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7562850" cy="10688638"/>
  <p:notesSz cx="7104063" cy="102346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1588" userDrawn="1">
          <p15:clr>
            <a:srgbClr val="A4A3A4"/>
          </p15:clr>
        </p15:guide>
        <p15:guide id="3" pos="13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11D4A"/>
    <a:srgbClr val="2B4162"/>
    <a:srgbClr val="2A4D14"/>
    <a:srgbClr val="260C1A"/>
    <a:srgbClr val="011627"/>
    <a:srgbClr val="00072D"/>
    <a:srgbClr val="555454"/>
    <a:srgbClr val="FDFDFD"/>
    <a:srgbClr val="BFBFB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D34175-08FD-4A16-94A2-8C2231BAEDA5}" v="1" dt="2025-05-14T20:09:34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570" autoAdjust="0"/>
  </p:normalViewPr>
  <p:slideViewPr>
    <p:cSldViewPr snapToGrid="0" snapToObjects="1">
      <p:cViewPr varScale="1">
        <p:scale>
          <a:sx n="94" d="100"/>
          <a:sy n="94" d="100"/>
        </p:scale>
        <p:origin x="3316" y="284"/>
      </p:cViewPr>
      <p:guideLst>
        <p:guide orient="horz" pos="3367"/>
        <p:guide pos="1588"/>
        <p:guide pos="13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Flye Sainte Marie" userId="ae82cfe72a72eaca" providerId="LiveId" clId="{57D34175-08FD-4A16-94A2-8C2231BAEDA5}"/>
    <pc:docChg chg="custSel modSld">
      <pc:chgData name="Paul Flye Sainte Marie" userId="ae82cfe72a72eaca" providerId="LiveId" clId="{57D34175-08FD-4A16-94A2-8C2231BAEDA5}" dt="2025-05-14T20:10:08.186" v="59" actId="1035"/>
      <pc:docMkLst>
        <pc:docMk/>
      </pc:docMkLst>
      <pc:sldChg chg="addSp delSp modSp mod">
        <pc:chgData name="Paul Flye Sainte Marie" userId="ae82cfe72a72eaca" providerId="LiveId" clId="{57D34175-08FD-4A16-94A2-8C2231BAEDA5}" dt="2025-05-14T20:10:08.186" v="59" actId="1035"/>
        <pc:sldMkLst>
          <pc:docMk/>
          <pc:sldMk cId="90135943" sldId="259"/>
        </pc:sldMkLst>
        <pc:spChg chg="mod">
          <ac:chgData name="Paul Flye Sainte Marie" userId="ae82cfe72a72eaca" providerId="LiveId" clId="{57D34175-08FD-4A16-94A2-8C2231BAEDA5}" dt="2025-05-14T19:26:34.847" v="48" actId="20577"/>
          <ac:spMkLst>
            <pc:docMk/>
            <pc:sldMk cId="90135943" sldId="259"/>
            <ac:spMk id="22" creationId="{0A09A7D2-DB6D-45C2-B2FF-68278E7ADE39}"/>
          </ac:spMkLst>
        </pc:spChg>
        <pc:spChg chg="mod">
          <ac:chgData name="Paul Flye Sainte Marie" userId="ae82cfe72a72eaca" providerId="LiveId" clId="{57D34175-08FD-4A16-94A2-8C2231BAEDA5}" dt="2025-05-14T19:21:29.100" v="10" actId="20577"/>
          <ac:spMkLst>
            <pc:docMk/>
            <pc:sldMk cId="90135943" sldId="259"/>
            <ac:spMk id="57" creationId="{8629243E-52AC-BDCF-341C-9835AC342573}"/>
          </ac:spMkLst>
        </pc:spChg>
        <pc:grpChg chg="add mod">
          <ac:chgData name="Paul Flye Sainte Marie" userId="ae82cfe72a72eaca" providerId="LiveId" clId="{57D34175-08FD-4A16-94A2-8C2231BAEDA5}" dt="2025-05-14T20:10:08.186" v="59" actId="1035"/>
          <ac:grpSpMkLst>
            <pc:docMk/>
            <pc:sldMk cId="90135943" sldId="259"/>
            <ac:grpSpMk id="7" creationId="{ECCE00FB-7D66-DA0B-0A35-9FC185D9A678}"/>
          </ac:grpSpMkLst>
        </pc:grpChg>
        <pc:picChg chg="del">
          <ac:chgData name="Paul Flye Sainte Marie" userId="ae82cfe72a72eaca" providerId="LiveId" clId="{57D34175-08FD-4A16-94A2-8C2231BAEDA5}" dt="2025-05-14T20:09:34.121" v="49" actId="478"/>
          <ac:picMkLst>
            <pc:docMk/>
            <pc:sldMk cId="90135943" sldId="259"/>
            <ac:picMk id="5" creationId="{2782CF14-3F0D-8243-3F02-1434915D035A}"/>
          </ac:picMkLst>
        </pc:picChg>
        <pc:picChg chg="mod">
          <ac:chgData name="Paul Flye Sainte Marie" userId="ae82cfe72a72eaca" providerId="LiveId" clId="{57D34175-08FD-4A16-94A2-8C2231BAEDA5}" dt="2025-05-14T20:09:34.572" v="50"/>
          <ac:picMkLst>
            <pc:docMk/>
            <pc:sldMk cId="90135943" sldId="259"/>
            <ac:picMk id="16" creationId="{EF350026-DA1F-C41B-5B96-EF3EC930454C}"/>
          </ac:picMkLst>
        </pc:picChg>
        <pc:picChg chg="mod">
          <ac:chgData name="Paul Flye Sainte Marie" userId="ae82cfe72a72eaca" providerId="LiveId" clId="{57D34175-08FD-4A16-94A2-8C2231BAEDA5}" dt="2025-05-14T20:09:34.572" v="50"/>
          <ac:picMkLst>
            <pc:docMk/>
            <pc:sldMk cId="90135943" sldId="259"/>
            <ac:picMk id="33" creationId="{154AC248-ADCE-601F-CE62-50D4EECAA5B5}"/>
          </ac:picMkLst>
        </pc:picChg>
      </pc:sldChg>
    </pc:docChg>
  </pc:docChgLst>
  <pc:docChgLst>
    <pc:chgData name="Paul Flye Sainte Marie" userId="ae82cfe72a72eaca" providerId="LiveId" clId="{C954F86D-D948-45FB-8604-1C75E4C5BD9C}"/>
    <pc:docChg chg="undo redo custSel modSld modNotesMaster">
      <pc:chgData name="Paul Flye Sainte Marie" userId="ae82cfe72a72eaca" providerId="LiveId" clId="{C954F86D-D948-45FB-8604-1C75E4C5BD9C}" dt="2024-03-18T19:30:47.181" v="244" actId="20577"/>
      <pc:docMkLst>
        <pc:docMk/>
      </pc:docMkLst>
      <pc:sldChg chg="addSp delSp modSp mod">
        <pc:chgData name="Paul Flye Sainte Marie" userId="ae82cfe72a72eaca" providerId="LiveId" clId="{C954F86D-D948-45FB-8604-1C75E4C5BD9C}" dt="2024-03-18T19:30:47.181" v="244" actId="20577"/>
        <pc:sldMkLst>
          <pc:docMk/>
          <pc:sldMk cId="90135943" sldId="259"/>
        </pc:sldMkLst>
      </pc:sldChg>
    </pc:docChg>
  </pc:docChgLst>
  <pc:docChgLst>
    <pc:chgData name="Paul Flye Sainte Marie" userId="ae82cfe72a72eaca" providerId="LiveId" clId="{4A2B99F4-C103-49A6-A639-551A4DC3B475}"/>
    <pc:docChg chg="undo redo custSel addSld delSld modSld">
      <pc:chgData name="Paul Flye Sainte Marie" userId="ae82cfe72a72eaca" providerId="LiveId" clId="{4A2B99F4-C103-49A6-A639-551A4DC3B475}" dt="2024-03-16T21:56:19.894" v="4194" actId="1035"/>
      <pc:docMkLst>
        <pc:docMk/>
      </pc:docMkLst>
      <pc:sldChg chg="addSp delSp modSp mod">
        <pc:chgData name="Paul Flye Sainte Marie" userId="ae82cfe72a72eaca" providerId="LiveId" clId="{4A2B99F4-C103-49A6-A639-551A4DC3B475}" dt="2024-03-16T21:56:19.894" v="4194" actId="1035"/>
        <pc:sldMkLst>
          <pc:docMk/>
          <pc:sldMk cId="90135943" sldId="259"/>
        </pc:sldMkLst>
      </pc:sldChg>
      <pc:sldChg chg="new del">
        <pc:chgData name="Paul Flye Sainte Marie" userId="ae82cfe72a72eaca" providerId="LiveId" clId="{4A2B99F4-C103-49A6-A639-551A4DC3B475}" dt="2024-03-16T21:14:25.097" v="2357" actId="680"/>
        <pc:sldMkLst>
          <pc:docMk/>
          <pc:sldMk cId="3482970105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E915183-55B3-CD46-A756-82E7D0A0E285}" type="datetimeFigureOut">
              <a:rPr lang="fr-FR" smtClean="0"/>
              <a:t>14/05/2025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95513" y="768350"/>
            <a:ext cx="27130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6E6DCA0-E68B-E844-9E72-AF90C8531BD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8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6FAE-BDB8-454D-B4C7-1A76B0AB3C45}" type="datetimeFigureOut">
              <a:rPr lang="fr-FR" smtClean="0"/>
              <a:t>14/05/2025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ED01-5EB3-9D4B-BCB0-1AE098F2A23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0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6FAE-BDB8-454D-B4C7-1A76B0AB3C45}" type="datetimeFigureOut">
              <a:rPr lang="fr-FR" smtClean="0"/>
              <a:t>14/05/2025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ED01-5EB3-9D4B-BCB0-1AE098F2A23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4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6FAE-BDB8-454D-B4C7-1A76B0AB3C45}" type="datetimeFigureOut">
              <a:rPr lang="fr-FR" smtClean="0"/>
              <a:t>14/05/2025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ED01-5EB3-9D4B-BCB0-1AE098F2A23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3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6FAE-BDB8-454D-B4C7-1A76B0AB3C45}" type="datetimeFigureOut">
              <a:rPr lang="fr-FR" smtClean="0"/>
              <a:t>14/05/2025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ED01-5EB3-9D4B-BCB0-1AE098F2A23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0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6FAE-BDB8-454D-B4C7-1A76B0AB3C45}" type="datetimeFigureOut">
              <a:rPr lang="fr-FR" smtClean="0"/>
              <a:t>14/05/2025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ED01-5EB3-9D4B-BCB0-1AE098F2A23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5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6FAE-BDB8-454D-B4C7-1A76B0AB3C45}" type="datetimeFigureOut">
              <a:rPr lang="fr-FR" smtClean="0"/>
              <a:t>14/05/2025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ED01-5EB3-9D4B-BCB0-1AE098F2A23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0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6FAE-BDB8-454D-B4C7-1A76B0AB3C45}" type="datetimeFigureOut">
              <a:rPr lang="fr-FR" smtClean="0"/>
              <a:t>14/05/2025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ED01-5EB3-9D4B-BCB0-1AE098F2A23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2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6FAE-BDB8-454D-B4C7-1A76B0AB3C45}" type="datetimeFigureOut">
              <a:rPr lang="fr-FR" smtClean="0"/>
              <a:t>14/05/2025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ED01-5EB3-9D4B-BCB0-1AE098F2A23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1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6FAE-BDB8-454D-B4C7-1A76B0AB3C45}" type="datetimeFigureOut">
              <a:rPr lang="fr-FR" smtClean="0"/>
              <a:t>14/05/2025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ED01-5EB3-9D4B-BCB0-1AE098F2A23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5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6FAE-BDB8-454D-B4C7-1A76B0AB3C45}" type="datetimeFigureOut">
              <a:rPr lang="fr-FR" smtClean="0"/>
              <a:t>14/05/2025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ED01-5EB3-9D4B-BCB0-1AE098F2A23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4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6FAE-BDB8-454D-B4C7-1A76B0AB3C45}" type="datetimeFigureOut">
              <a:rPr lang="fr-FR" smtClean="0"/>
              <a:t>14/05/2025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ED01-5EB3-9D4B-BCB0-1AE098F2A23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0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56FAE-BDB8-454D-B4C7-1A76B0AB3C45}" type="datetimeFigureOut">
              <a:rPr lang="fr-FR" smtClean="0"/>
              <a:t>14/05/2025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FED01-5EB3-9D4B-BCB0-1AE098F2A23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9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image" Target="../media/image2.svg"/><Relationship Id="rId63" Type="http://schemas.openxmlformats.org/officeDocument/2006/relationships/image" Target="../media/image17.svg"/><Relationship Id="rId68" Type="http://schemas.openxmlformats.org/officeDocument/2006/relationships/image" Target="../media/image22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hyperlink" Target="mailto:paul.flye.sainte.marie@gmail.com" TargetMode="External"/><Relationship Id="rId53" Type="http://schemas.openxmlformats.org/officeDocument/2006/relationships/image" Target="../media/image8.svg"/><Relationship Id="rId58" Type="http://schemas.openxmlformats.org/officeDocument/2006/relationships/image" Target="../media/image12.png"/><Relationship Id="rId66" Type="http://schemas.openxmlformats.org/officeDocument/2006/relationships/image" Target="../media/image20.png"/><Relationship Id="rId5" Type="http://schemas.openxmlformats.org/officeDocument/2006/relationships/tags" Target="../tags/tag5.xml"/><Relationship Id="rId61" Type="http://schemas.openxmlformats.org/officeDocument/2006/relationships/image" Target="../media/image15.svg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image" Target="../media/image3.png"/><Relationship Id="rId56" Type="http://schemas.openxmlformats.org/officeDocument/2006/relationships/image" Target="../media/image10.png"/><Relationship Id="rId64" Type="http://schemas.openxmlformats.org/officeDocument/2006/relationships/image" Target="../media/image18.png"/><Relationship Id="rId69" Type="http://schemas.openxmlformats.org/officeDocument/2006/relationships/image" Target="../media/image23.png"/><Relationship Id="rId8" Type="http://schemas.openxmlformats.org/officeDocument/2006/relationships/tags" Target="../tags/tag8.xml"/><Relationship Id="rId51" Type="http://schemas.openxmlformats.org/officeDocument/2006/relationships/image" Target="../media/image6.sv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image" Target="../media/image1.png"/><Relationship Id="rId59" Type="http://schemas.openxmlformats.org/officeDocument/2006/relationships/image" Target="../media/image13.svg"/><Relationship Id="rId67" Type="http://schemas.openxmlformats.org/officeDocument/2006/relationships/image" Target="../media/image21.sv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hyperlink" Target="https://paul-fsm.net/" TargetMode="External"/><Relationship Id="rId62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image" Target="../media/image4.svg"/><Relationship Id="rId57" Type="http://schemas.openxmlformats.org/officeDocument/2006/relationships/image" Target="../media/image11.svg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slideLayout" Target="../slideLayouts/slideLayout2.xml"/><Relationship Id="rId52" Type="http://schemas.openxmlformats.org/officeDocument/2006/relationships/image" Target="../media/image7.png"/><Relationship Id="rId60" Type="http://schemas.openxmlformats.org/officeDocument/2006/relationships/image" Target="../media/image14.png"/><Relationship Id="rId65" Type="http://schemas.openxmlformats.org/officeDocument/2006/relationships/image" Target="../media/image19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image" Target="../media/image5.png"/><Relationship Id="rId5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0A09A7D2-DB6D-45C2-B2FF-68278E7ADE3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32215" y="4140737"/>
            <a:ext cx="4607648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fr-F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emiBold" panose="02000000000000000000" pitchFamily="2" charset="0"/>
              </a:rPr>
              <a:t>Responsable de l’équipe « Project Dev Tools Team » 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emiBold" panose="02000000000000000000" pitchFamily="2" charset="0"/>
              </a:rPr>
              <a:t>au sein du service </a:t>
            </a:r>
            <a:b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emiBold" panose="02000000000000000000" pitchFamily="2" charset="0"/>
              </a:rPr>
            </a:b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emiBold" panose="02000000000000000000" pitchFamily="2" charset="0"/>
              </a:rPr>
              <a:t>« Delivery Framework » </a:t>
            </a:r>
            <a:r>
              <a:rPr lang="fr-F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emiBold" panose="02000000000000000000" pitchFamily="2" charset="0"/>
              </a:rPr>
              <a:t>chez Kering Technologies. Groupe KERING / PARIS 6 </a:t>
            </a:r>
            <a:br>
              <a:rPr lang="fr-F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emiBold" panose="02000000000000000000" pitchFamily="2" charset="0"/>
              </a:rPr>
            </a:b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emiBold" panose="02000000000000000000" pitchFamily="2" charset="0"/>
                <a:ea typeface="Roboto SemiBold" panose="02000000000000000000" pitchFamily="2" charset="0"/>
                <a:cs typeface="Helvetica Neue" panose="02000503000000020004" pitchFamily="2" charset="0"/>
              </a:rPr>
              <a:t>Prestataire de avril 2017 à mars 2019, CDI en interne depuis avril 2019 – </a:t>
            </a: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emiBold" panose="02000000000000000000" pitchFamily="2" charset="0"/>
                <a:ea typeface="Roboto SemiBold" panose="02000000000000000000" pitchFamily="2" charset="0"/>
                <a:cs typeface="Helvetica Neue" panose="02000503000000020004" pitchFamily="2" charset="0"/>
              </a:rPr>
              <a:t>8 ans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emiBold" panose="02000000000000000000" pitchFamily="2" charset="0"/>
                <a:ea typeface="Roboto SemiBold" panose="02000000000000000000" pitchFamily="2" charset="0"/>
                <a:cs typeface="Helvetica Neue" panose="02000503000000020004" pitchFamily="2" charset="0"/>
              </a:rPr>
              <a:t>.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  <a:p>
            <a:pPr algn="just">
              <a:spcAft>
                <a:spcPts val="300"/>
              </a:spcAft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En charge d’une équipe de 5 personnes, responsables des outils collaboratifs à destination du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build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, des applicatifs, projets et programmes IT du groupe dans leur phase de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build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. Composé d’une équipe d’experts en outillage de gestion de projet informatique, de facilitateurs et d’un développeur.</a:t>
            </a:r>
          </a:p>
          <a:p>
            <a:pPr marL="36000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Product </a:t>
            </a:r>
            <a:r>
              <a:rPr lang="fr-F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Owner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, Service </a:t>
            </a:r>
            <a:r>
              <a:rPr lang="fr-F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Owner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 &amp; Tech Lead de l’application Confluence d’</a:t>
            </a:r>
            <a:r>
              <a:rPr lang="fr-F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Atlassian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.</a:t>
            </a:r>
          </a:p>
          <a:p>
            <a:pPr marL="36000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Product </a:t>
            </a:r>
            <a:r>
              <a:rPr lang="fr-F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Owner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, Service </a:t>
            </a:r>
            <a:r>
              <a:rPr lang="fr-F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Owner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 &amp; Tech Lead de l’application Jira Software d’</a:t>
            </a:r>
            <a:r>
              <a:rPr lang="fr-F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Atlassian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.</a:t>
            </a:r>
          </a:p>
          <a:p>
            <a:pPr marL="36000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Service </a:t>
            </a:r>
            <a:r>
              <a:rPr lang="fr-F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Owner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 &amp; Tech Lead de l’application </a:t>
            </a:r>
            <a:r>
              <a:rPr lang="fr-F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OpsGenie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 d’</a:t>
            </a:r>
            <a:r>
              <a:rPr lang="fr-F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Atlassian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 (PaaS).</a:t>
            </a:r>
          </a:p>
          <a:p>
            <a:pPr marL="36000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Service </a:t>
            </a:r>
            <a:r>
              <a:rPr lang="fr-F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Owner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 de Miro (SaaS).</a:t>
            </a:r>
          </a:p>
          <a:p>
            <a:pPr marL="36000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Co-Responsable de </a:t>
            </a:r>
            <a:r>
              <a:rPr lang="fr-F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GitLab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 puis GitHub (SaaS).</a:t>
            </a:r>
          </a:p>
          <a:p>
            <a:pPr marL="36000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Priorisation des tâches opérationnelles de l’équipe de support.</a:t>
            </a:r>
          </a:p>
          <a:p>
            <a:pPr marL="36000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Priorisation des développements.</a:t>
            </a:r>
          </a:p>
          <a:p>
            <a:pPr marL="36000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Tech Lead sur les développements via du </a:t>
            </a:r>
            <a:r>
              <a:rPr lang="fr-F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peer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 </a:t>
            </a:r>
            <a:r>
              <a:rPr lang="fr-F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programming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 et code </a:t>
            </a:r>
            <a:r>
              <a:rPr lang="fr-F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review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.</a:t>
            </a:r>
          </a:p>
          <a:p>
            <a:pPr marL="36000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Mise en place de training ou de workshop sur les outils collaboratifs aux équipes demandeuses au sein du groupe.</a:t>
            </a:r>
          </a:p>
          <a:p>
            <a:pPr marL="36000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Gestion des accès sur Jira Software, Confluence, GitHub, Slack, </a:t>
            </a:r>
            <a:r>
              <a:rPr lang="fr-F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OpsGenie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, SharePoint, Teams.</a:t>
            </a:r>
          </a:p>
          <a:p>
            <a:pPr marL="36000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Gestion des </a:t>
            </a:r>
            <a:r>
              <a:rPr lang="fr-F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addons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 / plugins sur Jira Software, Confluence, Slack, </a:t>
            </a:r>
            <a:r>
              <a:rPr lang="fr-F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OpsGenie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, Teams.</a:t>
            </a:r>
          </a:p>
          <a:p>
            <a:pPr marL="36000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Développement de scripts et plugins Jira Software et Confluence.</a:t>
            </a:r>
          </a:p>
          <a:p>
            <a:pPr marL="36000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Gestion de la conduite du changement sur la gestion de la connaissance, la gestion de l’activité et la gestion de projet.</a:t>
            </a:r>
          </a:p>
          <a:p>
            <a:pPr marL="36000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Accompagnement des équipes du groupe à l’utilisation des outils collaboratifs.</a:t>
            </a:r>
          </a:p>
          <a:p>
            <a:pPr marL="36000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Accompagnement sur le </a:t>
            </a:r>
            <a:r>
              <a:rPr lang="fr-F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reporting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 de l’activité pour chaque équipe composant Kering Technologies.</a:t>
            </a:r>
          </a:p>
          <a:p>
            <a:pPr marL="360000" lvl="1" indent="-1714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Gestion budgétaire de l’équipe et sur l’outillage mise à disposition au groupe.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  <a:p>
            <a:pPr algn="just">
              <a:spcAft>
                <a:spcPts val="300"/>
              </a:spcAft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Jira Software et Confluence, quelques chiffres : </a:t>
            </a:r>
          </a:p>
          <a:p>
            <a:pPr marL="36000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Applicatifs à destination du groupe, de l’ensemble des directions et des maisons du groupe.</a:t>
            </a:r>
          </a:p>
          <a:p>
            <a:pPr marL="36000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Licence Data Center, 3 nœuds par applicatifs hébergés sur AWS, CDN AWS </a:t>
            </a:r>
            <a:r>
              <a:rPr lang="fr-F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CloudFront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36000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 environnements, 4000 licences.</a:t>
            </a:r>
          </a:p>
          <a:p>
            <a:pPr marL="36000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40 plugins en provenance de la </a:t>
            </a:r>
            <a:r>
              <a:rPr lang="fr-F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MarketPlace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Atlassian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installés sur les deux applicatifs.</a:t>
            </a:r>
          </a:p>
          <a:p>
            <a:pPr marL="36000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 plugins Java développés sur Jira Software et Confluence.</a:t>
            </a:r>
          </a:p>
          <a:p>
            <a:pPr marL="36000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50 scripts Groovy / HAPI et plus de 200 </a:t>
            </a:r>
            <a:r>
              <a:rPr lang="fr-F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users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stories développées et déployées.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960FE9-3FCE-4113-887F-C4EA7DC37C50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0" y="2991"/>
            <a:ext cx="7560000" cy="215153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endParaRPr lang="fr-FR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EBE9EAA-E9D1-46CD-80B5-AD0A14FB04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3"/>
            </p:custDataLst>
          </p:nvPr>
        </p:nvSpPr>
        <p:spPr>
          <a:xfrm>
            <a:off x="0" y="2153663"/>
            <a:ext cx="2350124" cy="8531984"/>
          </a:xfrm>
          <a:prstGeom prst="rect">
            <a:avLst/>
          </a:prstGeom>
          <a:solidFill>
            <a:srgbClr val="5554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0890FBA-611E-4578-B66A-8B29E4D44D2B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56113" y="2497670"/>
            <a:ext cx="190722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2C68504-A49D-4F40-8F4B-9A16BA5F02EF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268728" y="8264737"/>
            <a:ext cx="1894606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F6ED997-83D8-4A94-8BF0-61D7A117ECE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2626778" y="4046072"/>
            <a:ext cx="4618641" cy="0"/>
          </a:xfrm>
          <a:prstGeom prst="line">
            <a:avLst/>
          </a:prstGeom>
          <a:ln w="6350">
            <a:solidFill>
              <a:srgbClr val="555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0692D8E3-68D6-442A-8877-68D7386AE11B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2626778" y="2497670"/>
            <a:ext cx="4618641" cy="0"/>
          </a:xfrm>
          <a:prstGeom prst="line">
            <a:avLst/>
          </a:prstGeom>
          <a:ln w="6350">
            <a:solidFill>
              <a:srgbClr val="555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à coins arrondis 79">
            <a:extLst>
              <a:ext uri="{FF2B5EF4-FFF2-40B4-BE49-F238E27FC236}">
                <a16:creationId xmlns:a16="http://schemas.microsoft.com/office/drawing/2014/main" id="{2EAE9422-592F-4858-B5E6-78B7CF3F5AD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179638" y="303054"/>
            <a:ext cx="5060224" cy="6025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90000" bIns="36000" rtlCol="0" anchor="ctr"/>
          <a:lstStyle/>
          <a:p>
            <a:pPr>
              <a:spcAft>
                <a:spcPts val="300"/>
              </a:spcAft>
            </a:pPr>
            <a:r>
              <a:rPr lang="en-US" sz="3200" dirty="0">
                <a:solidFill>
                  <a:srgbClr val="555454"/>
                </a:solidFill>
                <a:latin typeface="Roboto SemiBold" panose="02000000000000000000" pitchFamily="2" charset="0"/>
                <a:ea typeface="Roboto SemiBold" panose="02000000000000000000" pitchFamily="2" charset="0"/>
                <a:cs typeface="Helvetica Neue Condensed" panose="02000503000000020004" pitchFamily="2" charset="0"/>
              </a:rPr>
              <a:t>Paul </a:t>
            </a:r>
            <a:r>
              <a:rPr lang="en-US" sz="3200" b="1" dirty="0">
                <a:solidFill>
                  <a:srgbClr val="BFBFBF"/>
                </a:solidFill>
                <a:latin typeface="Roboto SemiBold" panose="02000000000000000000" pitchFamily="2" charset="0"/>
              </a:rPr>
              <a:t>FLYE SAINTE MARIE</a:t>
            </a:r>
            <a:endParaRPr lang="en-US" sz="3200" b="1" dirty="0">
              <a:solidFill>
                <a:srgbClr val="BFBFBF"/>
              </a:solidFill>
              <a:latin typeface="Roboto SemiBold" panose="02000000000000000000" pitchFamily="2" charset="0"/>
              <a:ea typeface="Roboto SemiBold" panose="02000000000000000000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880385-DE26-4098-BCD6-9CB9C8FC83F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620014" y="2554489"/>
            <a:ext cx="4613204" cy="117724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36 ans 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en 2024, pacsé, 2 enfants.</a:t>
            </a:r>
          </a:p>
          <a:p>
            <a:pPr algn="just">
              <a:spcAft>
                <a:spcPts val="300"/>
              </a:spcAft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Doté d’une expertise en informatique et en gestion de projet, je me suis spécialisé dans les produits </a:t>
            </a:r>
            <a:r>
              <a:rPr lang="fr-FR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Atlassian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avec plusieurs expériences significatives en tant que </a:t>
            </a: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Product &amp; Service </a:t>
            </a:r>
            <a:r>
              <a:rPr lang="fr-FR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Owner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et également </a:t>
            </a: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chef de projet MOE / pilotage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 algn="just">
              <a:spcAft>
                <a:spcPts val="300"/>
              </a:spcAft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Mon parcours de plus de 10 ans m’a permis de maîtriser la coordination d’équipes et la conduite de projets IT, visant toujours à optimiser les processus et maximiser la valeur des services IT.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35FD74F-C85C-4E90-8D96-A623EA12DA9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73292" y="2590398"/>
            <a:ext cx="1990042" cy="497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400"/>
              </a:spcAft>
            </a:pPr>
            <a:r>
              <a:rPr lang="fr-FR" sz="800" b="1" dirty="0">
                <a:solidFill>
                  <a:schemeClr val="bg1"/>
                </a:solidFill>
                <a:latin typeface="Roboto SemiBold" panose="02000000000000000000" pitchFamily="2" charset="0"/>
                <a:ea typeface="Roboto SemiBold" panose="02000000000000000000" pitchFamily="2" charset="0"/>
                <a:cs typeface="Helvetica Neue" panose="02000503000000020004" pitchFamily="2" charset="0"/>
              </a:rPr>
              <a:t>Master 2 Informatique des Organisations</a:t>
            </a:r>
          </a:p>
          <a:p>
            <a:pPr algn="r">
              <a:spcAft>
                <a:spcPts val="600"/>
              </a:spcAft>
            </a:pPr>
            <a:r>
              <a:rPr lang="fr-FR" sz="700" dirty="0">
                <a:solidFill>
                  <a:schemeClr val="bg1"/>
                </a:solidFill>
                <a:latin typeface="Roboto SemiBold" panose="02000000000000000000" pitchFamily="2" charset="0"/>
                <a:ea typeface="Roboto SemiBold" panose="02000000000000000000" pitchFamily="2" charset="0"/>
                <a:cs typeface="Helvetica Neue" panose="02000503000000020004" pitchFamily="2" charset="0"/>
              </a:rPr>
              <a:t>à l’Université Paris Dauphine </a:t>
            </a:r>
            <a:br>
              <a:rPr lang="fr-FR" sz="900" dirty="0">
                <a:solidFill>
                  <a:schemeClr val="bg1"/>
                </a:solidFill>
                <a:latin typeface="Roboto SemiBold" panose="02000000000000000000" pitchFamily="2" charset="0"/>
                <a:ea typeface="Roboto SemiBold" panose="02000000000000000000" pitchFamily="2" charset="0"/>
                <a:cs typeface="Helvetica Neue" panose="02000503000000020004" pitchFamily="2" charset="0"/>
              </a:rPr>
            </a:br>
            <a:r>
              <a:rPr lang="fr-FR" sz="700" dirty="0">
                <a:solidFill>
                  <a:schemeClr val="bg1"/>
                </a:solidFill>
                <a:latin typeface="Roboto SemiBold" panose="02000000000000000000" pitchFamily="2" charset="0"/>
                <a:ea typeface="Roboto SemiBold" panose="02000000000000000000" pitchFamily="2" charset="0"/>
                <a:cs typeface="Helvetica Neue" panose="02000503000000020004" pitchFamily="2" charset="0"/>
              </a:rPr>
              <a:t>Spécialité</a:t>
            </a:r>
            <a:r>
              <a:rPr lang="fr-FR" sz="700" b="1" dirty="0">
                <a:solidFill>
                  <a:schemeClr val="bg1"/>
                </a:solidFill>
                <a:latin typeface="Roboto SemiBold" panose="02000000000000000000" pitchFamily="2" charset="0"/>
                <a:ea typeface="Roboto SemiBold" panose="02000000000000000000" pitchFamily="2" charset="0"/>
                <a:cs typeface="Helvetica Neue" panose="02000503000000020004" pitchFamily="2" charset="0"/>
              </a:rPr>
              <a:t> Systèmes d’Information et Technologies Nouvelles – 2012 </a:t>
            </a:r>
          </a:p>
        </p:txBody>
      </p:sp>
      <p:sp>
        <p:nvSpPr>
          <p:cNvPr id="24" name="Rectangle à coins arrondis 79">
            <a:extLst>
              <a:ext uri="{FF2B5EF4-FFF2-40B4-BE49-F238E27FC236}">
                <a16:creationId xmlns:a16="http://schemas.microsoft.com/office/drawing/2014/main" id="{10D5A0C0-D2ED-4EF9-8CEC-C92C0B32162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174156" y="824234"/>
            <a:ext cx="5060224" cy="5172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90000" bIns="36000" rtlCol="0" anchor="ctr"/>
          <a:lstStyle/>
          <a:p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</a:rPr>
              <a:t>PRODUCT/SERVICE OWNER ATLASSIAN </a:t>
            </a:r>
          </a:p>
          <a:p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</a:rPr>
              <a:t>&amp; INSUFFLEUR AGILE</a:t>
            </a:r>
          </a:p>
        </p:txBody>
      </p:sp>
      <p:sp>
        <p:nvSpPr>
          <p:cNvPr id="25" name="Rectangle à coins arrondis 79">
            <a:extLst>
              <a:ext uri="{FF2B5EF4-FFF2-40B4-BE49-F238E27FC236}">
                <a16:creationId xmlns:a16="http://schemas.microsoft.com/office/drawing/2014/main" id="{33A9437E-165F-431B-BDC0-11DC7CDBB939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621222" y="2201108"/>
            <a:ext cx="4618641" cy="32158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300"/>
              </a:spcAft>
            </a:pP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À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propos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de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moi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Old Standard TT" panose="00000500000000000000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6" name="Rectangle à coins arrondis 79">
            <a:extLst>
              <a:ext uri="{FF2B5EF4-FFF2-40B4-BE49-F238E27FC236}">
                <a16:creationId xmlns:a16="http://schemas.microsoft.com/office/drawing/2014/main" id="{E6B1C2FE-8560-4E79-BAE2-65F5FC351210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621222" y="3724492"/>
            <a:ext cx="4618641" cy="32158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300"/>
              </a:spcAft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Ma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dernière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expérience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professionnelle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Old Standard TT" panose="00000500000000000000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7" name="Rectangle à coins arrondis 79">
            <a:extLst>
              <a:ext uri="{FF2B5EF4-FFF2-40B4-BE49-F238E27FC236}">
                <a16:creationId xmlns:a16="http://schemas.microsoft.com/office/drawing/2014/main" id="{F9088678-FB57-4526-84D9-887DC3CC752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29001" y="2201108"/>
            <a:ext cx="1746841" cy="32158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spcAft>
                <a:spcPts val="300"/>
              </a:spcAft>
            </a:pPr>
            <a:r>
              <a:rPr lang="en-US" sz="1500" b="1" dirty="0">
                <a:solidFill>
                  <a:schemeClr val="bg1"/>
                </a:solidFill>
                <a:latin typeface="Old Standard TT" panose="00000500000000000000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Formations</a:t>
            </a:r>
          </a:p>
        </p:txBody>
      </p:sp>
      <p:sp>
        <p:nvSpPr>
          <p:cNvPr id="28" name="Rectangle à coins arrondis 79">
            <a:extLst>
              <a:ext uri="{FF2B5EF4-FFF2-40B4-BE49-F238E27FC236}">
                <a16:creationId xmlns:a16="http://schemas.microsoft.com/office/drawing/2014/main" id="{3B7AB497-10FE-4713-9D2E-40D301289ACB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16493" y="5321468"/>
            <a:ext cx="1746841" cy="32158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spcAft>
                <a:spcPts val="300"/>
              </a:spcAft>
            </a:pPr>
            <a:r>
              <a:rPr lang="en-US" sz="1500" b="1" dirty="0" err="1">
                <a:solidFill>
                  <a:schemeClr val="bg1"/>
                </a:solidFill>
                <a:latin typeface="Old Standard TT" panose="00000500000000000000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Compétences</a:t>
            </a:r>
            <a:endParaRPr lang="en-US" sz="1500" b="1" dirty="0">
              <a:solidFill>
                <a:schemeClr val="bg1"/>
              </a:solidFill>
              <a:latin typeface="Old Standard TT" panose="00000500000000000000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9" name="Rectangle à coins arrondis 79">
            <a:extLst>
              <a:ext uri="{FF2B5EF4-FFF2-40B4-BE49-F238E27FC236}">
                <a16:creationId xmlns:a16="http://schemas.microsoft.com/office/drawing/2014/main" id="{B6FCD2BE-060E-4CBF-AA62-9D70D1C1F6B1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16493" y="7949741"/>
            <a:ext cx="1746841" cy="32158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spcAft>
                <a:spcPts val="300"/>
              </a:spcAft>
            </a:pPr>
            <a:r>
              <a:rPr lang="en-US" sz="1500" b="1" dirty="0" err="1">
                <a:solidFill>
                  <a:schemeClr val="bg1"/>
                </a:solidFill>
                <a:latin typeface="Old Standard TT" panose="00000500000000000000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Qualités</a:t>
            </a:r>
            <a:endParaRPr lang="en-US" sz="1500" b="1" dirty="0">
              <a:solidFill>
                <a:schemeClr val="bg1"/>
              </a:solidFill>
              <a:latin typeface="Old Standard TT" panose="00000500000000000000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0B7B832-6D5C-40CB-8398-95912303ED6D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2451431" y="1456813"/>
            <a:ext cx="1800000" cy="50783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519 rue Daniel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Blervaque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 </a:t>
            </a:r>
            <a:b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</a:b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78955 Carrières-sous-Poissy France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95D12E-3E77-449B-A51E-3C8B03D6D71C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379173" y="1435847"/>
            <a:ext cx="1800000" cy="230832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4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paul.flye.sainte.marie@gmail.com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A1D230-D0DC-46CF-9929-9A3D78B62783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535052" y="1567076"/>
            <a:ext cx="881381" cy="230832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07 81 79 09 03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A9470B0-D300-4C6C-B477-24B5E40B4429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25480" y="3292229"/>
            <a:ext cx="2037854" cy="282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400"/>
              </a:spcAft>
            </a:pPr>
            <a:r>
              <a:rPr lang="fr-FR" sz="800" b="1" dirty="0">
                <a:solidFill>
                  <a:schemeClr val="bg1"/>
                </a:solidFill>
                <a:latin typeface="Roboto SemiBold" panose="02000000000000000000" pitchFamily="2" charset="0"/>
              </a:rPr>
              <a:t>Licence informatique MIAGE</a:t>
            </a:r>
          </a:p>
          <a:p>
            <a:pPr algn="r">
              <a:spcAft>
                <a:spcPts val="300"/>
              </a:spcAft>
            </a:pPr>
            <a:r>
              <a:rPr lang="fr-FR" sz="700" b="1" dirty="0">
                <a:solidFill>
                  <a:schemeClr val="bg1"/>
                </a:solidFill>
                <a:latin typeface="Roboto SemiBold" panose="02000000000000000000" pitchFamily="2" charset="0"/>
              </a:rPr>
              <a:t>en alternance</a:t>
            </a:r>
            <a:r>
              <a:rPr lang="fr-FR" sz="700" dirty="0">
                <a:solidFill>
                  <a:schemeClr val="bg1"/>
                </a:solidFill>
                <a:latin typeface="Roboto SemiBold" panose="02000000000000000000" pitchFamily="2" charset="0"/>
              </a:rPr>
              <a:t>, à Paris Descartes - 2009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ADBE7C2-4B63-4C5D-8298-1D5B03DCB1B5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414178" y="8361184"/>
            <a:ext cx="1749156" cy="1254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fr-FR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Leadership &amp; influence</a:t>
            </a:r>
          </a:p>
          <a:p>
            <a:pPr algn="r">
              <a:spcAft>
                <a:spcPts val="300"/>
              </a:spcAft>
            </a:pPr>
            <a:r>
              <a:rPr lang="fr-FR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Sens du service</a:t>
            </a:r>
          </a:p>
          <a:p>
            <a:pPr algn="r">
              <a:spcAft>
                <a:spcPts val="300"/>
              </a:spcAft>
            </a:pPr>
            <a:r>
              <a:rPr lang="fr-FR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Capacité d’analyse</a:t>
            </a:r>
            <a:endParaRPr lang="fr-FR" sz="800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  <a:p>
            <a:pPr algn="r">
              <a:spcAft>
                <a:spcPts val="300"/>
              </a:spcAft>
            </a:pPr>
            <a:r>
              <a:rPr lang="fr-FR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Empathie et intelligence émotionnelle</a:t>
            </a:r>
            <a:endParaRPr lang="fr-FR" sz="800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  <a:p>
            <a:pPr algn="r">
              <a:spcAft>
                <a:spcPts val="300"/>
              </a:spcAft>
            </a:pPr>
            <a:r>
              <a:rPr lang="fr-FR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Vision et force de proposition</a:t>
            </a:r>
          </a:p>
          <a:p>
            <a:pPr algn="r">
              <a:spcAft>
                <a:spcPts val="300"/>
              </a:spcAft>
            </a:pPr>
            <a:r>
              <a:rPr lang="fr-FR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Organisation &amp; rigueur</a:t>
            </a:r>
            <a:endParaRPr lang="fr-FR" sz="800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  <a:p>
            <a:pPr algn="r">
              <a:spcAft>
                <a:spcPts val="300"/>
              </a:spcAft>
            </a:pPr>
            <a:r>
              <a:rPr lang="fr-FR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Gestion des priorités</a:t>
            </a:r>
            <a:endParaRPr lang="fr-FR" sz="800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  <a:p>
            <a:pPr algn="r">
              <a:spcAft>
                <a:spcPts val="300"/>
              </a:spcAft>
            </a:pPr>
            <a:r>
              <a:rPr lang="fr-FR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Autonome et opérationnel</a:t>
            </a:r>
            <a:endParaRPr lang="fr-FR" sz="800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Graphique 2" descr="Logement contour">
            <a:extLst>
              <a:ext uri="{FF2B5EF4-FFF2-40B4-BE49-F238E27FC236}">
                <a16:creationId xmlns:a16="http://schemas.microsoft.com/office/drawing/2014/main" id="{FA150A58-959F-A419-54CF-9BD7392D1836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2136537" y="1542499"/>
            <a:ext cx="273909" cy="273909"/>
          </a:xfrm>
          <a:prstGeom prst="rect">
            <a:avLst/>
          </a:prstGeom>
        </p:spPr>
      </p:pic>
      <p:pic>
        <p:nvPicPr>
          <p:cNvPr id="8" name="Graphique 7" descr="Adresse de courrier contour">
            <a:extLst>
              <a:ext uri="{FF2B5EF4-FFF2-40B4-BE49-F238E27FC236}">
                <a16:creationId xmlns:a16="http://schemas.microsoft.com/office/drawing/2014/main" id="{86BBE739-7B76-025E-40BA-3C68957D221F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104607" y="1419947"/>
            <a:ext cx="261998" cy="261998"/>
          </a:xfrm>
          <a:prstGeom prst="rect">
            <a:avLst/>
          </a:prstGeom>
        </p:spPr>
      </p:pic>
      <p:pic>
        <p:nvPicPr>
          <p:cNvPr id="11" name="Graphique 10" descr="Vibration du téléphone contour">
            <a:extLst>
              <a:ext uri="{FF2B5EF4-FFF2-40B4-BE49-F238E27FC236}">
                <a16:creationId xmlns:a16="http://schemas.microsoft.com/office/drawing/2014/main" id="{7D02B02F-3E71-9226-8B39-13879A8C8F0C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6267034" y="1552937"/>
            <a:ext cx="268174" cy="268174"/>
          </a:xfrm>
          <a:prstGeom prst="rect">
            <a:avLst/>
          </a:prstGeom>
        </p:spPr>
      </p:pic>
      <p:pic>
        <p:nvPicPr>
          <p:cNvPr id="14" name="Graphique 13" descr="Internet contour">
            <a:extLst>
              <a:ext uri="{FF2B5EF4-FFF2-40B4-BE49-F238E27FC236}">
                <a16:creationId xmlns:a16="http://schemas.microsoft.com/office/drawing/2014/main" id="{59AC40EE-F823-C49F-2C87-78CB90C25DCC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4104607" y="1719735"/>
            <a:ext cx="261998" cy="2619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3994628-B572-8E42-A269-1B1BEC7871EA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4379173" y="1714335"/>
            <a:ext cx="1800000" cy="230832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5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https://paul-fsm.net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42" name="Image 41" descr="Une image contenant Visage humain, portrait, Barbe humaine, Front&#10;&#10;Description générée automatiquement">
            <a:extLst>
              <a:ext uri="{FF2B5EF4-FFF2-40B4-BE49-F238E27FC236}">
                <a16:creationId xmlns:a16="http://schemas.microsoft.com/office/drawing/2014/main" id="{B1F543C4-5CC3-AAA3-9E56-3FE8C72F0A87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5"/>
          <a:stretch>
            <a:fillRect/>
          </a:stretch>
        </p:blipFill>
        <p:spPr>
          <a:xfrm>
            <a:off x="245799" y="307210"/>
            <a:ext cx="1663760" cy="1663760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9998B0ED-19D3-6B7D-CB41-2F36E7557B23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173292" y="3828052"/>
            <a:ext cx="1990042" cy="282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400"/>
              </a:spcAft>
            </a:pPr>
            <a:r>
              <a:rPr lang="fr-FR" sz="800" b="1" dirty="0">
                <a:solidFill>
                  <a:schemeClr val="bg1"/>
                </a:solidFill>
                <a:latin typeface="Roboto SemiBold" panose="02000000000000000000" pitchFamily="2" charset="0"/>
              </a:rPr>
              <a:t>DUT informatique</a:t>
            </a:r>
          </a:p>
          <a:p>
            <a:pPr algn="r">
              <a:spcAft>
                <a:spcPts val="300"/>
              </a:spcAft>
            </a:pPr>
            <a:r>
              <a:rPr lang="fr-FR" sz="700" dirty="0">
                <a:solidFill>
                  <a:schemeClr val="bg1"/>
                </a:solidFill>
                <a:latin typeface="Roboto SemiBold" panose="02000000000000000000" pitchFamily="2" charset="0"/>
              </a:rPr>
              <a:t>à l’IUT de Vélizy - 2008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D586070-3D53-C36F-08DB-05E0FEAE3E33}"/>
              </a:ext>
            </a:extLst>
          </p:cNvPr>
          <p:cNvCxnSpPr>
            <a:cxnSpLocks/>
          </p:cNvCxnSpPr>
          <p:nvPr>
            <p:custDataLst>
              <p:tags r:id="rId29"/>
            </p:custDataLst>
          </p:nvPr>
        </p:nvCxnSpPr>
        <p:spPr>
          <a:xfrm>
            <a:off x="1842781" y="3196545"/>
            <a:ext cx="320553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3AF1F168-3821-BBB4-873E-E45782594BC6}"/>
              </a:ext>
            </a:extLst>
          </p:cNvPr>
          <p:cNvCxnSpPr>
            <a:cxnSpLocks/>
          </p:cNvCxnSpPr>
          <p:nvPr>
            <p:custDataLst>
              <p:tags r:id="rId30"/>
            </p:custDataLst>
          </p:nvPr>
        </p:nvCxnSpPr>
        <p:spPr>
          <a:xfrm>
            <a:off x="1842781" y="3726629"/>
            <a:ext cx="320553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D5148483-C43F-8D5A-749B-DAD3E88D1D96}"/>
              </a:ext>
            </a:extLst>
          </p:cNvPr>
          <p:cNvCxnSpPr>
            <a:cxnSpLocks/>
          </p:cNvCxnSpPr>
          <p:nvPr>
            <p:custDataLst>
              <p:tags r:id="rId31"/>
            </p:custDataLst>
          </p:nvPr>
        </p:nvCxnSpPr>
        <p:spPr>
          <a:xfrm>
            <a:off x="256113" y="4584500"/>
            <a:ext cx="190722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à coins arrondis 79">
            <a:extLst>
              <a:ext uri="{FF2B5EF4-FFF2-40B4-BE49-F238E27FC236}">
                <a16:creationId xmlns:a16="http://schemas.microsoft.com/office/drawing/2014/main" id="{643C0E1C-A7FC-1527-EA8D-F71194020500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416493" y="4279464"/>
            <a:ext cx="1746841" cy="32158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spcAft>
                <a:spcPts val="300"/>
              </a:spcAft>
            </a:pPr>
            <a:r>
              <a:rPr lang="en-US" sz="1500" b="1" dirty="0">
                <a:solidFill>
                  <a:schemeClr val="bg1"/>
                </a:solidFill>
                <a:latin typeface="Old Standard TT" panose="00000500000000000000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Certifications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59412FC-268E-044D-5DBF-D9EA56524AC9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173292" y="4705274"/>
            <a:ext cx="1990042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 b="1" dirty="0" err="1">
                <a:solidFill>
                  <a:schemeClr val="bg1"/>
                </a:solidFill>
                <a:latin typeface="Roboto SemiBold" panose="02000000000000000000" pitchFamily="2" charset="0"/>
              </a:rPr>
              <a:t>SAFe</a:t>
            </a:r>
            <a:r>
              <a:rPr lang="fr-FR" sz="700" b="1" dirty="0">
                <a:solidFill>
                  <a:schemeClr val="bg1"/>
                </a:solidFill>
                <a:latin typeface="Roboto SemiBold" panose="02000000000000000000" pitchFamily="2" charset="0"/>
              </a:rPr>
              <a:t> 4.5 </a:t>
            </a:r>
            <a:r>
              <a:rPr lang="fr-FR" sz="700" b="1" dirty="0" err="1">
                <a:solidFill>
                  <a:schemeClr val="bg1"/>
                </a:solidFill>
                <a:latin typeface="Roboto SemiBold" panose="02000000000000000000" pitchFamily="2" charset="0"/>
              </a:rPr>
              <a:t>Certified</a:t>
            </a:r>
            <a:r>
              <a:rPr lang="fr-FR" sz="700" b="1" dirty="0">
                <a:solidFill>
                  <a:schemeClr val="bg1"/>
                </a:solidFill>
                <a:latin typeface="Roboto SemiBold" panose="02000000000000000000" pitchFamily="2" charset="0"/>
              </a:rPr>
              <a:t> </a:t>
            </a:r>
            <a:r>
              <a:rPr lang="fr-FR" sz="700" b="1" dirty="0" err="1">
                <a:solidFill>
                  <a:schemeClr val="bg1"/>
                </a:solidFill>
                <a:latin typeface="Roboto SemiBold" panose="02000000000000000000" pitchFamily="2" charset="0"/>
              </a:rPr>
              <a:t>Agilist</a:t>
            </a:r>
            <a:r>
              <a:rPr lang="fr-FR" sz="700" b="1" dirty="0">
                <a:solidFill>
                  <a:schemeClr val="bg1"/>
                </a:solidFill>
                <a:latin typeface="Roboto SemiBold" panose="02000000000000000000" pitchFamily="2" charset="0"/>
              </a:rPr>
              <a:t> </a:t>
            </a:r>
            <a:r>
              <a:rPr lang="fr-FR" sz="700" dirty="0">
                <a:solidFill>
                  <a:schemeClr val="bg1"/>
                </a:solidFill>
                <a:latin typeface="Roboto SemiBold" panose="02000000000000000000" pitchFamily="2" charset="0"/>
              </a:rPr>
              <a:t>&amp;</a:t>
            </a:r>
            <a:r>
              <a:rPr lang="fr-FR" sz="700" b="1" dirty="0">
                <a:solidFill>
                  <a:schemeClr val="bg1"/>
                </a:solidFill>
                <a:latin typeface="Roboto SemiBold" panose="02000000000000000000" pitchFamily="2" charset="0"/>
              </a:rPr>
              <a:t> </a:t>
            </a:r>
            <a:r>
              <a:rPr lang="fr-FR" sz="700" b="1" dirty="0" err="1">
                <a:solidFill>
                  <a:schemeClr val="bg1"/>
                </a:solidFill>
                <a:latin typeface="Roboto SemiBold" panose="02000000000000000000" pitchFamily="2" charset="0"/>
              </a:rPr>
              <a:t>AgilePM</a:t>
            </a:r>
            <a:r>
              <a:rPr lang="fr-FR" sz="700" b="1" dirty="0">
                <a:solidFill>
                  <a:schemeClr val="bg1"/>
                </a:solidFill>
                <a:latin typeface="Roboto SemiBold" panose="02000000000000000000" pitchFamily="2" charset="0"/>
              </a:rPr>
              <a:t>® </a:t>
            </a:r>
            <a:r>
              <a:rPr lang="fr-FR" sz="700" b="1" dirty="0" err="1">
                <a:solidFill>
                  <a:schemeClr val="bg1"/>
                </a:solidFill>
                <a:latin typeface="Roboto SemiBold" panose="02000000000000000000" pitchFamily="2" charset="0"/>
              </a:rPr>
              <a:t>Foundation</a:t>
            </a:r>
            <a:r>
              <a:rPr lang="fr-FR" sz="700" b="1" dirty="0">
                <a:solidFill>
                  <a:schemeClr val="bg1"/>
                </a:solidFill>
                <a:latin typeface="Roboto SemiBold" panose="02000000000000000000" pitchFamily="2" charset="0"/>
              </a:rPr>
              <a:t> </a:t>
            </a:r>
            <a:r>
              <a:rPr lang="fr-FR" sz="700" dirty="0">
                <a:solidFill>
                  <a:schemeClr val="bg1"/>
                </a:solidFill>
                <a:latin typeface="Roboto SemiBold" panose="02000000000000000000" pitchFamily="2" charset="0"/>
              </a:rPr>
              <a:t>– 2018</a:t>
            </a:r>
          </a:p>
          <a:p>
            <a:pPr algn="r">
              <a:spcAft>
                <a:spcPts val="300"/>
              </a:spcAft>
            </a:pPr>
            <a:r>
              <a:rPr lang="fr-FR" sz="700" b="1" dirty="0">
                <a:solidFill>
                  <a:schemeClr val="bg1"/>
                </a:solidFill>
                <a:latin typeface="Roboto SemiBold" panose="02000000000000000000" pitchFamily="2" charset="0"/>
              </a:rPr>
              <a:t>Professional Scrum Product </a:t>
            </a:r>
            <a:r>
              <a:rPr lang="fr-FR" sz="700" b="1" dirty="0" err="1">
                <a:solidFill>
                  <a:schemeClr val="bg1"/>
                </a:solidFill>
                <a:latin typeface="Roboto SemiBold" panose="02000000000000000000" pitchFamily="2" charset="0"/>
              </a:rPr>
              <a:t>Owner</a:t>
            </a:r>
            <a:r>
              <a:rPr lang="fr-FR" sz="700" b="1" dirty="0">
                <a:solidFill>
                  <a:schemeClr val="bg1"/>
                </a:solidFill>
                <a:latin typeface="Roboto SemiBold" panose="02000000000000000000" pitchFamily="2" charset="0"/>
              </a:rPr>
              <a:t>™ </a:t>
            </a:r>
            <a:r>
              <a:rPr lang="fr-FR" sz="700" dirty="0">
                <a:solidFill>
                  <a:schemeClr val="bg1"/>
                </a:solidFill>
                <a:latin typeface="Roboto SemiBold" panose="02000000000000000000" pitchFamily="2" charset="0"/>
              </a:rPr>
              <a:t>– 2015 </a:t>
            </a: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1255C37E-4DF8-426A-9CED-1371E70CC5A7}"/>
              </a:ext>
            </a:extLst>
          </p:cNvPr>
          <p:cNvCxnSpPr>
            <a:cxnSpLocks/>
          </p:cNvCxnSpPr>
          <p:nvPr>
            <p:custDataLst>
              <p:tags r:id="rId34"/>
            </p:custDataLst>
          </p:nvPr>
        </p:nvCxnSpPr>
        <p:spPr>
          <a:xfrm>
            <a:off x="256113" y="5632780"/>
            <a:ext cx="190722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E2C26AF1-7423-4A2F-AFF9-EA4C52225591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256113" y="5739509"/>
            <a:ext cx="1907221" cy="2076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Gestion de projet / Framework Agile</a:t>
            </a:r>
            <a:endParaRPr lang="fr-FR" sz="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  <a:p>
            <a:pPr algn="r">
              <a:spcAft>
                <a:spcPts val="600"/>
              </a:spcAft>
            </a:pPr>
            <a:r>
              <a:rPr lang="fr-FR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KANBAN, Scrum, Cycle en V, </a:t>
            </a:r>
            <a:r>
              <a:rPr lang="fr-FR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SAFe</a:t>
            </a:r>
            <a:r>
              <a:rPr lang="fr-FR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, </a:t>
            </a:r>
            <a:r>
              <a:rPr lang="fr-FR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AgilePM</a:t>
            </a:r>
            <a:r>
              <a:rPr lang="fr-FR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, XP (</a:t>
            </a:r>
            <a:r>
              <a:rPr lang="fr-FR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eXtreme</a:t>
            </a:r>
            <a:r>
              <a:rPr lang="fr-FR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 </a:t>
            </a:r>
            <a:r>
              <a:rPr lang="fr-FR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Programming</a:t>
            </a:r>
            <a:r>
              <a:rPr lang="fr-FR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), </a:t>
            </a:r>
            <a:r>
              <a:rPr lang="fr-FR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AgilePgM</a:t>
            </a:r>
            <a:r>
              <a:rPr lang="fr-FR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, KAIZEN</a:t>
            </a:r>
            <a:endParaRPr lang="fr-FR" sz="800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  <a:p>
            <a:pPr algn="r">
              <a:spcBef>
                <a:spcPts val="600"/>
              </a:spcBef>
              <a:spcAft>
                <a:spcPts val="300"/>
              </a:spcAft>
            </a:pPr>
            <a:r>
              <a:rPr lang="fr-FR" sz="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Langages informatiques</a:t>
            </a:r>
          </a:p>
          <a:p>
            <a:pPr algn="r">
              <a:spcAft>
                <a:spcPts val="600"/>
              </a:spcAft>
            </a:pPr>
            <a:r>
              <a:rPr lang="fr-FR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Java, Groovy, Web (JavaScript, HTML 4 – 5, XHTML, PHP, XML, CSS, </a:t>
            </a:r>
            <a:r>
              <a:rPr lang="fr-FR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Less</a:t>
            </a:r>
            <a:r>
              <a:rPr lang="fr-FR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), C++ / C, Python, Batch, Bash </a:t>
            </a:r>
          </a:p>
          <a:p>
            <a:pPr algn="r">
              <a:spcBef>
                <a:spcPts val="600"/>
              </a:spcBef>
              <a:spcAft>
                <a:spcPts val="300"/>
              </a:spcAft>
            </a:pPr>
            <a:r>
              <a:rPr lang="fr-FR" sz="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Base de données</a:t>
            </a:r>
          </a:p>
          <a:p>
            <a:pPr algn="r">
              <a:spcAft>
                <a:spcPts val="600"/>
              </a:spcAft>
            </a:pPr>
            <a:r>
              <a:rPr lang="fr-FR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PostgreSQL, MySQL, DB2, Oracle, </a:t>
            </a:r>
            <a:r>
              <a:rPr lang="fr-FR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ElasticSearch</a:t>
            </a:r>
            <a:r>
              <a:rPr lang="fr-FR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(2.2), Cassandra</a:t>
            </a:r>
            <a:endParaRPr lang="fr-FR" sz="800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  <a:p>
            <a:pPr algn="r">
              <a:spcAft>
                <a:spcPts val="300"/>
              </a:spcAft>
            </a:pPr>
            <a:r>
              <a:rPr lang="fr-FR" sz="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Logiciels &amp; Applications</a:t>
            </a:r>
          </a:p>
          <a:p>
            <a:pPr algn="r">
              <a:spcAft>
                <a:spcPts val="600"/>
              </a:spcAft>
            </a:pPr>
            <a:r>
              <a:rPr lang="fr-FR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Jira Software, Confluence, </a:t>
            </a:r>
            <a:r>
              <a:rPr lang="fr-FR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OpsGenie</a:t>
            </a:r>
            <a:r>
              <a:rPr lang="fr-FR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, </a:t>
            </a:r>
            <a:r>
              <a:rPr lang="fr-FR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Status</a:t>
            </a:r>
            <a:r>
              <a:rPr lang="fr-FR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, </a:t>
            </a:r>
            <a:r>
              <a:rPr lang="fr-FR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PostMan</a:t>
            </a:r>
            <a:r>
              <a:rPr lang="fr-FR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, </a:t>
            </a:r>
            <a:r>
              <a:rPr lang="fr-FR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Kibana</a:t>
            </a:r>
            <a:r>
              <a:rPr lang="fr-FR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, </a:t>
            </a:r>
            <a:r>
              <a:rPr lang="fr-FR" sz="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Grafana</a:t>
            </a:r>
            <a:r>
              <a:rPr lang="fr-FR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, Slack, Jenkins, QC, Microsoft365</a:t>
            </a:r>
          </a:p>
          <a:p>
            <a:pPr algn="r">
              <a:lnSpc>
                <a:spcPct val="180000"/>
              </a:lnSpc>
              <a:spcAft>
                <a:spcPts val="300"/>
              </a:spcAft>
            </a:pPr>
            <a:r>
              <a:rPr lang="fr-FR" sz="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Management &amp; animation d’une équipe</a:t>
            </a:r>
            <a:endParaRPr lang="fr-FR" sz="800" b="1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BBF7F-6F0A-728E-0B46-C1DA2EFA970C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>
          <a:xfrm>
            <a:off x="0" y="9744072"/>
            <a:ext cx="7560000" cy="9574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endParaRPr lang="fr-FR" dirty="0"/>
          </a:p>
        </p:txBody>
      </p:sp>
      <p:pic>
        <p:nvPicPr>
          <p:cNvPr id="9" name="Graphique 8" descr="Toque d'étudiant contour">
            <a:extLst>
              <a:ext uri="{FF2B5EF4-FFF2-40B4-BE49-F238E27FC236}">
                <a16:creationId xmlns:a16="http://schemas.microsoft.com/office/drawing/2014/main" id="{89A6CD4E-E2B3-B843-9359-4CB4C63865D4}"/>
              </a:ext>
            </a:extLst>
          </p:cNvPr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50622" y="2300020"/>
            <a:ext cx="212705" cy="212705"/>
          </a:xfrm>
          <a:prstGeom prst="rect">
            <a:avLst/>
          </a:prstGeom>
        </p:spPr>
      </p:pic>
      <p:pic>
        <p:nvPicPr>
          <p:cNvPr id="13" name="Graphique 12" descr="Diplôme roulé contour">
            <a:extLst>
              <a:ext uri="{FF2B5EF4-FFF2-40B4-BE49-F238E27FC236}">
                <a16:creationId xmlns:a16="http://schemas.microsoft.com/office/drawing/2014/main" id="{CE00FAE0-D146-25BE-6D03-9FB59FC4CAAF}"/>
              </a:ext>
            </a:extLst>
          </p:cNvPr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55333" y="4375665"/>
            <a:ext cx="214498" cy="214498"/>
          </a:xfrm>
          <a:prstGeom prst="rect">
            <a:avLst/>
          </a:prstGeom>
        </p:spPr>
      </p:pic>
      <p:pic>
        <p:nvPicPr>
          <p:cNvPr id="52" name="Graphique 51" descr="Évaluation 3 étoiles avec un remplissage uni">
            <a:extLst>
              <a:ext uri="{FF2B5EF4-FFF2-40B4-BE49-F238E27FC236}">
                <a16:creationId xmlns:a16="http://schemas.microsoft.com/office/drawing/2014/main" id="{C333E350-F70D-A261-0B53-672650A293FC}"/>
              </a:ext>
            </a:extLst>
          </p:cNvPr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270943" y="8061108"/>
            <a:ext cx="218163" cy="218163"/>
          </a:xfrm>
          <a:prstGeom prst="rect">
            <a:avLst/>
          </a:prstGeom>
        </p:spPr>
      </p:pic>
      <p:sp>
        <p:nvSpPr>
          <p:cNvPr id="53" name="Rectangle à coins arrondis 79">
            <a:extLst>
              <a:ext uri="{FF2B5EF4-FFF2-40B4-BE49-F238E27FC236}">
                <a16:creationId xmlns:a16="http://schemas.microsoft.com/office/drawing/2014/main" id="{023BA78B-A46C-8F5F-5BA7-FCA9F9465B7A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1865645" y="9823630"/>
            <a:ext cx="5212726" cy="5172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90000" bIns="36000" rtlCol="0" anchor="ctr"/>
          <a:lstStyle/>
          <a:p>
            <a:pPr>
              <a:spcAft>
                <a:spcPts val="30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</a:rPr>
              <a:t>Découvrez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</a:rPr>
              <a:t> les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</a:rPr>
              <a:t>15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</a:rPr>
              <a:t>autres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</a:rPr>
              <a:t>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</a:rPr>
              <a:t>expériences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</a:rPr>
              <a:t> &amp; 19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</a:rPr>
              <a:t>projets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</a:rPr>
              <a:t>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</a:rPr>
              <a:t>professionnels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</a:rPr>
              <a:t>réalisés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</a:rPr>
              <a:t> sur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</a:rPr>
              <a:t>mon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</a:rPr>
              <a:t>site CV: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  <a:hlinkClick r:id="rId54"/>
              </a:rPr>
              <a:t>https://paul-fsm.net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ld Standard TT" panose="00000500000000000000" pitchFamily="2" charset="0"/>
              </a:rPr>
              <a:t> 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8629243E-52AC-BDCF-341C-9835AC342573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3123506" y="10411259"/>
            <a:ext cx="43839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0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CV mise à jour le</a:t>
            </a:r>
            <a:r>
              <a:rPr lang="fr-FR" sz="700" b="1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 14 mai 2025 </a:t>
            </a:r>
            <a:endParaRPr lang="fr-FR" sz="700" b="1" dirty="0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pic>
        <p:nvPicPr>
          <p:cNvPr id="59" name="Graphique 58" descr="Pièces de puzzle contour">
            <a:extLst>
              <a:ext uri="{FF2B5EF4-FFF2-40B4-BE49-F238E27FC236}">
                <a16:creationId xmlns:a16="http://schemas.microsoft.com/office/drawing/2014/main" id="{84E280CA-5C64-049F-E52F-9CC9AB62F248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251830" y="5391953"/>
            <a:ext cx="228429" cy="228429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0F2225A3-A8D4-2B67-045A-6FB150F475D7}"/>
              </a:ext>
            </a:extLst>
          </p:cNvPr>
          <p:cNvSpPr txBox="1"/>
          <p:nvPr/>
        </p:nvSpPr>
        <p:spPr>
          <a:xfrm>
            <a:off x="1788364" y="10225150"/>
            <a:ext cx="552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Roboto Thin" panose="02000000000000000000" pitchFamily="2" charset="0"/>
                <a:ea typeface="Roboto Thin" panose="02000000000000000000" pitchFamily="2" charset="0"/>
              </a:rPr>
              <a:t>Venez découvrir mes 15 expériences, 19 projets, ainsi que mon profil MBTI et Ennéagramme.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2BBACFB-4B86-4367-6FA6-185424AD78C9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4994274" y="9571976"/>
            <a:ext cx="25657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00" i="1" dirty="0"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Il est dit qu’un Curriculum Vitae ne doit pas dépasser </a:t>
            </a:r>
            <a:r>
              <a:rPr lang="fr-FR" sz="700" b="1" i="1" dirty="0"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une page…</a:t>
            </a:r>
            <a:endParaRPr lang="fr-FR" sz="700" b="1" i="1" dirty="0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pic>
        <p:nvPicPr>
          <p:cNvPr id="10" name="Graphique 9" descr="Aide contour">
            <a:extLst>
              <a:ext uri="{FF2B5EF4-FFF2-40B4-BE49-F238E27FC236}">
                <a16:creationId xmlns:a16="http://schemas.microsoft.com/office/drawing/2014/main" id="{676B599F-B816-F57C-3FCA-2DE367066D44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959351" y="9611465"/>
            <a:ext cx="120320" cy="120320"/>
          </a:xfrm>
          <a:prstGeom prst="rect">
            <a:avLst/>
          </a:prstGeom>
        </p:spPr>
      </p:pic>
      <p:pic>
        <p:nvPicPr>
          <p:cNvPr id="34" name="Graphique 33" descr="Calendrier journalier contour">
            <a:extLst>
              <a:ext uri="{FF2B5EF4-FFF2-40B4-BE49-F238E27FC236}">
                <a16:creationId xmlns:a16="http://schemas.microsoft.com/office/drawing/2014/main" id="{7A9AC5E5-85ED-388C-3E3D-29CE50CA13BE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048898" y="10437811"/>
            <a:ext cx="147731" cy="147731"/>
          </a:xfrm>
          <a:prstGeom prst="rect">
            <a:avLst/>
          </a:prstGeom>
        </p:spPr>
      </p:pic>
      <p:pic>
        <p:nvPicPr>
          <p:cNvPr id="35" name="Graphique 34" descr="Internet contour">
            <a:extLst>
              <a:ext uri="{FF2B5EF4-FFF2-40B4-BE49-F238E27FC236}">
                <a16:creationId xmlns:a16="http://schemas.microsoft.com/office/drawing/2014/main" id="{EDD52897-FEEC-C960-4AD7-A6A9D98345B2}"/>
              </a:ext>
            </a:extLst>
          </p:cNvPr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4186861" y="10068970"/>
            <a:ext cx="181723" cy="18172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ECCE00FB-7D66-DA0B-0A35-9FC185D9A678}"/>
              </a:ext>
            </a:extLst>
          </p:cNvPr>
          <p:cNvGrpSpPr/>
          <p:nvPr/>
        </p:nvGrpSpPr>
        <p:grpSpPr>
          <a:xfrm>
            <a:off x="533359" y="9794634"/>
            <a:ext cx="724127" cy="905490"/>
            <a:chOff x="3258892" y="1900954"/>
            <a:chExt cx="3457538" cy="3981931"/>
          </a:xfrm>
        </p:grpSpPr>
        <p:pic>
          <p:nvPicPr>
            <p:cNvPr id="16" name="Image 15" descr="Une image contenant art, motif, Rectangle, carré&#10;&#10;Description générée automatiquement">
              <a:extLst>
                <a:ext uri="{FF2B5EF4-FFF2-40B4-BE49-F238E27FC236}">
                  <a16:creationId xmlns:a16="http://schemas.microsoft.com/office/drawing/2014/main" id="{EF350026-DA1F-C41B-5B96-EF3EC9304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/>
            <a:stretch>
              <a:fillRect/>
            </a:stretch>
          </p:blipFill>
          <p:spPr>
            <a:xfrm>
              <a:off x="3258892" y="1900954"/>
              <a:ext cx="3457538" cy="3981931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154AC248-ADCE-601F-CE62-50D4EECAA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/>
            <a:stretch>
              <a:fillRect/>
            </a:stretch>
          </p:blipFill>
          <p:spPr>
            <a:xfrm>
              <a:off x="3996440" y="2011581"/>
              <a:ext cx="2608808" cy="25836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135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770</Words>
  <Application>Microsoft Office PowerPoint</Application>
  <PresentationFormat>Personnalisé</PresentationFormat>
  <Paragraphs>70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Old Standard TT</vt:lpstr>
      <vt:lpstr>Roboto</vt:lpstr>
      <vt:lpstr>Roboto SemiBold</vt:lpstr>
      <vt:lpstr>Roboto Thin</vt:lpstr>
      <vt:lpstr>Thème Office</vt:lpstr>
      <vt:lpstr>Présentation PowerPoint</vt:lpstr>
    </vt:vector>
  </TitlesOfParts>
  <Manager/>
  <Company>CV MARKET ••• cv-market.fr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Modele CV - Design VIERGE</dc:title>
  <dc:subject/>
  <dc:creator>CV MARKET ••• cv-market.fr</dc:creator>
  <cp:keywords/>
  <dc:description/>
  <cp:lastModifiedBy>Paul Flye Sainte Marie</cp:lastModifiedBy>
  <cp:revision>253</cp:revision>
  <cp:lastPrinted>2025-05-14T20:04:32Z</cp:lastPrinted>
  <dcterms:created xsi:type="dcterms:W3CDTF">2017-03-24T14:51:40Z</dcterms:created>
  <dcterms:modified xsi:type="dcterms:W3CDTF">2025-05-14T20:10:10Z</dcterms:modified>
  <cp:category/>
</cp:coreProperties>
</file>