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1"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7562850" cy="10688638"/>
  <p:notesSz cx="7104063"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1588" userDrawn="1">
          <p15:clr>
            <a:srgbClr val="A4A3A4"/>
          </p15:clr>
        </p15:guide>
        <p15:guide id="3" pos="13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DFDFD"/>
    <a:srgbClr val="111D4A"/>
    <a:srgbClr val="2B4162"/>
    <a:srgbClr val="2A4D14"/>
    <a:srgbClr val="260C1A"/>
    <a:srgbClr val="011627"/>
    <a:srgbClr val="00072D"/>
    <a:srgbClr val="555454"/>
    <a:srgbClr val="BFBFB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2161C-222C-46E8-948B-0F8C7F32B88C}" v="75" dt="2025-05-14T20:17:21.5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7352" autoAdjust="0"/>
  </p:normalViewPr>
  <p:slideViewPr>
    <p:cSldViewPr snapToGrid="0" snapToObjects="1">
      <p:cViewPr varScale="1">
        <p:scale>
          <a:sx n="94" d="100"/>
          <a:sy n="94" d="100"/>
        </p:scale>
        <p:origin x="3316" y="284"/>
      </p:cViewPr>
      <p:guideLst>
        <p:guide orient="horz" pos="3367"/>
        <p:guide pos="1588"/>
        <p:guide pos="137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lye Sainte Marie" userId="ae82cfe72a72eaca" providerId="LiveId" clId="{1012161C-222C-46E8-948B-0F8C7F32B88C}"/>
    <pc:docChg chg="undo custSel modSld">
      <pc:chgData name="Paul Flye Sainte Marie" userId="ae82cfe72a72eaca" providerId="LiveId" clId="{1012161C-222C-46E8-948B-0F8C7F32B88C}" dt="2025-05-14T20:17:21.576" v="850"/>
      <pc:docMkLst>
        <pc:docMk/>
      </pc:docMkLst>
      <pc:sldChg chg="addSp delSp modSp mod">
        <pc:chgData name="Paul Flye Sainte Marie" userId="ae82cfe72a72eaca" providerId="LiveId" clId="{1012161C-222C-46E8-948B-0F8C7F32B88C}" dt="2025-05-14T20:17:21.576" v="850"/>
        <pc:sldMkLst>
          <pc:docMk/>
          <pc:sldMk cId="90135943" sldId="259"/>
        </pc:sldMkLst>
        <pc:spChg chg="mod">
          <ac:chgData name="Paul Flye Sainte Marie" userId="ae82cfe72a72eaca" providerId="LiveId" clId="{1012161C-222C-46E8-948B-0F8C7F32B88C}" dt="2025-05-14T20:03:03.096" v="749" actId="6549"/>
          <ac:spMkLst>
            <pc:docMk/>
            <pc:sldMk cId="90135943" sldId="259"/>
            <ac:spMk id="57" creationId="{8629243E-52AC-BDCF-341C-9835AC342573}"/>
          </ac:spMkLst>
        </pc:spChg>
        <pc:grpChg chg="add del mod">
          <ac:chgData name="Paul Flye Sainte Marie" userId="ae82cfe72a72eaca" providerId="LiveId" clId="{1012161C-222C-46E8-948B-0F8C7F32B88C}" dt="2025-05-14T20:17:21.288" v="849" actId="478"/>
          <ac:grpSpMkLst>
            <pc:docMk/>
            <pc:sldMk cId="90135943" sldId="259"/>
            <ac:grpSpMk id="3" creationId="{68E31FB9-F2B9-55E9-9A2A-EE87779A6DAB}"/>
          </ac:grpSpMkLst>
        </pc:grpChg>
        <pc:grpChg chg="add mod">
          <ac:chgData name="Paul Flye Sainte Marie" userId="ae82cfe72a72eaca" providerId="LiveId" clId="{1012161C-222C-46E8-948B-0F8C7F32B88C}" dt="2025-05-14T20:17:21.576" v="850"/>
          <ac:grpSpMkLst>
            <pc:docMk/>
            <pc:sldMk cId="90135943" sldId="259"/>
            <ac:grpSpMk id="6" creationId="{A1829D9D-9F9C-76FF-C09A-2FFE7FECA442}"/>
          </ac:grpSpMkLst>
        </pc:grpChg>
        <pc:picChg chg="mod">
          <ac:chgData name="Paul Flye Sainte Marie" userId="ae82cfe72a72eaca" providerId="LiveId" clId="{1012161C-222C-46E8-948B-0F8C7F32B88C}" dt="2025-05-14T20:15:22.071" v="794"/>
          <ac:picMkLst>
            <pc:docMk/>
            <pc:sldMk cId="90135943" sldId="259"/>
            <ac:picMk id="4" creationId="{C2B5DDFE-E36E-B460-4622-5ECCA6504E1D}"/>
          </ac:picMkLst>
        </pc:picChg>
        <pc:picChg chg="mod">
          <ac:chgData name="Paul Flye Sainte Marie" userId="ae82cfe72a72eaca" providerId="LiveId" clId="{1012161C-222C-46E8-948B-0F8C7F32B88C}" dt="2025-05-14T20:15:22.071" v="794"/>
          <ac:picMkLst>
            <pc:docMk/>
            <pc:sldMk cId="90135943" sldId="259"/>
            <ac:picMk id="5" creationId="{A703D2B3-463E-BFFF-9B84-9B595C37E840}"/>
          </ac:picMkLst>
        </pc:picChg>
        <pc:picChg chg="mod">
          <ac:chgData name="Paul Flye Sainte Marie" userId="ae82cfe72a72eaca" providerId="LiveId" clId="{1012161C-222C-46E8-948B-0F8C7F32B88C}" dt="2025-05-14T20:17:21.576" v="850"/>
          <ac:picMkLst>
            <pc:docMk/>
            <pc:sldMk cId="90135943" sldId="259"/>
            <ac:picMk id="7" creationId="{2AA2B30C-8B5D-6387-A5A4-1E51A818C01E}"/>
          </ac:picMkLst>
        </pc:picChg>
        <pc:picChg chg="mod">
          <ac:chgData name="Paul Flye Sainte Marie" userId="ae82cfe72a72eaca" providerId="LiveId" clId="{1012161C-222C-46E8-948B-0F8C7F32B88C}" dt="2025-05-14T20:17:21.576" v="850"/>
          <ac:picMkLst>
            <pc:docMk/>
            <pc:sldMk cId="90135943" sldId="259"/>
            <ac:picMk id="8" creationId="{44B335FD-32FD-0F78-CF64-DDEC20D278C0}"/>
          </ac:picMkLst>
        </pc:picChg>
        <pc:picChg chg="del">
          <ac:chgData name="Paul Flye Sainte Marie" userId="ae82cfe72a72eaca" providerId="LiveId" clId="{1012161C-222C-46E8-948B-0F8C7F32B88C}" dt="2025-05-14T20:15:21.588" v="793" actId="478"/>
          <ac:picMkLst>
            <pc:docMk/>
            <pc:sldMk cId="90135943" sldId="259"/>
            <ac:picMk id="16" creationId="{9552D46B-1FD5-8CB5-2965-59D0C17AC778}"/>
          </ac:picMkLst>
        </pc:picChg>
      </pc:sldChg>
      <pc:sldChg chg="addSp delSp modSp mod">
        <pc:chgData name="Paul Flye Sainte Marie" userId="ae82cfe72a72eaca" providerId="LiveId" clId="{1012161C-222C-46E8-948B-0F8C7F32B88C}" dt="2025-05-14T20:12:10.936" v="776" actId="2711"/>
        <pc:sldMkLst>
          <pc:docMk/>
          <pc:sldMk cId="3237697145" sldId="261"/>
        </pc:sldMkLst>
        <pc:spChg chg="mod">
          <ac:chgData name="Paul Flye Sainte Marie" userId="ae82cfe72a72eaca" providerId="LiveId" clId="{1012161C-222C-46E8-948B-0F8C7F32B88C}" dt="2025-05-14T20:11:17.108" v="768" actId="20577"/>
          <ac:spMkLst>
            <pc:docMk/>
            <pc:sldMk cId="3237697145" sldId="261"/>
            <ac:spMk id="21" creationId="{DB880385-DE26-4098-BCD6-9CB9C8FC83F1}"/>
          </ac:spMkLst>
        </pc:spChg>
        <pc:spChg chg="mod">
          <ac:chgData name="Paul Flye Sainte Marie" userId="ae82cfe72a72eaca" providerId="LiveId" clId="{1012161C-222C-46E8-948B-0F8C7F32B88C}" dt="2025-05-14T20:12:10.936" v="776" actId="2711"/>
          <ac:spMkLst>
            <pc:docMk/>
            <pc:sldMk cId="3237697145" sldId="261"/>
            <ac:spMk id="22" creationId="{0A09A7D2-DB6D-45C2-B2FF-68278E7ADE39}"/>
          </ac:spMkLst>
        </pc:spChg>
        <pc:spChg chg="mod">
          <ac:chgData name="Paul Flye Sainte Marie" userId="ae82cfe72a72eaca" providerId="LiveId" clId="{1012161C-222C-46E8-948B-0F8C7F32B88C}" dt="2025-05-14T20:03:09.598" v="751" actId="6549"/>
          <ac:spMkLst>
            <pc:docMk/>
            <pc:sldMk cId="3237697145" sldId="261"/>
            <ac:spMk id="57" creationId="{8629243E-52AC-BDCF-341C-9835AC342573}"/>
          </ac:spMkLst>
        </pc:spChg>
        <pc:grpChg chg="add mod">
          <ac:chgData name="Paul Flye Sainte Marie" userId="ae82cfe72a72eaca" providerId="LiveId" clId="{1012161C-222C-46E8-948B-0F8C7F32B88C}" dt="2025-05-14T20:10:38.846" v="761" actId="1076"/>
          <ac:grpSpMkLst>
            <pc:docMk/>
            <pc:sldMk cId="3237697145" sldId="261"/>
            <ac:grpSpMk id="2" creationId="{920829A6-2C9A-28F3-67D2-EC0E019B63A6}"/>
          </ac:grpSpMkLst>
        </pc:grpChg>
        <pc:picChg chg="del">
          <ac:chgData name="Paul Flye Sainte Marie" userId="ae82cfe72a72eaca" providerId="LiveId" clId="{1012161C-222C-46E8-948B-0F8C7F32B88C}" dt="2025-05-14T20:10:28.075" v="754" actId="478"/>
          <ac:picMkLst>
            <pc:docMk/>
            <pc:sldMk cId="3237697145" sldId="261"/>
            <ac:picMk id="5" creationId="{2782CF14-3F0D-8243-3F02-1434915D035A}"/>
          </ac:picMkLst>
        </pc:picChg>
        <pc:picChg chg="mod">
          <ac:chgData name="Paul Flye Sainte Marie" userId="ae82cfe72a72eaca" providerId="LiveId" clId="{1012161C-222C-46E8-948B-0F8C7F32B88C}" dt="2025-05-14T20:10:28.443" v="755"/>
          <ac:picMkLst>
            <pc:docMk/>
            <pc:sldMk cId="3237697145" sldId="261"/>
            <ac:picMk id="10" creationId="{FBC698FD-B92E-C5D4-FE96-081BC5F610A0}"/>
          </ac:picMkLst>
        </pc:picChg>
        <pc:picChg chg="mod">
          <ac:chgData name="Paul Flye Sainte Marie" userId="ae82cfe72a72eaca" providerId="LiveId" clId="{1012161C-222C-46E8-948B-0F8C7F32B88C}" dt="2025-05-14T20:10:28.443" v="755"/>
          <ac:picMkLst>
            <pc:docMk/>
            <pc:sldMk cId="3237697145" sldId="261"/>
            <ac:picMk id="16" creationId="{489D8189-6FCA-88BE-CD03-352474DE1D81}"/>
          </ac:picMkLst>
        </pc:picChg>
      </pc:sldChg>
      <pc:sldChg chg="addSp delSp modSp mod">
        <pc:chgData name="Paul Flye Sainte Marie" userId="ae82cfe72a72eaca" providerId="LiveId" clId="{1012161C-222C-46E8-948B-0F8C7F32B88C}" dt="2025-05-14T20:17:17.853" v="848"/>
        <pc:sldMkLst>
          <pc:docMk/>
          <pc:sldMk cId="3995251803" sldId="262"/>
        </pc:sldMkLst>
        <pc:spChg chg="mod">
          <ac:chgData name="Paul Flye Sainte Marie" userId="ae82cfe72a72eaca" providerId="LiveId" clId="{1012161C-222C-46E8-948B-0F8C7F32B88C}" dt="2025-05-14T19:30:21.771" v="112" actId="20577"/>
          <ac:spMkLst>
            <pc:docMk/>
            <pc:sldMk cId="3995251803" sldId="262"/>
            <ac:spMk id="14" creationId="{1033B78B-7CEC-D248-18A8-B459708EF47A}"/>
          </ac:spMkLst>
        </pc:spChg>
        <pc:spChg chg="mod">
          <ac:chgData name="Paul Flye Sainte Marie" userId="ae82cfe72a72eaca" providerId="LiveId" clId="{1012161C-222C-46E8-948B-0F8C7F32B88C}" dt="2025-05-14T19:29:20.100" v="94" actId="20577"/>
          <ac:spMkLst>
            <pc:docMk/>
            <pc:sldMk cId="3995251803" sldId="262"/>
            <ac:spMk id="18" creationId="{B7416D98-5598-B09D-3F30-6301890658F4}"/>
          </ac:spMkLst>
        </pc:spChg>
        <pc:spChg chg="mod">
          <ac:chgData name="Paul Flye Sainte Marie" userId="ae82cfe72a72eaca" providerId="LiveId" clId="{1012161C-222C-46E8-948B-0F8C7F32B88C}" dt="2025-05-14T19:31:05.308" v="128" actId="20577"/>
          <ac:spMkLst>
            <pc:docMk/>
            <pc:sldMk cId="3995251803" sldId="262"/>
            <ac:spMk id="33" creationId="{3B1435B0-5934-E50B-7E2A-F87A52F069BA}"/>
          </ac:spMkLst>
        </pc:spChg>
        <pc:spChg chg="mod">
          <ac:chgData name="Paul Flye Sainte Marie" userId="ae82cfe72a72eaca" providerId="LiveId" clId="{1012161C-222C-46E8-948B-0F8C7F32B88C}" dt="2025-05-14T20:02:56.750" v="747" actId="6549"/>
          <ac:spMkLst>
            <pc:docMk/>
            <pc:sldMk cId="3995251803" sldId="262"/>
            <ac:spMk id="57" creationId="{8629243E-52AC-BDCF-341C-9835AC342573}"/>
          </ac:spMkLst>
        </pc:spChg>
        <pc:grpChg chg="add del mod">
          <ac:chgData name="Paul Flye Sainte Marie" userId="ae82cfe72a72eaca" providerId="LiveId" clId="{1012161C-222C-46E8-948B-0F8C7F32B88C}" dt="2025-05-14T20:17:17.689" v="847" actId="478"/>
          <ac:grpSpMkLst>
            <pc:docMk/>
            <pc:sldMk cId="3995251803" sldId="262"/>
            <ac:grpSpMk id="4" creationId="{5F3BAF98-F414-6894-DBFC-D14D84BF4A70}"/>
          </ac:grpSpMkLst>
        </pc:grpChg>
        <pc:grpChg chg="add mod">
          <ac:chgData name="Paul Flye Sainte Marie" userId="ae82cfe72a72eaca" providerId="LiveId" clId="{1012161C-222C-46E8-948B-0F8C7F32B88C}" dt="2025-05-14T20:17:17.853" v="848"/>
          <ac:grpSpMkLst>
            <pc:docMk/>
            <pc:sldMk cId="3995251803" sldId="262"/>
            <ac:grpSpMk id="8" creationId="{D22ED834-0ABD-1C84-4792-BA7EA587C1F5}"/>
          </ac:grpSpMkLst>
        </pc:grpChg>
        <pc:picChg chg="mod">
          <ac:chgData name="Paul Flye Sainte Marie" userId="ae82cfe72a72eaca" providerId="LiveId" clId="{1012161C-222C-46E8-948B-0F8C7F32B88C}" dt="2025-05-14T20:15:29.808" v="797"/>
          <ac:picMkLst>
            <pc:docMk/>
            <pc:sldMk cId="3995251803" sldId="262"/>
            <ac:picMk id="6" creationId="{BB64B467-A236-3A99-06BC-79ACAAABCD52}"/>
          </ac:picMkLst>
        </pc:picChg>
        <pc:picChg chg="mod">
          <ac:chgData name="Paul Flye Sainte Marie" userId="ae82cfe72a72eaca" providerId="LiveId" clId="{1012161C-222C-46E8-948B-0F8C7F32B88C}" dt="2025-05-14T20:15:29.808" v="797"/>
          <ac:picMkLst>
            <pc:docMk/>
            <pc:sldMk cId="3995251803" sldId="262"/>
            <ac:picMk id="7" creationId="{2461A78F-65AD-C2FF-44A0-CCA85AAFB5C5}"/>
          </ac:picMkLst>
        </pc:picChg>
        <pc:picChg chg="mod">
          <ac:chgData name="Paul Flye Sainte Marie" userId="ae82cfe72a72eaca" providerId="LiveId" clId="{1012161C-222C-46E8-948B-0F8C7F32B88C}" dt="2025-05-14T20:17:17.853" v="848"/>
          <ac:picMkLst>
            <pc:docMk/>
            <pc:sldMk cId="3995251803" sldId="262"/>
            <ac:picMk id="10" creationId="{C6E2F372-2663-A9A5-3252-09B0912E2070}"/>
          </ac:picMkLst>
        </pc:picChg>
        <pc:picChg chg="mod">
          <ac:chgData name="Paul Flye Sainte Marie" userId="ae82cfe72a72eaca" providerId="LiveId" clId="{1012161C-222C-46E8-948B-0F8C7F32B88C}" dt="2025-05-14T20:17:17.853" v="848"/>
          <ac:picMkLst>
            <pc:docMk/>
            <pc:sldMk cId="3995251803" sldId="262"/>
            <ac:picMk id="11" creationId="{485815DC-3434-B109-7B03-6E08DAEEF2B5}"/>
          </ac:picMkLst>
        </pc:picChg>
        <pc:picChg chg="del">
          <ac:chgData name="Paul Flye Sainte Marie" userId="ae82cfe72a72eaca" providerId="LiveId" clId="{1012161C-222C-46E8-948B-0F8C7F32B88C}" dt="2025-05-14T20:15:29.575" v="796" actId="478"/>
          <ac:picMkLst>
            <pc:docMk/>
            <pc:sldMk cId="3995251803" sldId="262"/>
            <ac:picMk id="16" creationId="{9552D46B-1FD5-8CB5-2965-59D0C17AC778}"/>
          </ac:picMkLst>
        </pc:picChg>
        <pc:picChg chg="mod">
          <ac:chgData name="Paul Flye Sainte Marie" userId="ae82cfe72a72eaca" providerId="LiveId" clId="{1012161C-222C-46E8-948B-0F8C7F32B88C}" dt="2025-05-14T19:31:03.236" v="127" actId="1076"/>
          <ac:picMkLst>
            <pc:docMk/>
            <pc:sldMk cId="3995251803" sldId="262"/>
            <ac:picMk id="35" creationId="{A88DDA1A-CBE6-59D0-97AF-C38440986BB1}"/>
          </ac:picMkLst>
        </pc:picChg>
      </pc:sldChg>
      <pc:sldChg chg="addSp delSp modSp mod">
        <pc:chgData name="Paul Flye Sainte Marie" userId="ae82cfe72a72eaca" providerId="LiveId" clId="{1012161C-222C-46E8-948B-0F8C7F32B88C}" dt="2025-05-14T20:17:13.849" v="846"/>
        <pc:sldMkLst>
          <pc:docMk/>
          <pc:sldMk cId="1249821545" sldId="263"/>
        </pc:sldMkLst>
        <pc:spChg chg="mod">
          <ac:chgData name="Paul Flye Sainte Marie" userId="ae82cfe72a72eaca" providerId="LiveId" clId="{1012161C-222C-46E8-948B-0F8C7F32B88C}" dt="2025-05-14T19:31:27.021" v="147" actId="20577"/>
          <ac:spMkLst>
            <pc:docMk/>
            <pc:sldMk cId="1249821545" sldId="263"/>
            <ac:spMk id="9" creationId="{2A976C1E-129F-0D9D-D644-0FAB586E3795}"/>
          </ac:spMkLst>
        </pc:spChg>
        <pc:spChg chg="mod">
          <ac:chgData name="Paul Flye Sainte Marie" userId="ae82cfe72a72eaca" providerId="LiveId" clId="{1012161C-222C-46E8-948B-0F8C7F32B88C}" dt="2025-05-14T19:33:16.661" v="189" actId="20577"/>
          <ac:spMkLst>
            <pc:docMk/>
            <pc:sldMk cId="1249821545" sldId="263"/>
            <ac:spMk id="33" creationId="{3B1435B0-5934-E50B-7E2A-F87A52F069BA}"/>
          </ac:spMkLst>
        </pc:spChg>
        <pc:spChg chg="mod">
          <ac:chgData name="Paul Flye Sainte Marie" userId="ae82cfe72a72eaca" providerId="LiveId" clId="{1012161C-222C-46E8-948B-0F8C7F32B88C}" dt="2025-05-14T19:35:07.326" v="220" actId="14100"/>
          <ac:spMkLst>
            <pc:docMk/>
            <pc:sldMk cId="1249821545" sldId="263"/>
            <ac:spMk id="37" creationId="{4D6F59D2-3ECC-9AF0-FD19-22D5E074241F}"/>
          </ac:spMkLst>
        </pc:spChg>
        <pc:spChg chg="mod">
          <ac:chgData name="Paul Flye Sainte Marie" userId="ae82cfe72a72eaca" providerId="LiveId" clId="{1012161C-222C-46E8-948B-0F8C7F32B88C}" dt="2025-05-14T20:02:49.910" v="745" actId="6549"/>
          <ac:spMkLst>
            <pc:docMk/>
            <pc:sldMk cId="1249821545" sldId="263"/>
            <ac:spMk id="57" creationId="{8629243E-52AC-BDCF-341C-9835AC342573}"/>
          </ac:spMkLst>
        </pc:spChg>
        <pc:grpChg chg="add del mod">
          <ac:chgData name="Paul Flye Sainte Marie" userId="ae82cfe72a72eaca" providerId="LiveId" clId="{1012161C-222C-46E8-948B-0F8C7F32B88C}" dt="2025-05-14T20:17:13.549" v="845" actId="478"/>
          <ac:grpSpMkLst>
            <pc:docMk/>
            <pc:sldMk cId="1249821545" sldId="263"/>
            <ac:grpSpMk id="3" creationId="{2AB91CBB-377D-8193-3399-A9206DBD0F26}"/>
          </ac:grpSpMkLst>
        </pc:grpChg>
        <pc:grpChg chg="add mod">
          <ac:chgData name="Paul Flye Sainte Marie" userId="ae82cfe72a72eaca" providerId="LiveId" clId="{1012161C-222C-46E8-948B-0F8C7F32B88C}" dt="2025-05-14T20:17:13.849" v="846"/>
          <ac:grpSpMkLst>
            <pc:docMk/>
            <pc:sldMk cId="1249821545" sldId="263"/>
            <ac:grpSpMk id="10" creationId="{8710E5F9-443C-AAA8-309B-21ABF0359687}"/>
          </ac:grpSpMkLst>
        </pc:grpChg>
        <pc:picChg chg="mod">
          <ac:chgData name="Paul Flye Sainte Marie" userId="ae82cfe72a72eaca" providerId="LiveId" clId="{1012161C-222C-46E8-948B-0F8C7F32B88C}" dt="2025-05-14T20:15:39.822" v="799"/>
          <ac:picMkLst>
            <pc:docMk/>
            <pc:sldMk cId="1249821545" sldId="263"/>
            <ac:picMk id="7" creationId="{A876058E-CC84-C3E5-204B-E7C58E232F1F}"/>
          </ac:picMkLst>
        </pc:picChg>
        <pc:picChg chg="mod">
          <ac:chgData name="Paul Flye Sainte Marie" userId="ae82cfe72a72eaca" providerId="LiveId" clId="{1012161C-222C-46E8-948B-0F8C7F32B88C}" dt="2025-05-14T20:15:39.822" v="799"/>
          <ac:picMkLst>
            <pc:docMk/>
            <pc:sldMk cId="1249821545" sldId="263"/>
            <ac:picMk id="8" creationId="{FB7DB336-1974-4490-A39E-9D811B0CDEB9}"/>
          </ac:picMkLst>
        </pc:picChg>
        <pc:picChg chg="mod">
          <ac:chgData name="Paul Flye Sainte Marie" userId="ae82cfe72a72eaca" providerId="LiveId" clId="{1012161C-222C-46E8-948B-0F8C7F32B88C}" dt="2025-05-14T20:17:13.849" v="846"/>
          <ac:picMkLst>
            <pc:docMk/>
            <pc:sldMk cId="1249821545" sldId="263"/>
            <ac:picMk id="11" creationId="{CEE116AA-0D74-B1CD-7C3E-0492A13BA813}"/>
          </ac:picMkLst>
        </pc:picChg>
        <pc:picChg chg="mod">
          <ac:chgData name="Paul Flye Sainte Marie" userId="ae82cfe72a72eaca" providerId="LiveId" clId="{1012161C-222C-46E8-948B-0F8C7F32B88C}" dt="2025-05-14T20:17:13.849" v="846"/>
          <ac:picMkLst>
            <pc:docMk/>
            <pc:sldMk cId="1249821545" sldId="263"/>
            <ac:picMk id="13" creationId="{7BD894A7-BBF2-9523-2CE6-EBAA08E0E8DC}"/>
          </ac:picMkLst>
        </pc:picChg>
        <pc:picChg chg="del">
          <ac:chgData name="Paul Flye Sainte Marie" userId="ae82cfe72a72eaca" providerId="LiveId" clId="{1012161C-222C-46E8-948B-0F8C7F32B88C}" dt="2025-05-14T20:15:39.454" v="798" actId="478"/>
          <ac:picMkLst>
            <pc:docMk/>
            <pc:sldMk cId="1249821545" sldId="263"/>
            <ac:picMk id="16" creationId="{9552D46B-1FD5-8CB5-2965-59D0C17AC778}"/>
          </ac:picMkLst>
        </pc:picChg>
        <pc:picChg chg="mod">
          <ac:chgData name="Paul Flye Sainte Marie" userId="ae82cfe72a72eaca" providerId="LiveId" clId="{1012161C-222C-46E8-948B-0F8C7F32B88C}" dt="2025-05-14T19:34:33.629" v="219" actId="1076"/>
          <ac:picMkLst>
            <pc:docMk/>
            <pc:sldMk cId="1249821545" sldId="263"/>
            <ac:picMk id="21" creationId="{A33B3268-3440-2681-F569-0449027B89D7}"/>
          </ac:picMkLst>
        </pc:picChg>
      </pc:sldChg>
      <pc:sldChg chg="addSp delSp modSp mod">
        <pc:chgData name="Paul Flye Sainte Marie" userId="ae82cfe72a72eaca" providerId="LiveId" clId="{1012161C-222C-46E8-948B-0F8C7F32B88C}" dt="2025-05-14T20:17:10.384" v="844"/>
        <pc:sldMkLst>
          <pc:docMk/>
          <pc:sldMk cId="3152133292" sldId="264"/>
        </pc:sldMkLst>
        <pc:spChg chg="mod">
          <ac:chgData name="Paul Flye Sainte Marie" userId="ae82cfe72a72eaca" providerId="LiveId" clId="{1012161C-222C-46E8-948B-0F8C7F32B88C}" dt="2025-05-14T19:38:25.404" v="302" actId="20577"/>
          <ac:spMkLst>
            <pc:docMk/>
            <pc:sldMk cId="3152133292" sldId="264"/>
            <ac:spMk id="7" creationId="{533FD20A-6CFC-C3C8-6F14-9BFFD911BACA}"/>
          </ac:spMkLst>
        </pc:spChg>
        <pc:spChg chg="mod">
          <ac:chgData name="Paul Flye Sainte Marie" userId="ae82cfe72a72eaca" providerId="LiveId" clId="{1012161C-222C-46E8-948B-0F8C7F32B88C}" dt="2025-05-14T19:38:43.400" v="330" actId="20577"/>
          <ac:spMkLst>
            <pc:docMk/>
            <pc:sldMk cId="3152133292" sldId="264"/>
            <ac:spMk id="9" creationId="{2A976C1E-129F-0D9D-D644-0FAB586E3795}"/>
          </ac:spMkLst>
        </pc:spChg>
        <pc:spChg chg="mod">
          <ac:chgData name="Paul Flye Sainte Marie" userId="ae82cfe72a72eaca" providerId="LiveId" clId="{1012161C-222C-46E8-948B-0F8C7F32B88C}" dt="2025-05-14T19:44:41.813" v="432" actId="122"/>
          <ac:spMkLst>
            <pc:docMk/>
            <pc:sldMk cId="3152133292" sldId="264"/>
            <ac:spMk id="17" creationId="{A8DEF8E4-4FBB-8AA3-1543-57DE6A86E053}"/>
          </ac:spMkLst>
        </pc:spChg>
        <pc:spChg chg="mod">
          <ac:chgData name="Paul Flye Sainte Marie" userId="ae82cfe72a72eaca" providerId="LiveId" clId="{1012161C-222C-46E8-948B-0F8C7F32B88C}" dt="2025-05-14T19:44:39.270" v="431" actId="122"/>
          <ac:spMkLst>
            <pc:docMk/>
            <pc:sldMk cId="3152133292" sldId="264"/>
            <ac:spMk id="37" creationId="{4D6F59D2-3ECC-9AF0-FD19-22D5E074241F}"/>
          </ac:spMkLst>
        </pc:spChg>
        <pc:spChg chg="mod">
          <ac:chgData name="Paul Flye Sainte Marie" userId="ae82cfe72a72eaca" providerId="LiveId" clId="{1012161C-222C-46E8-948B-0F8C7F32B88C}" dt="2025-05-14T20:03:24.988" v="753" actId="6549"/>
          <ac:spMkLst>
            <pc:docMk/>
            <pc:sldMk cId="3152133292" sldId="264"/>
            <ac:spMk id="57" creationId="{8629243E-52AC-BDCF-341C-9835AC342573}"/>
          </ac:spMkLst>
        </pc:spChg>
        <pc:grpChg chg="add del mod">
          <ac:chgData name="Paul Flye Sainte Marie" userId="ae82cfe72a72eaca" providerId="LiveId" clId="{1012161C-222C-46E8-948B-0F8C7F32B88C}" dt="2025-05-14T20:17:10.196" v="843" actId="478"/>
          <ac:grpSpMkLst>
            <pc:docMk/>
            <pc:sldMk cId="3152133292" sldId="264"/>
            <ac:grpSpMk id="3" creationId="{04EF6511-FC0C-B12C-E936-D99150970B77}"/>
          </ac:grpSpMkLst>
        </pc:grpChg>
        <pc:grpChg chg="add mod">
          <ac:chgData name="Paul Flye Sainte Marie" userId="ae82cfe72a72eaca" providerId="LiveId" clId="{1012161C-222C-46E8-948B-0F8C7F32B88C}" dt="2025-05-14T20:17:10.384" v="844"/>
          <ac:grpSpMkLst>
            <pc:docMk/>
            <pc:sldMk cId="3152133292" sldId="264"/>
            <ac:grpSpMk id="21" creationId="{0FB233FE-680B-3814-A994-ABCDAE88F83F}"/>
          </ac:grpSpMkLst>
        </pc:grpChg>
        <pc:picChg chg="mod">
          <ac:chgData name="Paul Flye Sainte Marie" userId="ae82cfe72a72eaca" providerId="LiveId" clId="{1012161C-222C-46E8-948B-0F8C7F32B88C}" dt="2025-05-14T20:15:43.466" v="801"/>
          <ac:picMkLst>
            <pc:docMk/>
            <pc:sldMk cId="3152133292" sldId="264"/>
            <ac:picMk id="10" creationId="{FBF52154-77A4-6F09-DA3E-C8BAB1CC8CEF}"/>
          </ac:picMkLst>
        </pc:picChg>
        <pc:picChg chg="mod">
          <ac:chgData name="Paul Flye Sainte Marie" userId="ae82cfe72a72eaca" providerId="LiveId" clId="{1012161C-222C-46E8-948B-0F8C7F32B88C}" dt="2025-05-14T20:15:11.238" v="792" actId="1036"/>
          <ac:picMkLst>
            <pc:docMk/>
            <pc:sldMk cId="3152133292" sldId="264"/>
            <ac:picMk id="11" creationId="{7F8ABCA8-0EC1-3776-8DC5-4CE51619E3F9}"/>
          </ac:picMkLst>
        </pc:picChg>
        <pc:picChg chg="del">
          <ac:chgData name="Paul Flye Sainte Marie" userId="ae82cfe72a72eaca" providerId="LiveId" clId="{1012161C-222C-46E8-948B-0F8C7F32B88C}" dt="2025-05-14T20:15:43.122" v="800" actId="478"/>
          <ac:picMkLst>
            <pc:docMk/>
            <pc:sldMk cId="3152133292" sldId="264"/>
            <ac:picMk id="16" creationId="{9552D46B-1FD5-8CB5-2965-59D0C17AC778}"/>
          </ac:picMkLst>
        </pc:picChg>
        <pc:picChg chg="mod">
          <ac:chgData name="Paul Flye Sainte Marie" userId="ae82cfe72a72eaca" providerId="LiveId" clId="{1012161C-222C-46E8-948B-0F8C7F32B88C}" dt="2025-05-14T20:15:43.466" v="801"/>
          <ac:picMkLst>
            <pc:docMk/>
            <pc:sldMk cId="3152133292" sldId="264"/>
            <ac:picMk id="18" creationId="{62ABCE28-E0E2-B7E5-EA8F-8263C5B3B25D}"/>
          </ac:picMkLst>
        </pc:picChg>
        <pc:picChg chg="mod">
          <ac:chgData name="Paul Flye Sainte Marie" userId="ae82cfe72a72eaca" providerId="LiveId" clId="{1012161C-222C-46E8-948B-0F8C7F32B88C}" dt="2025-05-14T20:17:10.384" v="844"/>
          <ac:picMkLst>
            <pc:docMk/>
            <pc:sldMk cId="3152133292" sldId="264"/>
            <ac:picMk id="22" creationId="{8716FF81-3C21-214C-1EAF-E4FB51D4DFC5}"/>
          </ac:picMkLst>
        </pc:picChg>
        <pc:picChg chg="mod">
          <ac:chgData name="Paul Flye Sainte Marie" userId="ae82cfe72a72eaca" providerId="LiveId" clId="{1012161C-222C-46E8-948B-0F8C7F32B88C}" dt="2025-05-14T20:17:10.384" v="844"/>
          <ac:picMkLst>
            <pc:docMk/>
            <pc:sldMk cId="3152133292" sldId="264"/>
            <ac:picMk id="23" creationId="{AC18A9DF-8E4F-3406-FE51-4EBDFEB5885F}"/>
          </ac:picMkLst>
        </pc:picChg>
        <pc:cxnChg chg="mod">
          <ac:chgData name="Paul Flye Sainte Marie" userId="ae82cfe72a72eaca" providerId="LiveId" clId="{1012161C-222C-46E8-948B-0F8C7F32B88C}" dt="2025-05-14T19:39:39.244" v="349" actId="1035"/>
          <ac:cxnSpMkLst>
            <pc:docMk/>
            <pc:sldMk cId="3152133292" sldId="264"/>
            <ac:cxnSpMk id="13" creationId="{1846873B-CF03-D402-84D7-734A690CF020}"/>
          </ac:cxnSpMkLst>
        </pc:cxnChg>
        <pc:cxnChg chg="mod">
          <ac:chgData name="Paul Flye Sainte Marie" userId="ae82cfe72a72eaca" providerId="LiveId" clId="{1012161C-222C-46E8-948B-0F8C7F32B88C}" dt="2025-05-14T19:39:44.689" v="363" actId="1036"/>
          <ac:cxnSpMkLst>
            <pc:docMk/>
            <pc:sldMk cId="3152133292" sldId="264"/>
            <ac:cxnSpMk id="14" creationId="{545F379A-5E71-E2B2-D834-46B63B35FCA7}"/>
          </ac:cxnSpMkLst>
        </pc:cxnChg>
      </pc:sldChg>
      <pc:sldChg chg="addSp delSp modSp mod">
        <pc:chgData name="Paul Flye Sainte Marie" userId="ae82cfe72a72eaca" providerId="LiveId" clId="{1012161C-222C-46E8-948B-0F8C7F32B88C}" dt="2025-05-14T20:17:05.931" v="842"/>
        <pc:sldMkLst>
          <pc:docMk/>
          <pc:sldMk cId="540750988" sldId="265"/>
        </pc:sldMkLst>
        <pc:spChg chg="mod">
          <ac:chgData name="Paul Flye Sainte Marie" userId="ae82cfe72a72eaca" providerId="LiveId" clId="{1012161C-222C-46E8-948B-0F8C7F32B88C}" dt="2025-05-14T19:48:26.027" v="571" actId="20577"/>
          <ac:spMkLst>
            <pc:docMk/>
            <pc:sldMk cId="540750988" sldId="265"/>
            <ac:spMk id="3" creationId="{1CED7004-99D1-6C80-2A3F-5FF4CA52E792}"/>
          </ac:spMkLst>
        </pc:spChg>
        <pc:spChg chg="mod">
          <ac:chgData name="Paul Flye Sainte Marie" userId="ae82cfe72a72eaca" providerId="LiveId" clId="{1012161C-222C-46E8-948B-0F8C7F32B88C}" dt="2025-05-14T19:58:27.137" v="678" actId="20577"/>
          <ac:spMkLst>
            <pc:docMk/>
            <pc:sldMk cId="540750988" sldId="265"/>
            <ac:spMk id="21" creationId="{CE61A1A2-122A-812E-1DA6-1561837534AD}"/>
          </ac:spMkLst>
        </pc:spChg>
        <pc:spChg chg="mod">
          <ac:chgData name="Paul Flye Sainte Marie" userId="ae82cfe72a72eaca" providerId="LiveId" clId="{1012161C-222C-46E8-948B-0F8C7F32B88C}" dt="2025-05-14T19:48:36.378" v="587" actId="1036"/>
          <ac:spMkLst>
            <pc:docMk/>
            <pc:sldMk cId="540750988" sldId="265"/>
            <ac:spMk id="30" creationId="{F8CDD086-EA65-1753-E6ED-88A2330C77EE}"/>
          </ac:spMkLst>
        </pc:spChg>
        <pc:spChg chg="mod">
          <ac:chgData name="Paul Flye Sainte Marie" userId="ae82cfe72a72eaca" providerId="LiveId" clId="{1012161C-222C-46E8-948B-0F8C7F32B88C}" dt="2025-05-14T20:02:39.632" v="741"/>
          <ac:spMkLst>
            <pc:docMk/>
            <pc:sldMk cId="540750988" sldId="265"/>
            <ac:spMk id="57" creationId="{8629243E-52AC-BDCF-341C-9835AC342573}"/>
          </ac:spMkLst>
        </pc:spChg>
        <pc:grpChg chg="add del mod">
          <ac:chgData name="Paul Flye Sainte Marie" userId="ae82cfe72a72eaca" providerId="LiveId" clId="{1012161C-222C-46E8-948B-0F8C7F32B88C}" dt="2025-05-14T20:17:05.720" v="841" actId="478"/>
          <ac:grpSpMkLst>
            <pc:docMk/>
            <pc:sldMk cId="540750988" sldId="265"/>
            <ac:grpSpMk id="4" creationId="{D074FABD-928F-51E3-1BA3-A4B09E23AB7C}"/>
          </ac:grpSpMkLst>
        </pc:grpChg>
        <pc:grpChg chg="add mod">
          <ac:chgData name="Paul Flye Sainte Marie" userId="ae82cfe72a72eaca" providerId="LiveId" clId="{1012161C-222C-46E8-948B-0F8C7F32B88C}" dt="2025-05-14T20:17:05.931" v="842"/>
          <ac:grpSpMkLst>
            <pc:docMk/>
            <pc:sldMk cId="540750988" sldId="265"/>
            <ac:grpSpMk id="8" creationId="{3BB8B07B-F211-FBC9-C9A9-AC8D2F135B86}"/>
          </ac:grpSpMkLst>
        </pc:grpChg>
        <pc:picChg chg="mod">
          <ac:chgData name="Paul Flye Sainte Marie" userId="ae82cfe72a72eaca" providerId="LiveId" clId="{1012161C-222C-46E8-948B-0F8C7F32B88C}" dt="2025-05-14T20:15:47.674" v="803"/>
          <ac:picMkLst>
            <pc:docMk/>
            <pc:sldMk cId="540750988" sldId="265"/>
            <ac:picMk id="6" creationId="{FF48F8C4-E931-47E9-FFD0-BACC76BD9FB6}"/>
          </ac:picMkLst>
        </pc:picChg>
        <pc:picChg chg="mod">
          <ac:chgData name="Paul Flye Sainte Marie" userId="ae82cfe72a72eaca" providerId="LiveId" clId="{1012161C-222C-46E8-948B-0F8C7F32B88C}" dt="2025-05-14T20:15:47.674" v="803"/>
          <ac:picMkLst>
            <pc:docMk/>
            <pc:sldMk cId="540750988" sldId="265"/>
            <ac:picMk id="7" creationId="{74D9294A-7C05-DF49-CBED-4780B99DA7FC}"/>
          </ac:picMkLst>
        </pc:picChg>
        <pc:picChg chg="mod">
          <ac:chgData name="Paul Flye Sainte Marie" userId="ae82cfe72a72eaca" providerId="LiveId" clId="{1012161C-222C-46E8-948B-0F8C7F32B88C}" dt="2025-05-14T20:17:05.931" v="842"/>
          <ac:picMkLst>
            <pc:docMk/>
            <pc:sldMk cId="540750988" sldId="265"/>
            <ac:picMk id="9" creationId="{C8C75F66-5220-C42C-0ADA-CD78D9887BD9}"/>
          </ac:picMkLst>
        </pc:picChg>
        <pc:picChg chg="mod">
          <ac:chgData name="Paul Flye Sainte Marie" userId="ae82cfe72a72eaca" providerId="LiveId" clId="{1012161C-222C-46E8-948B-0F8C7F32B88C}" dt="2025-05-14T20:17:05.931" v="842"/>
          <ac:picMkLst>
            <pc:docMk/>
            <pc:sldMk cId="540750988" sldId="265"/>
            <ac:picMk id="10" creationId="{E1D51DC2-9AB9-3B5F-5C33-9D13C2E7C083}"/>
          </ac:picMkLst>
        </pc:picChg>
        <pc:picChg chg="del">
          <ac:chgData name="Paul Flye Sainte Marie" userId="ae82cfe72a72eaca" providerId="LiveId" clId="{1012161C-222C-46E8-948B-0F8C7F32B88C}" dt="2025-05-14T20:15:47.395" v="802" actId="478"/>
          <ac:picMkLst>
            <pc:docMk/>
            <pc:sldMk cId="540750988" sldId="265"/>
            <ac:picMk id="16" creationId="{9552D46B-1FD5-8CB5-2965-59D0C17AC778}"/>
          </ac:picMkLst>
        </pc:picChg>
        <pc:picChg chg="mod">
          <ac:chgData name="Paul Flye Sainte Marie" userId="ae82cfe72a72eaca" providerId="LiveId" clId="{1012161C-222C-46E8-948B-0F8C7F32B88C}" dt="2025-05-14T19:48:36.378" v="587" actId="1036"/>
          <ac:picMkLst>
            <pc:docMk/>
            <pc:sldMk cId="540750988" sldId="265"/>
            <ac:picMk id="39" creationId="{78AD329B-9CDB-C56A-C25A-526DA398C875}"/>
          </ac:picMkLst>
        </pc:picChg>
      </pc:sldChg>
      <pc:sldChg chg="addSp delSp modSp mod">
        <pc:chgData name="Paul Flye Sainte Marie" userId="ae82cfe72a72eaca" providerId="LiveId" clId="{1012161C-222C-46E8-948B-0F8C7F32B88C}" dt="2025-05-14T20:17:01.632" v="840"/>
        <pc:sldMkLst>
          <pc:docMk/>
          <pc:sldMk cId="3549634842" sldId="266"/>
        </pc:sldMkLst>
        <pc:spChg chg="mod">
          <ac:chgData name="Paul Flye Sainte Marie" userId="ae82cfe72a72eaca" providerId="LiveId" clId="{1012161C-222C-46E8-948B-0F8C7F32B88C}" dt="2025-05-14T19:51:15.746" v="616" actId="108"/>
          <ac:spMkLst>
            <pc:docMk/>
            <pc:sldMk cId="3549634842" sldId="266"/>
            <ac:spMk id="4" creationId="{F29CEDC4-00AE-AFC9-FC08-CA54A3EABE83}"/>
          </ac:spMkLst>
        </pc:spChg>
        <pc:spChg chg="mod">
          <ac:chgData name="Paul Flye Sainte Marie" userId="ae82cfe72a72eaca" providerId="LiveId" clId="{1012161C-222C-46E8-948B-0F8C7F32B88C}" dt="2025-05-14T20:02:35.263" v="740" actId="6549"/>
          <ac:spMkLst>
            <pc:docMk/>
            <pc:sldMk cId="3549634842" sldId="266"/>
            <ac:spMk id="57" creationId="{8629243E-52AC-BDCF-341C-9835AC342573}"/>
          </ac:spMkLst>
        </pc:spChg>
        <pc:grpChg chg="add del mod">
          <ac:chgData name="Paul Flye Sainte Marie" userId="ae82cfe72a72eaca" providerId="LiveId" clId="{1012161C-222C-46E8-948B-0F8C7F32B88C}" dt="2025-05-14T20:17:01.421" v="839" actId="478"/>
          <ac:grpSpMkLst>
            <pc:docMk/>
            <pc:sldMk cId="3549634842" sldId="266"/>
            <ac:grpSpMk id="3" creationId="{3B2D6AC1-44CD-17FC-7BA6-75F86661EF29}"/>
          </ac:grpSpMkLst>
        </pc:grpChg>
        <pc:grpChg chg="add mod">
          <ac:chgData name="Paul Flye Sainte Marie" userId="ae82cfe72a72eaca" providerId="LiveId" clId="{1012161C-222C-46E8-948B-0F8C7F32B88C}" dt="2025-05-14T20:17:01.632" v="840"/>
          <ac:grpSpMkLst>
            <pc:docMk/>
            <pc:sldMk cId="3549634842" sldId="266"/>
            <ac:grpSpMk id="7" creationId="{B1F0C44F-98B5-EEAC-B8D3-8425B0D780A3}"/>
          </ac:grpSpMkLst>
        </pc:grpChg>
        <pc:picChg chg="mod">
          <ac:chgData name="Paul Flye Sainte Marie" userId="ae82cfe72a72eaca" providerId="LiveId" clId="{1012161C-222C-46E8-948B-0F8C7F32B88C}" dt="2025-05-14T20:15:51.814" v="805"/>
          <ac:picMkLst>
            <pc:docMk/>
            <pc:sldMk cId="3549634842" sldId="266"/>
            <ac:picMk id="5" creationId="{F8DDCC07-DEC6-3302-D608-AA1E97257463}"/>
          </ac:picMkLst>
        </pc:picChg>
        <pc:picChg chg="mod">
          <ac:chgData name="Paul Flye Sainte Marie" userId="ae82cfe72a72eaca" providerId="LiveId" clId="{1012161C-222C-46E8-948B-0F8C7F32B88C}" dt="2025-05-14T20:15:51.814" v="805"/>
          <ac:picMkLst>
            <pc:docMk/>
            <pc:sldMk cId="3549634842" sldId="266"/>
            <ac:picMk id="6" creationId="{17AC1F00-C8C0-4F4F-DC85-1EFCCA8BA458}"/>
          </ac:picMkLst>
        </pc:picChg>
        <pc:picChg chg="mod">
          <ac:chgData name="Paul Flye Sainte Marie" userId="ae82cfe72a72eaca" providerId="LiveId" clId="{1012161C-222C-46E8-948B-0F8C7F32B88C}" dt="2025-05-14T20:17:01.632" v="840"/>
          <ac:picMkLst>
            <pc:docMk/>
            <pc:sldMk cId="3549634842" sldId="266"/>
            <ac:picMk id="9" creationId="{9A94A01E-808F-8BD8-3AB2-0FC8068585A1}"/>
          </ac:picMkLst>
        </pc:picChg>
        <pc:picChg chg="mod">
          <ac:chgData name="Paul Flye Sainte Marie" userId="ae82cfe72a72eaca" providerId="LiveId" clId="{1012161C-222C-46E8-948B-0F8C7F32B88C}" dt="2025-05-14T20:17:01.632" v="840"/>
          <ac:picMkLst>
            <pc:docMk/>
            <pc:sldMk cId="3549634842" sldId="266"/>
            <ac:picMk id="11" creationId="{2661198F-C1E0-20C4-7FF0-0B28D23CC8A1}"/>
          </ac:picMkLst>
        </pc:picChg>
        <pc:picChg chg="del">
          <ac:chgData name="Paul Flye Sainte Marie" userId="ae82cfe72a72eaca" providerId="LiveId" clId="{1012161C-222C-46E8-948B-0F8C7F32B88C}" dt="2025-05-14T20:15:50.455" v="804" actId="478"/>
          <ac:picMkLst>
            <pc:docMk/>
            <pc:sldMk cId="3549634842" sldId="266"/>
            <ac:picMk id="16" creationId="{9552D46B-1FD5-8CB5-2965-59D0C17AC778}"/>
          </ac:picMkLst>
        </pc:picChg>
      </pc:sldChg>
      <pc:sldChg chg="addSp delSp modSp mod">
        <pc:chgData name="Paul Flye Sainte Marie" userId="ae82cfe72a72eaca" providerId="LiveId" clId="{1012161C-222C-46E8-948B-0F8C7F32B88C}" dt="2025-05-14T20:16:58.122" v="838"/>
        <pc:sldMkLst>
          <pc:docMk/>
          <pc:sldMk cId="3486297728" sldId="267"/>
        </pc:sldMkLst>
        <pc:spChg chg="mod">
          <ac:chgData name="Paul Flye Sainte Marie" userId="ae82cfe72a72eaca" providerId="LiveId" clId="{1012161C-222C-46E8-948B-0F8C7F32B88C}" dt="2025-05-14T20:02:26.421" v="735" actId="6549"/>
          <ac:spMkLst>
            <pc:docMk/>
            <pc:sldMk cId="3486297728" sldId="267"/>
            <ac:spMk id="57" creationId="{8629243E-52AC-BDCF-341C-9835AC342573}"/>
          </ac:spMkLst>
        </pc:spChg>
        <pc:grpChg chg="add del mod">
          <ac:chgData name="Paul Flye Sainte Marie" userId="ae82cfe72a72eaca" providerId="LiveId" clId="{1012161C-222C-46E8-948B-0F8C7F32B88C}" dt="2025-05-14T20:16:57.888" v="837" actId="478"/>
          <ac:grpSpMkLst>
            <pc:docMk/>
            <pc:sldMk cId="3486297728" sldId="267"/>
            <ac:grpSpMk id="3" creationId="{AD181649-E341-7FDE-792E-8372C22AABF9}"/>
          </ac:grpSpMkLst>
        </pc:grpChg>
        <pc:grpChg chg="add mod">
          <ac:chgData name="Paul Flye Sainte Marie" userId="ae82cfe72a72eaca" providerId="LiveId" clId="{1012161C-222C-46E8-948B-0F8C7F32B88C}" dt="2025-05-14T20:16:58.122" v="838"/>
          <ac:grpSpMkLst>
            <pc:docMk/>
            <pc:sldMk cId="3486297728" sldId="267"/>
            <ac:grpSpMk id="7" creationId="{F8551AAE-03B5-CF73-787E-792D2D29E177}"/>
          </ac:grpSpMkLst>
        </pc:grpChg>
        <pc:picChg chg="mod">
          <ac:chgData name="Paul Flye Sainte Marie" userId="ae82cfe72a72eaca" providerId="LiveId" clId="{1012161C-222C-46E8-948B-0F8C7F32B88C}" dt="2025-05-14T20:15:56.516" v="807"/>
          <ac:picMkLst>
            <pc:docMk/>
            <pc:sldMk cId="3486297728" sldId="267"/>
            <ac:picMk id="5" creationId="{2B53520D-0C4A-9D67-DAA8-04A47FBEE348}"/>
          </ac:picMkLst>
        </pc:picChg>
        <pc:picChg chg="mod">
          <ac:chgData name="Paul Flye Sainte Marie" userId="ae82cfe72a72eaca" providerId="LiveId" clId="{1012161C-222C-46E8-948B-0F8C7F32B88C}" dt="2025-05-14T20:15:56.516" v="807"/>
          <ac:picMkLst>
            <pc:docMk/>
            <pc:sldMk cId="3486297728" sldId="267"/>
            <ac:picMk id="6" creationId="{FC66BBFD-04D9-9C80-9677-F92AB0943747}"/>
          </ac:picMkLst>
        </pc:picChg>
        <pc:picChg chg="mod">
          <ac:chgData name="Paul Flye Sainte Marie" userId="ae82cfe72a72eaca" providerId="LiveId" clId="{1012161C-222C-46E8-948B-0F8C7F32B88C}" dt="2025-05-14T20:16:58.122" v="838"/>
          <ac:picMkLst>
            <pc:docMk/>
            <pc:sldMk cId="3486297728" sldId="267"/>
            <ac:picMk id="9" creationId="{C4D0909A-CF62-E2DE-4059-6C1CF56CBE6B}"/>
          </ac:picMkLst>
        </pc:picChg>
        <pc:picChg chg="mod">
          <ac:chgData name="Paul Flye Sainte Marie" userId="ae82cfe72a72eaca" providerId="LiveId" clId="{1012161C-222C-46E8-948B-0F8C7F32B88C}" dt="2025-05-14T20:16:58.122" v="838"/>
          <ac:picMkLst>
            <pc:docMk/>
            <pc:sldMk cId="3486297728" sldId="267"/>
            <ac:picMk id="10" creationId="{1B9F16A4-342F-3F1D-99AB-FCDFB8FE06E8}"/>
          </ac:picMkLst>
        </pc:picChg>
        <pc:picChg chg="del">
          <ac:chgData name="Paul Flye Sainte Marie" userId="ae82cfe72a72eaca" providerId="LiveId" clId="{1012161C-222C-46E8-948B-0F8C7F32B88C}" dt="2025-05-14T20:15:54.529" v="806" actId="478"/>
          <ac:picMkLst>
            <pc:docMk/>
            <pc:sldMk cId="3486297728" sldId="267"/>
            <ac:picMk id="16" creationId="{9552D46B-1FD5-8CB5-2965-59D0C17AC778}"/>
          </ac:picMkLst>
        </pc:picChg>
      </pc:sldChg>
      <pc:sldChg chg="addSp delSp modSp mod">
        <pc:chgData name="Paul Flye Sainte Marie" userId="ae82cfe72a72eaca" providerId="LiveId" clId="{1012161C-222C-46E8-948B-0F8C7F32B88C}" dt="2025-05-14T20:16:54.094" v="836"/>
        <pc:sldMkLst>
          <pc:docMk/>
          <pc:sldMk cId="2184022082" sldId="268"/>
        </pc:sldMkLst>
        <pc:spChg chg="mod">
          <ac:chgData name="Paul Flye Sainte Marie" userId="ae82cfe72a72eaca" providerId="LiveId" clId="{1012161C-222C-46E8-948B-0F8C7F32B88C}" dt="2025-05-14T20:12:48.231" v="777" actId="2711"/>
          <ac:spMkLst>
            <pc:docMk/>
            <pc:sldMk cId="2184022082" sldId="268"/>
            <ac:spMk id="4" creationId="{F29CEDC4-00AE-AFC9-FC08-CA54A3EABE83}"/>
          </ac:spMkLst>
        </pc:spChg>
        <pc:spChg chg="mod">
          <ac:chgData name="Paul Flye Sainte Marie" userId="ae82cfe72a72eaca" providerId="LiveId" clId="{1012161C-222C-46E8-948B-0F8C7F32B88C}" dt="2025-05-14T20:02:20.344" v="733" actId="6549"/>
          <ac:spMkLst>
            <pc:docMk/>
            <pc:sldMk cId="2184022082" sldId="268"/>
            <ac:spMk id="57" creationId="{8629243E-52AC-BDCF-341C-9835AC342573}"/>
          </ac:spMkLst>
        </pc:spChg>
        <pc:grpChg chg="add del mod">
          <ac:chgData name="Paul Flye Sainte Marie" userId="ae82cfe72a72eaca" providerId="LiveId" clId="{1012161C-222C-46E8-948B-0F8C7F32B88C}" dt="2025-05-14T20:16:53.839" v="835" actId="478"/>
          <ac:grpSpMkLst>
            <pc:docMk/>
            <pc:sldMk cId="2184022082" sldId="268"/>
            <ac:grpSpMk id="9" creationId="{11A0B214-9D08-E27C-EAAA-EE7637561B7E}"/>
          </ac:grpSpMkLst>
        </pc:grpChg>
        <pc:grpChg chg="add mod">
          <ac:chgData name="Paul Flye Sainte Marie" userId="ae82cfe72a72eaca" providerId="LiveId" clId="{1012161C-222C-46E8-948B-0F8C7F32B88C}" dt="2025-05-14T20:16:54.094" v="836"/>
          <ac:grpSpMkLst>
            <pc:docMk/>
            <pc:sldMk cId="2184022082" sldId="268"/>
            <ac:grpSpMk id="13" creationId="{8B6CBF50-E14C-7624-2C61-99BE168A14E4}"/>
          </ac:grpSpMkLst>
        </pc:grpChg>
        <pc:picChg chg="mod">
          <ac:chgData name="Paul Flye Sainte Marie" userId="ae82cfe72a72eaca" providerId="LiveId" clId="{1012161C-222C-46E8-948B-0F8C7F32B88C}" dt="2025-05-14T20:16:00.050" v="809"/>
          <ac:picMkLst>
            <pc:docMk/>
            <pc:sldMk cId="2184022082" sldId="268"/>
            <ac:picMk id="10" creationId="{B06B9CA7-D09C-6C9A-5583-F1131E07629D}"/>
          </ac:picMkLst>
        </pc:picChg>
        <pc:picChg chg="mod">
          <ac:chgData name="Paul Flye Sainte Marie" userId="ae82cfe72a72eaca" providerId="LiveId" clId="{1012161C-222C-46E8-948B-0F8C7F32B88C}" dt="2025-05-14T20:16:00.050" v="809"/>
          <ac:picMkLst>
            <pc:docMk/>
            <pc:sldMk cId="2184022082" sldId="268"/>
            <ac:picMk id="11" creationId="{1EA6054B-E6E0-2E50-D410-CAE8D5BD9E1A}"/>
          </ac:picMkLst>
        </pc:picChg>
        <pc:picChg chg="mod">
          <ac:chgData name="Paul Flye Sainte Marie" userId="ae82cfe72a72eaca" providerId="LiveId" clId="{1012161C-222C-46E8-948B-0F8C7F32B88C}" dt="2025-05-14T20:16:54.094" v="836"/>
          <ac:picMkLst>
            <pc:docMk/>
            <pc:sldMk cId="2184022082" sldId="268"/>
            <ac:picMk id="14" creationId="{F4FE4E1F-A459-D4FE-9F47-B046F7DBCFE6}"/>
          </ac:picMkLst>
        </pc:picChg>
        <pc:picChg chg="mod">
          <ac:chgData name="Paul Flye Sainte Marie" userId="ae82cfe72a72eaca" providerId="LiveId" clId="{1012161C-222C-46E8-948B-0F8C7F32B88C}" dt="2025-05-14T20:16:54.094" v="836"/>
          <ac:picMkLst>
            <pc:docMk/>
            <pc:sldMk cId="2184022082" sldId="268"/>
            <ac:picMk id="15" creationId="{74B9970F-CAEA-EEBE-E637-17DAF05E525F}"/>
          </ac:picMkLst>
        </pc:picChg>
        <pc:picChg chg="del">
          <ac:chgData name="Paul Flye Sainte Marie" userId="ae82cfe72a72eaca" providerId="LiveId" clId="{1012161C-222C-46E8-948B-0F8C7F32B88C}" dt="2025-05-14T20:15:59.748" v="808" actId="478"/>
          <ac:picMkLst>
            <pc:docMk/>
            <pc:sldMk cId="2184022082" sldId="268"/>
            <ac:picMk id="16" creationId="{9552D46B-1FD5-8CB5-2965-59D0C17AC778}"/>
          </ac:picMkLst>
        </pc:picChg>
      </pc:sldChg>
      <pc:sldChg chg="addSp delSp modSp mod">
        <pc:chgData name="Paul Flye Sainte Marie" userId="ae82cfe72a72eaca" providerId="LiveId" clId="{1012161C-222C-46E8-948B-0F8C7F32B88C}" dt="2025-05-14T20:16:50.787" v="834"/>
        <pc:sldMkLst>
          <pc:docMk/>
          <pc:sldMk cId="1608447536" sldId="269"/>
        </pc:sldMkLst>
        <pc:spChg chg="mod">
          <ac:chgData name="Paul Flye Sainte Marie" userId="ae82cfe72a72eaca" providerId="LiveId" clId="{1012161C-222C-46E8-948B-0F8C7F32B88C}" dt="2025-05-14T20:13:03.582" v="778" actId="2711"/>
          <ac:spMkLst>
            <pc:docMk/>
            <pc:sldMk cId="1608447536" sldId="269"/>
            <ac:spMk id="4" creationId="{F29CEDC4-00AE-AFC9-FC08-CA54A3EABE83}"/>
          </ac:spMkLst>
        </pc:spChg>
        <pc:spChg chg="mod">
          <ac:chgData name="Paul Flye Sainte Marie" userId="ae82cfe72a72eaca" providerId="LiveId" clId="{1012161C-222C-46E8-948B-0F8C7F32B88C}" dt="2025-05-14T20:02:11.976" v="729" actId="6549"/>
          <ac:spMkLst>
            <pc:docMk/>
            <pc:sldMk cId="1608447536" sldId="269"/>
            <ac:spMk id="57" creationId="{8629243E-52AC-BDCF-341C-9835AC342573}"/>
          </ac:spMkLst>
        </pc:spChg>
        <pc:grpChg chg="add del mod">
          <ac:chgData name="Paul Flye Sainte Marie" userId="ae82cfe72a72eaca" providerId="LiveId" clId="{1012161C-222C-46E8-948B-0F8C7F32B88C}" dt="2025-05-14T20:16:50.576" v="833" actId="478"/>
          <ac:grpSpMkLst>
            <pc:docMk/>
            <pc:sldMk cId="1608447536" sldId="269"/>
            <ac:grpSpMk id="9" creationId="{4174F003-65AA-6364-A388-3A8B3A3FA2FF}"/>
          </ac:grpSpMkLst>
        </pc:grpChg>
        <pc:grpChg chg="add mod">
          <ac:chgData name="Paul Flye Sainte Marie" userId="ae82cfe72a72eaca" providerId="LiveId" clId="{1012161C-222C-46E8-948B-0F8C7F32B88C}" dt="2025-05-14T20:16:50.787" v="834"/>
          <ac:grpSpMkLst>
            <pc:docMk/>
            <pc:sldMk cId="1608447536" sldId="269"/>
            <ac:grpSpMk id="13" creationId="{C7CC6A5E-8875-DE6D-1B7E-9B408A9D41E7}"/>
          </ac:grpSpMkLst>
        </pc:grpChg>
        <pc:picChg chg="mod">
          <ac:chgData name="Paul Flye Sainte Marie" userId="ae82cfe72a72eaca" providerId="LiveId" clId="{1012161C-222C-46E8-948B-0F8C7F32B88C}" dt="2025-05-14T20:16:03.335" v="811"/>
          <ac:picMkLst>
            <pc:docMk/>
            <pc:sldMk cId="1608447536" sldId="269"/>
            <ac:picMk id="10" creationId="{47399D56-E188-A6D5-80E8-CC917BEEEE91}"/>
          </ac:picMkLst>
        </pc:picChg>
        <pc:picChg chg="mod">
          <ac:chgData name="Paul Flye Sainte Marie" userId="ae82cfe72a72eaca" providerId="LiveId" clId="{1012161C-222C-46E8-948B-0F8C7F32B88C}" dt="2025-05-14T20:16:03.335" v="811"/>
          <ac:picMkLst>
            <pc:docMk/>
            <pc:sldMk cId="1608447536" sldId="269"/>
            <ac:picMk id="11" creationId="{F8CDE320-3015-591F-7E80-8B53A7CF53F3}"/>
          </ac:picMkLst>
        </pc:picChg>
        <pc:picChg chg="mod">
          <ac:chgData name="Paul Flye Sainte Marie" userId="ae82cfe72a72eaca" providerId="LiveId" clId="{1012161C-222C-46E8-948B-0F8C7F32B88C}" dt="2025-05-14T20:16:50.787" v="834"/>
          <ac:picMkLst>
            <pc:docMk/>
            <pc:sldMk cId="1608447536" sldId="269"/>
            <ac:picMk id="14" creationId="{A8AF4D3D-F3C0-1719-C302-E3270EE1C8B6}"/>
          </ac:picMkLst>
        </pc:picChg>
        <pc:picChg chg="mod">
          <ac:chgData name="Paul Flye Sainte Marie" userId="ae82cfe72a72eaca" providerId="LiveId" clId="{1012161C-222C-46E8-948B-0F8C7F32B88C}" dt="2025-05-14T20:16:50.787" v="834"/>
          <ac:picMkLst>
            <pc:docMk/>
            <pc:sldMk cId="1608447536" sldId="269"/>
            <ac:picMk id="15" creationId="{EC3C4AEE-48C8-1CC6-CFF5-A04C4C1DE513}"/>
          </ac:picMkLst>
        </pc:picChg>
        <pc:picChg chg="del">
          <ac:chgData name="Paul Flye Sainte Marie" userId="ae82cfe72a72eaca" providerId="LiveId" clId="{1012161C-222C-46E8-948B-0F8C7F32B88C}" dt="2025-05-14T20:16:02.967" v="810" actId="478"/>
          <ac:picMkLst>
            <pc:docMk/>
            <pc:sldMk cId="1608447536" sldId="269"/>
            <ac:picMk id="16" creationId="{9552D46B-1FD5-8CB5-2965-59D0C17AC778}"/>
          </ac:picMkLst>
        </pc:picChg>
      </pc:sldChg>
      <pc:sldChg chg="addSp delSp modSp mod">
        <pc:chgData name="Paul Flye Sainte Marie" userId="ae82cfe72a72eaca" providerId="LiveId" clId="{1012161C-222C-46E8-948B-0F8C7F32B88C}" dt="2025-05-14T20:16:47.433" v="832"/>
        <pc:sldMkLst>
          <pc:docMk/>
          <pc:sldMk cId="3880271661" sldId="270"/>
        </pc:sldMkLst>
        <pc:spChg chg="mod">
          <ac:chgData name="Paul Flye Sainte Marie" userId="ae82cfe72a72eaca" providerId="LiveId" clId="{1012161C-222C-46E8-948B-0F8C7F32B88C}" dt="2025-05-14T19:54:32.194" v="639" actId="6549"/>
          <ac:spMkLst>
            <pc:docMk/>
            <pc:sldMk cId="3880271661" sldId="270"/>
            <ac:spMk id="4" creationId="{F29CEDC4-00AE-AFC9-FC08-CA54A3EABE83}"/>
          </ac:spMkLst>
        </pc:spChg>
        <pc:spChg chg="mod">
          <ac:chgData name="Paul Flye Sainte Marie" userId="ae82cfe72a72eaca" providerId="LiveId" clId="{1012161C-222C-46E8-948B-0F8C7F32B88C}" dt="2025-05-14T20:13:18.527" v="779" actId="2711"/>
          <ac:spMkLst>
            <pc:docMk/>
            <pc:sldMk cId="3880271661" sldId="270"/>
            <ac:spMk id="13" creationId="{6A236745-3B68-F856-1965-B050C36129DC}"/>
          </ac:spMkLst>
        </pc:spChg>
        <pc:spChg chg="mod">
          <ac:chgData name="Paul Flye Sainte Marie" userId="ae82cfe72a72eaca" providerId="LiveId" clId="{1012161C-222C-46E8-948B-0F8C7F32B88C}" dt="2025-05-14T20:02:01.603" v="727" actId="6549"/>
          <ac:spMkLst>
            <pc:docMk/>
            <pc:sldMk cId="3880271661" sldId="270"/>
            <ac:spMk id="57" creationId="{8629243E-52AC-BDCF-341C-9835AC342573}"/>
          </ac:spMkLst>
        </pc:spChg>
        <pc:grpChg chg="add del mod">
          <ac:chgData name="Paul Flye Sainte Marie" userId="ae82cfe72a72eaca" providerId="LiveId" clId="{1012161C-222C-46E8-948B-0F8C7F32B88C}" dt="2025-05-14T20:16:47.223" v="831" actId="478"/>
          <ac:grpSpMkLst>
            <pc:docMk/>
            <pc:sldMk cId="3880271661" sldId="270"/>
            <ac:grpSpMk id="3" creationId="{EC2B48F7-5EAD-B36B-9048-8C6E113BA452}"/>
          </ac:grpSpMkLst>
        </pc:grpChg>
        <pc:grpChg chg="add mod">
          <ac:chgData name="Paul Flye Sainte Marie" userId="ae82cfe72a72eaca" providerId="LiveId" clId="{1012161C-222C-46E8-948B-0F8C7F32B88C}" dt="2025-05-14T20:16:47.433" v="832"/>
          <ac:grpSpMkLst>
            <pc:docMk/>
            <pc:sldMk cId="3880271661" sldId="270"/>
            <ac:grpSpMk id="7" creationId="{F5791616-3479-2415-D31C-67A367AA676E}"/>
          </ac:grpSpMkLst>
        </pc:grpChg>
        <pc:picChg chg="mod">
          <ac:chgData name="Paul Flye Sainte Marie" userId="ae82cfe72a72eaca" providerId="LiveId" clId="{1012161C-222C-46E8-948B-0F8C7F32B88C}" dt="2025-05-14T20:16:06.326" v="813"/>
          <ac:picMkLst>
            <pc:docMk/>
            <pc:sldMk cId="3880271661" sldId="270"/>
            <ac:picMk id="5" creationId="{9E626E65-179C-E02D-9F69-C85E9F024642}"/>
          </ac:picMkLst>
        </pc:picChg>
        <pc:picChg chg="mod">
          <ac:chgData name="Paul Flye Sainte Marie" userId="ae82cfe72a72eaca" providerId="LiveId" clId="{1012161C-222C-46E8-948B-0F8C7F32B88C}" dt="2025-05-14T20:16:06.326" v="813"/>
          <ac:picMkLst>
            <pc:docMk/>
            <pc:sldMk cId="3880271661" sldId="270"/>
            <ac:picMk id="6" creationId="{AA9B9ABD-BE59-B15F-1A9E-262DC29B558F}"/>
          </ac:picMkLst>
        </pc:picChg>
        <pc:picChg chg="mod">
          <ac:chgData name="Paul Flye Sainte Marie" userId="ae82cfe72a72eaca" providerId="LiveId" clId="{1012161C-222C-46E8-948B-0F8C7F32B88C}" dt="2025-05-14T20:16:47.433" v="832"/>
          <ac:picMkLst>
            <pc:docMk/>
            <pc:sldMk cId="3880271661" sldId="270"/>
            <ac:picMk id="8" creationId="{6E072CDE-C318-B5BC-3EEB-A0F5D7880B34}"/>
          </ac:picMkLst>
        </pc:picChg>
        <pc:picChg chg="mod">
          <ac:chgData name="Paul Flye Sainte Marie" userId="ae82cfe72a72eaca" providerId="LiveId" clId="{1012161C-222C-46E8-948B-0F8C7F32B88C}" dt="2025-05-14T20:16:47.433" v="832"/>
          <ac:picMkLst>
            <pc:docMk/>
            <pc:sldMk cId="3880271661" sldId="270"/>
            <ac:picMk id="11" creationId="{872BC879-7B33-FB2C-6BAC-FF1706B2B755}"/>
          </ac:picMkLst>
        </pc:picChg>
        <pc:picChg chg="del">
          <ac:chgData name="Paul Flye Sainte Marie" userId="ae82cfe72a72eaca" providerId="LiveId" clId="{1012161C-222C-46E8-948B-0F8C7F32B88C}" dt="2025-05-14T20:16:06.116" v="812" actId="478"/>
          <ac:picMkLst>
            <pc:docMk/>
            <pc:sldMk cId="3880271661" sldId="270"/>
            <ac:picMk id="16" creationId="{9552D46B-1FD5-8CB5-2965-59D0C17AC778}"/>
          </ac:picMkLst>
        </pc:picChg>
      </pc:sldChg>
      <pc:sldChg chg="addSp delSp modSp mod">
        <pc:chgData name="Paul Flye Sainte Marie" userId="ae82cfe72a72eaca" providerId="LiveId" clId="{1012161C-222C-46E8-948B-0F8C7F32B88C}" dt="2025-05-14T20:16:43.835" v="830"/>
        <pc:sldMkLst>
          <pc:docMk/>
          <pc:sldMk cId="499018579" sldId="271"/>
        </pc:sldMkLst>
        <pc:spChg chg="mod">
          <ac:chgData name="Paul Flye Sainte Marie" userId="ae82cfe72a72eaca" providerId="LiveId" clId="{1012161C-222C-46E8-948B-0F8C7F32B88C}" dt="2025-05-14T20:13:36.545" v="781" actId="2711"/>
          <ac:spMkLst>
            <pc:docMk/>
            <pc:sldMk cId="499018579" sldId="271"/>
            <ac:spMk id="7" creationId="{D5E4AA91-81D1-9C18-DB20-6164739666EF}"/>
          </ac:spMkLst>
        </pc:spChg>
        <pc:spChg chg="mod">
          <ac:chgData name="Paul Flye Sainte Marie" userId="ae82cfe72a72eaca" providerId="LiveId" clId="{1012161C-222C-46E8-948B-0F8C7F32B88C}" dt="2025-05-14T20:13:27.807" v="780" actId="2711"/>
          <ac:spMkLst>
            <pc:docMk/>
            <pc:sldMk cId="499018579" sldId="271"/>
            <ac:spMk id="13" creationId="{6A236745-3B68-F856-1965-B050C36129DC}"/>
          </ac:spMkLst>
        </pc:spChg>
        <pc:spChg chg="mod">
          <ac:chgData name="Paul Flye Sainte Marie" userId="ae82cfe72a72eaca" providerId="LiveId" clId="{1012161C-222C-46E8-948B-0F8C7F32B88C}" dt="2025-05-14T20:01:47.677" v="721" actId="6549"/>
          <ac:spMkLst>
            <pc:docMk/>
            <pc:sldMk cId="499018579" sldId="271"/>
            <ac:spMk id="57" creationId="{8629243E-52AC-BDCF-341C-9835AC342573}"/>
          </ac:spMkLst>
        </pc:spChg>
        <pc:grpChg chg="add del mod">
          <ac:chgData name="Paul Flye Sainte Marie" userId="ae82cfe72a72eaca" providerId="LiveId" clId="{1012161C-222C-46E8-948B-0F8C7F32B88C}" dt="2025-05-14T20:16:43.580" v="829" actId="478"/>
          <ac:grpSpMkLst>
            <pc:docMk/>
            <pc:sldMk cId="499018579" sldId="271"/>
            <ac:grpSpMk id="3" creationId="{5B5BDC22-9D9A-87A5-82AC-AE811F60EDF2}"/>
          </ac:grpSpMkLst>
        </pc:grpChg>
        <pc:grpChg chg="add mod">
          <ac:chgData name="Paul Flye Sainte Marie" userId="ae82cfe72a72eaca" providerId="LiveId" clId="{1012161C-222C-46E8-948B-0F8C7F32B88C}" dt="2025-05-14T20:16:43.835" v="830"/>
          <ac:grpSpMkLst>
            <pc:docMk/>
            <pc:sldMk cId="499018579" sldId="271"/>
            <ac:grpSpMk id="9" creationId="{9D7D898A-0729-743B-65AE-C32CB6368A0F}"/>
          </ac:grpSpMkLst>
        </pc:grpChg>
        <pc:picChg chg="mod">
          <ac:chgData name="Paul Flye Sainte Marie" userId="ae82cfe72a72eaca" providerId="LiveId" clId="{1012161C-222C-46E8-948B-0F8C7F32B88C}" dt="2025-05-14T20:16:09.499" v="815"/>
          <ac:picMkLst>
            <pc:docMk/>
            <pc:sldMk cId="499018579" sldId="271"/>
            <ac:picMk id="4" creationId="{66DA3DFE-F5CC-4170-3474-DDE21B10D13D}"/>
          </ac:picMkLst>
        </pc:picChg>
        <pc:picChg chg="mod">
          <ac:chgData name="Paul Flye Sainte Marie" userId="ae82cfe72a72eaca" providerId="LiveId" clId="{1012161C-222C-46E8-948B-0F8C7F32B88C}" dt="2025-05-14T20:16:09.499" v="815"/>
          <ac:picMkLst>
            <pc:docMk/>
            <pc:sldMk cId="499018579" sldId="271"/>
            <ac:picMk id="8" creationId="{34F81146-4B5D-C4BC-36F8-3F0C6B962115}"/>
          </ac:picMkLst>
        </pc:picChg>
        <pc:picChg chg="mod">
          <ac:chgData name="Paul Flye Sainte Marie" userId="ae82cfe72a72eaca" providerId="LiveId" clId="{1012161C-222C-46E8-948B-0F8C7F32B88C}" dt="2025-05-14T20:16:43.835" v="830"/>
          <ac:picMkLst>
            <pc:docMk/>
            <pc:sldMk cId="499018579" sldId="271"/>
            <ac:picMk id="10" creationId="{A80195C9-CDDB-68CB-3CA9-9284D1D9E09D}"/>
          </ac:picMkLst>
        </pc:picChg>
        <pc:picChg chg="mod">
          <ac:chgData name="Paul Flye Sainte Marie" userId="ae82cfe72a72eaca" providerId="LiveId" clId="{1012161C-222C-46E8-948B-0F8C7F32B88C}" dt="2025-05-14T20:16:43.835" v="830"/>
          <ac:picMkLst>
            <pc:docMk/>
            <pc:sldMk cId="499018579" sldId="271"/>
            <ac:picMk id="11" creationId="{2ABE77DA-663E-DACF-FDCC-522AB7479C91}"/>
          </ac:picMkLst>
        </pc:picChg>
        <pc:picChg chg="del">
          <ac:chgData name="Paul Flye Sainte Marie" userId="ae82cfe72a72eaca" providerId="LiveId" clId="{1012161C-222C-46E8-948B-0F8C7F32B88C}" dt="2025-05-14T20:16:09.266" v="814" actId="478"/>
          <ac:picMkLst>
            <pc:docMk/>
            <pc:sldMk cId="499018579" sldId="271"/>
            <ac:picMk id="16" creationId="{9552D46B-1FD5-8CB5-2965-59D0C17AC778}"/>
          </ac:picMkLst>
        </pc:picChg>
      </pc:sldChg>
      <pc:sldChg chg="addSp delSp modSp mod">
        <pc:chgData name="Paul Flye Sainte Marie" userId="ae82cfe72a72eaca" providerId="LiveId" clId="{1012161C-222C-46E8-948B-0F8C7F32B88C}" dt="2025-05-14T20:16:40.370" v="828"/>
        <pc:sldMkLst>
          <pc:docMk/>
          <pc:sldMk cId="2000698356" sldId="272"/>
        </pc:sldMkLst>
        <pc:spChg chg="mod">
          <ac:chgData name="Paul Flye Sainte Marie" userId="ae82cfe72a72eaca" providerId="LiveId" clId="{1012161C-222C-46E8-948B-0F8C7F32B88C}" dt="2025-05-14T20:13:45.965" v="782" actId="2711"/>
          <ac:spMkLst>
            <pc:docMk/>
            <pc:sldMk cId="2000698356" sldId="272"/>
            <ac:spMk id="3" creationId="{CC367783-E714-F305-9CA8-0F17F71BC8E3}"/>
          </ac:spMkLst>
        </pc:spChg>
        <pc:spChg chg="mod">
          <ac:chgData name="Paul Flye Sainte Marie" userId="ae82cfe72a72eaca" providerId="LiveId" clId="{1012161C-222C-46E8-948B-0F8C7F32B88C}" dt="2025-05-14T20:13:52.541" v="783" actId="2711"/>
          <ac:spMkLst>
            <pc:docMk/>
            <pc:sldMk cId="2000698356" sldId="272"/>
            <ac:spMk id="4" creationId="{98D3F4A0-16FE-2BB0-C3D6-AB8C512DFDA3}"/>
          </ac:spMkLst>
        </pc:spChg>
        <pc:spChg chg="mod">
          <ac:chgData name="Paul Flye Sainte Marie" userId="ae82cfe72a72eaca" providerId="LiveId" clId="{1012161C-222C-46E8-948B-0F8C7F32B88C}" dt="2025-05-14T20:01:35.145" v="718" actId="6549"/>
          <ac:spMkLst>
            <pc:docMk/>
            <pc:sldMk cId="2000698356" sldId="272"/>
            <ac:spMk id="57" creationId="{8629243E-52AC-BDCF-341C-9835AC342573}"/>
          </ac:spMkLst>
        </pc:spChg>
        <pc:grpChg chg="add del mod">
          <ac:chgData name="Paul Flye Sainte Marie" userId="ae82cfe72a72eaca" providerId="LiveId" clId="{1012161C-222C-46E8-948B-0F8C7F32B88C}" dt="2025-05-14T20:16:40.024" v="827" actId="478"/>
          <ac:grpSpMkLst>
            <pc:docMk/>
            <pc:sldMk cId="2000698356" sldId="272"/>
            <ac:grpSpMk id="5" creationId="{F6C3CE10-D6D0-35D3-305B-B133316E7219}"/>
          </ac:grpSpMkLst>
        </pc:grpChg>
        <pc:grpChg chg="add mod">
          <ac:chgData name="Paul Flye Sainte Marie" userId="ae82cfe72a72eaca" providerId="LiveId" clId="{1012161C-222C-46E8-948B-0F8C7F32B88C}" dt="2025-05-14T20:16:40.370" v="828"/>
          <ac:grpSpMkLst>
            <pc:docMk/>
            <pc:sldMk cId="2000698356" sldId="272"/>
            <ac:grpSpMk id="13" creationId="{0A7F67EE-6F66-D3D5-90A6-0A29EC1DFB95}"/>
          </ac:grpSpMkLst>
        </pc:grpChg>
        <pc:picChg chg="mod">
          <ac:chgData name="Paul Flye Sainte Marie" userId="ae82cfe72a72eaca" providerId="LiveId" clId="{1012161C-222C-46E8-948B-0F8C7F32B88C}" dt="2025-05-14T20:16:12.379" v="817"/>
          <ac:picMkLst>
            <pc:docMk/>
            <pc:sldMk cId="2000698356" sldId="272"/>
            <ac:picMk id="7" creationId="{758E5D75-39E8-A265-1B96-86185FD911C2}"/>
          </ac:picMkLst>
        </pc:picChg>
        <pc:picChg chg="mod">
          <ac:chgData name="Paul Flye Sainte Marie" userId="ae82cfe72a72eaca" providerId="LiveId" clId="{1012161C-222C-46E8-948B-0F8C7F32B88C}" dt="2025-05-14T20:16:12.379" v="817"/>
          <ac:picMkLst>
            <pc:docMk/>
            <pc:sldMk cId="2000698356" sldId="272"/>
            <ac:picMk id="10" creationId="{D3E03B50-2990-B99E-94D7-22D5684D73FF}"/>
          </ac:picMkLst>
        </pc:picChg>
        <pc:picChg chg="mod">
          <ac:chgData name="Paul Flye Sainte Marie" userId="ae82cfe72a72eaca" providerId="LiveId" clId="{1012161C-222C-46E8-948B-0F8C7F32B88C}" dt="2025-05-14T20:16:40.370" v="828"/>
          <ac:picMkLst>
            <pc:docMk/>
            <pc:sldMk cId="2000698356" sldId="272"/>
            <ac:picMk id="15" creationId="{7E6D9B28-0F03-EF15-CC44-F5CDC9987083}"/>
          </ac:picMkLst>
        </pc:picChg>
        <pc:picChg chg="del">
          <ac:chgData name="Paul Flye Sainte Marie" userId="ae82cfe72a72eaca" providerId="LiveId" clId="{1012161C-222C-46E8-948B-0F8C7F32B88C}" dt="2025-05-14T20:16:12.101" v="816" actId="478"/>
          <ac:picMkLst>
            <pc:docMk/>
            <pc:sldMk cId="2000698356" sldId="272"/>
            <ac:picMk id="16" creationId="{9552D46B-1FD5-8CB5-2965-59D0C17AC778}"/>
          </ac:picMkLst>
        </pc:picChg>
        <pc:picChg chg="mod">
          <ac:chgData name="Paul Flye Sainte Marie" userId="ae82cfe72a72eaca" providerId="LiveId" clId="{1012161C-222C-46E8-948B-0F8C7F32B88C}" dt="2025-05-14T20:16:40.370" v="828"/>
          <ac:picMkLst>
            <pc:docMk/>
            <pc:sldMk cId="2000698356" sldId="272"/>
            <ac:picMk id="17" creationId="{27A0FFA1-C589-07BB-7B1A-A6F6A5EB427F}"/>
          </ac:picMkLst>
        </pc:picChg>
      </pc:sldChg>
      <pc:sldChg chg="addSp delSp modSp mod">
        <pc:chgData name="Paul Flye Sainte Marie" userId="ae82cfe72a72eaca" providerId="LiveId" clId="{1012161C-222C-46E8-948B-0F8C7F32B88C}" dt="2025-05-14T20:16:37.286" v="826"/>
        <pc:sldMkLst>
          <pc:docMk/>
          <pc:sldMk cId="305186816" sldId="273"/>
        </pc:sldMkLst>
        <pc:spChg chg="mod">
          <ac:chgData name="Paul Flye Sainte Marie" userId="ae82cfe72a72eaca" providerId="LiveId" clId="{1012161C-222C-46E8-948B-0F8C7F32B88C}" dt="2025-05-14T20:14:17.847" v="786" actId="2711"/>
          <ac:spMkLst>
            <pc:docMk/>
            <pc:sldMk cId="305186816" sldId="273"/>
            <ac:spMk id="4" creationId="{98D3F4A0-16FE-2BB0-C3D6-AB8C512DFDA3}"/>
          </ac:spMkLst>
        </pc:spChg>
        <pc:spChg chg="mod">
          <ac:chgData name="Paul Flye Sainte Marie" userId="ae82cfe72a72eaca" providerId="LiveId" clId="{1012161C-222C-46E8-948B-0F8C7F32B88C}" dt="2025-05-14T20:01:39.936" v="719" actId="6549"/>
          <ac:spMkLst>
            <pc:docMk/>
            <pc:sldMk cId="305186816" sldId="273"/>
            <ac:spMk id="57" creationId="{8629243E-52AC-BDCF-341C-9835AC342573}"/>
          </ac:spMkLst>
        </pc:spChg>
        <pc:grpChg chg="add del mod">
          <ac:chgData name="Paul Flye Sainte Marie" userId="ae82cfe72a72eaca" providerId="LiveId" clId="{1012161C-222C-46E8-948B-0F8C7F32B88C}" dt="2025-05-14T20:16:37.075" v="825" actId="478"/>
          <ac:grpSpMkLst>
            <pc:docMk/>
            <pc:sldMk cId="305186816" sldId="273"/>
            <ac:grpSpMk id="3" creationId="{70B4FF71-38C1-6616-D7F3-7C388D731A39}"/>
          </ac:grpSpMkLst>
        </pc:grpChg>
        <pc:grpChg chg="add mod">
          <ac:chgData name="Paul Flye Sainte Marie" userId="ae82cfe72a72eaca" providerId="LiveId" clId="{1012161C-222C-46E8-948B-0F8C7F32B88C}" dt="2025-05-14T20:16:37.286" v="826"/>
          <ac:grpSpMkLst>
            <pc:docMk/>
            <pc:sldMk cId="305186816" sldId="273"/>
            <ac:grpSpMk id="8" creationId="{A421AE4D-DCC2-D849-05EE-7E4742811D8C}"/>
          </ac:grpSpMkLst>
        </pc:grpChg>
        <pc:picChg chg="mod">
          <ac:chgData name="Paul Flye Sainte Marie" userId="ae82cfe72a72eaca" providerId="LiveId" clId="{1012161C-222C-46E8-948B-0F8C7F32B88C}" dt="2025-05-14T20:16:16.137" v="819"/>
          <ac:picMkLst>
            <pc:docMk/>
            <pc:sldMk cId="305186816" sldId="273"/>
            <ac:picMk id="5" creationId="{1B6F5FC1-7649-C152-B236-98FE25F33937}"/>
          </ac:picMkLst>
        </pc:picChg>
        <pc:picChg chg="mod">
          <ac:chgData name="Paul Flye Sainte Marie" userId="ae82cfe72a72eaca" providerId="LiveId" clId="{1012161C-222C-46E8-948B-0F8C7F32B88C}" dt="2025-05-14T20:16:16.137" v="819"/>
          <ac:picMkLst>
            <pc:docMk/>
            <pc:sldMk cId="305186816" sldId="273"/>
            <ac:picMk id="6" creationId="{5274DA18-9C34-42E2-3229-6DF62299C465}"/>
          </ac:picMkLst>
        </pc:picChg>
        <pc:picChg chg="mod">
          <ac:chgData name="Paul Flye Sainte Marie" userId="ae82cfe72a72eaca" providerId="LiveId" clId="{1012161C-222C-46E8-948B-0F8C7F32B88C}" dt="2025-05-14T20:16:37.286" v="826"/>
          <ac:picMkLst>
            <pc:docMk/>
            <pc:sldMk cId="305186816" sldId="273"/>
            <ac:picMk id="9" creationId="{016DFCB7-6841-2AB7-E96A-1234D622A201}"/>
          </ac:picMkLst>
        </pc:picChg>
        <pc:picChg chg="mod">
          <ac:chgData name="Paul Flye Sainte Marie" userId="ae82cfe72a72eaca" providerId="LiveId" clId="{1012161C-222C-46E8-948B-0F8C7F32B88C}" dt="2025-05-14T20:16:37.286" v="826"/>
          <ac:picMkLst>
            <pc:docMk/>
            <pc:sldMk cId="305186816" sldId="273"/>
            <ac:picMk id="10" creationId="{BD187828-AB1E-AD2E-6907-80C8F872A7C9}"/>
          </ac:picMkLst>
        </pc:picChg>
        <pc:picChg chg="del">
          <ac:chgData name="Paul Flye Sainte Marie" userId="ae82cfe72a72eaca" providerId="LiveId" clId="{1012161C-222C-46E8-948B-0F8C7F32B88C}" dt="2025-05-14T20:16:15.589" v="818" actId="478"/>
          <ac:picMkLst>
            <pc:docMk/>
            <pc:sldMk cId="305186816" sldId="273"/>
            <ac:picMk id="16" creationId="{9552D46B-1FD5-8CB5-2965-59D0C17AC778}"/>
          </ac:picMkLst>
        </pc:picChg>
      </pc:sldChg>
      <pc:sldChg chg="addSp delSp modSp mod">
        <pc:chgData name="Paul Flye Sainte Marie" userId="ae82cfe72a72eaca" providerId="LiveId" clId="{1012161C-222C-46E8-948B-0F8C7F32B88C}" dt="2025-05-14T20:16:33.041" v="824" actId="1076"/>
        <pc:sldMkLst>
          <pc:docMk/>
          <pc:sldMk cId="4010103592" sldId="274"/>
        </pc:sldMkLst>
        <pc:spChg chg="mod">
          <ac:chgData name="Paul Flye Sainte Marie" userId="ae82cfe72a72eaca" providerId="LiveId" clId="{1012161C-222C-46E8-948B-0F8C7F32B88C}" dt="2025-05-14T20:14:27.704" v="788" actId="20577"/>
          <ac:spMkLst>
            <pc:docMk/>
            <pc:sldMk cId="4010103592" sldId="274"/>
            <ac:spMk id="4" creationId="{98D3F4A0-16FE-2BB0-C3D6-AB8C512DFDA3}"/>
          </ac:spMkLst>
        </pc:spChg>
        <pc:spChg chg="mod">
          <ac:chgData name="Paul Flye Sainte Marie" userId="ae82cfe72a72eaca" providerId="LiveId" clId="{1012161C-222C-46E8-948B-0F8C7F32B88C}" dt="2025-05-14T20:01:16.760" v="715" actId="20577"/>
          <ac:spMkLst>
            <pc:docMk/>
            <pc:sldMk cId="4010103592" sldId="274"/>
            <ac:spMk id="57" creationId="{8629243E-52AC-BDCF-341C-9835AC342573}"/>
          </ac:spMkLst>
        </pc:spChg>
        <pc:grpChg chg="add del mod">
          <ac:chgData name="Paul Flye Sainte Marie" userId="ae82cfe72a72eaca" providerId="LiveId" clId="{1012161C-222C-46E8-948B-0F8C7F32B88C}" dt="2025-05-14T20:16:24.116" v="822" actId="478"/>
          <ac:grpSpMkLst>
            <pc:docMk/>
            <pc:sldMk cId="4010103592" sldId="274"/>
            <ac:grpSpMk id="2" creationId="{5DF02BDF-E841-B1FD-38BD-B4433D83F482}"/>
          </ac:grpSpMkLst>
        </pc:grpChg>
        <pc:grpChg chg="add mod">
          <ac:chgData name="Paul Flye Sainte Marie" userId="ae82cfe72a72eaca" providerId="LiveId" clId="{1012161C-222C-46E8-948B-0F8C7F32B88C}" dt="2025-05-14T20:16:33.041" v="824" actId="1076"/>
          <ac:grpSpMkLst>
            <pc:docMk/>
            <pc:sldMk cId="4010103592" sldId="274"/>
            <ac:grpSpMk id="13" creationId="{E75A93D1-7A48-6058-8D4C-18AE63043A7A}"/>
          </ac:grpSpMkLst>
        </pc:grpChg>
        <pc:picChg chg="mod">
          <ac:chgData name="Paul Flye Sainte Marie" userId="ae82cfe72a72eaca" providerId="LiveId" clId="{1012161C-222C-46E8-948B-0F8C7F32B88C}" dt="2025-05-14T20:10:46.804" v="762"/>
          <ac:picMkLst>
            <pc:docMk/>
            <pc:sldMk cId="4010103592" sldId="274"/>
            <ac:picMk id="7" creationId="{AF9E7E75-EA6E-7E22-1AB5-2CB5781F0904}"/>
          </ac:picMkLst>
        </pc:picChg>
        <pc:picChg chg="mod">
          <ac:chgData name="Paul Flye Sainte Marie" userId="ae82cfe72a72eaca" providerId="LiveId" clId="{1012161C-222C-46E8-948B-0F8C7F32B88C}" dt="2025-05-14T20:10:46.804" v="762"/>
          <ac:picMkLst>
            <pc:docMk/>
            <pc:sldMk cId="4010103592" sldId="274"/>
            <ac:picMk id="8" creationId="{0DDF79E3-966D-C07C-48BB-DF1B51D0575D}"/>
          </ac:picMkLst>
        </pc:picChg>
        <pc:picChg chg="mod">
          <ac:chgData name="Paul Flye Sainte Marie" userId="ae82cfe72a72eaca" providerId="LiveId" clId="{1012161C-222C-46E8-948B-0F8C7F32B88C}" dt="2025-05-14T20:16:18.611" v="821"/>
          <ac:picMkLst>
            <pc:docMk/>
            <pc:sldMk cId="4010103592" sldId="274"/>
            <ac:picMk id="15" creationId="{F02E4859-6AFF-9DD6-B5C2-FEEC86028408}"/>
          </ac:picMkLst>
        </pc:picChg>
        <pc:picChg chg="del">
          <ac:chgData name="Paul Flye Sainte Marie" userId="ae82cfe72a72eaca" providerId="LiveId" clId="{1012161C-222C-46E8-948B-0F8C7F32B88C}" dt="2025-05-14T20:16:18.379" v="820" actId="478"/>
          <ac:picMkLst>
            <pc:docMk/>
            <pc:sldMk cId="4010103592" sldId="274"/>
            <ac:picMk id="16" creationId="{9552D46B-1FD5-8CB5-2965-59D0C17AC778}"/>
          </ac:picMkLst>
        </pc:picChg>
        <pc:picChg chg="mod">
          <ac:chgData name="Paul Flye Sainte Marie" userId="ae82cfe72a72eaca" providerId="LiveId" clId="{1012161C-222C-46E8-948B-0F8C7F32B88C}" dt="2025-05-14T20:16:18.611" v="821"/>
          <ac:picMkLst>
            <pc:docMk/>
            <pc:sldMk cId="4010103592" sldId="274"/>
            <ac:picMk id="17" creationId="{5C4BDDFF-B78B-C186-C136-1BE1C7D96969}"/>
          </ac:picMkLst>
        </pc:picChg>
      </pc:sldChg>
    </pc:docChg>
  </pc:docChgLst>
  <pc:docChgLst>
    <pc:chgData name="Paul Flye Sainte Marie" userId="ae82cfe72a72eaca" providerId="LiveId" clId="{FE072DD7-14F5-4BE1-98F4-21874C3DA78E}"/>
    <pc:docChg chg="undo redo custSel addSld delSld modSld">
      <pc:chgData name="Paul Flye Sainte Marie" userId="ae82cfe72a72eaca" providerId="LiveId" clId="{FE072DD7-14F5-4BE1-98F4-21874C3DA78E}" dt="2024-03-20T21:23:01.317" v="6273" actId="313"/>
      <pc:docMkLst>
        <pc:docMk/>
      </pc:docMkLst>
      <pc:sldChg chg="addSp delSp modSp mod">
        <pc:chgData name="Paul Flye Sainte Marie" userId="ae82cfe72a72eaca" providerId="LiveId" clId="{FE072DD7-14F5-4BE1-98F4-21874C3DA78E}" dt="2024-03-20T21:22:34.409" v="6262" actId="313"/>
        <pc:sldMkLst>
          <pc:docMk/>
          <pc:sldMk cId="90135943" sldId="259"/>
        </pc:sldMkLst>
      </pc:sldChg>
      <pc:sldChg chg="del">
        <pc:chgData name="Paul Flye Sainte Marie" userId="ae82cfe72a72eaca" providerId="LiveId" clId="{FE072DD7-14F5-4BE1-98F4-21874C3DA78E}" dt="2024-03-19T21:57:27.939" v="1367" actId="47"/>
        <pc:sldMkLst>
          <pc:docMk/>
          <pc:sldMk cId="3621364275" sldId="260"/>
        </pc:sldMkLst>
      </pc:sldChg>
      <pc:sldChg chg="modSp mod">
        <pc:chgData name="Paul Flye Sainte Marie" userId="ae82cfe72a72eaca" providerId="LiveId" clId="{FE072DD7-14F5-4BE1-98F4-21874C3DA78E}" dt="2024-03-20T21:22:33.626" v="6261" actId="313"/>
        <pc:sldMkLst>
          <pc:docMk/>
          <pc:sldMk cId="3237697145" sldId="261"/>
        </pc:sldMkLst>
      </pc:sldChg>
      <pc:sldChg chg="addSp delSp modSp mod">
        <pc:chgData name="Paul Flye Sainte Marie" userId="ae82cfe72a72eaca" providerId="LiveId" clId="{FE072DD7-14F5-4BE1-98F4-21874C3DA78E}" dt="2024-03-20T21:22:35.020" v="6263" actId="313"/>
        <pc:sldMkLst>
          <pc:docMk/>
          <pc:sldMk cId="3995251803" sldId="262"/>
        </pc:sldMkLst>
      </pc:sldChg>
      <pc:sldChg chg="addSp delSp modSp mod">
        <pc:chgData name="Paul Flye Sainte Marie" userId="ae82cfe72a72eaca" providerId="LiveId" clId="{FE072DD7-14F5-4BE1-98F4-21874C3DA78E}" dt="2024-03-20T21:22:35.577" v="6264" actId="313"/>
        <pc:sldMkLst>
          <pc:docMk/>
          <pc:sldMk cId="1249821545" sldId="263"/>
        </pc:sldMkLst>
      </pc:sldChg>
      <pc:sldChg chg="addSp delSp modSp mod">
        <pc:chgData name="Paul Flye Sainte Marie" userId="ae82cfe72a72eaca" providerId="LiveId" clId="{FE072DD7-14F5-4BE1-98F4-21874C3DA78E}" dt="2024-03-20T21:22:36.070" v="6265" actId="313"/>
        <pc:sldMkLst>
          <pc:docMk/>
          <pc:sldMk cId="3152133292" sldId="264"/>
        </pc:sldMkLst>
      </pc:sldChg>
      <pc:sldChg chg="addSp delSp modSp add mod">
        <pc:chgData name="Paul Flye Sainte Marie" userId="ae82cfe72a72eaca" providerId="LiveId" clId="{FE072DD7-14F5-4BE1-98F4-21874C3DA78E}" dt="2024-03-20T21:22:36.655" v="6266" actId="313"/>
        <pc:sldMkLst>
          <pc:docMk/>
          <pc:sldMk cId="540750988" sldId="265"/>
        </pc:sldMkLst>
      </pc:sldChg>
      <pc:sldChg chg="addSp delSp modSp add mod">
        <pc:chgData name="Paul Flye Sainte Marie" userId="ae82cfe72a72eaca" providerId="LiveId" clId="{FE072DD7-14F5-4BE1-98F4-21874C3DA78E}" dt="2024-03-20T21:22:37.610" v="6267" actId="313"/>
        <pc:sldMkLst>
          <pc:docMk/>
          <pc:sldMk cId="3549634842" sldId="266"/>
        </pc:sldMkLst>
      </pc:sldChg>
      <pc:sldChg chg="modSp add mod">
        <pc:chgData name="Paul Flye Sainte Marie" userId="ae82cfe72a72eaca" providerId="LiveId" clId="{FE072DD7-14F5-4BE1-98F4-21874C3DA78E}" dt="2024-03-20T21:23:01.317" v="6273" actId="313"/>
        <pc:sldMkLst>
          <pc:docMk/>
          <pc:sldMk cId="3486297728" sldId="267"/>
        </pc:sldMkLst>
      </pc:sldChg>
      <pc:sldChg chg="addSp delSp modSp add mod">
        <pc:chgData name="Paul Flye Sainte Marie" userId="ae82cfe72a72eaca" providerId="LiveId" clId="{FE072DD7-14F5-4BE1-98F4-21874C3DA78E}" dt="2024-03-20T21:22:52.728" v="6268" actId="313"/>
        <pc:sldMkLst>
          <pc:docMk/>
          <pc:sldMk cId="2184022082" sldId="268"/>
        </pc:sldMkLst>
      </pc:sldChg>
      <pc:sldChg chg="addSp delSp modSp add mod">
        <pc:chgData name="Paul Flye Sainte Marie" userId="ae82cfe72a72eaca" providerId="LiveId" clId="{FE072DD7-14F5-4BE1-98F4-21874C3DA78E}" dt="2024-03-20T21:22:53.481" v="6269" actId="313"/>
        <pc:sldMkLst>
          <pc:docMk/>
          <pc:sldMk cId="1608447536" sldId="269"/>
        </pc:sldMkLst>
      </pc:sldChg>
      <pc:sldChg chg="addSp delSp modSp add mod">
        <pc:chgData name="Paul Flye Sainte Marie" userId="ae82cfe72a72eaca" providerId="LiveId" clId="{FE072DD7-14F5-4BE1-98F4-21874C3DA78E}" dt="2024-03-20T21:22:54.124" v="6270" actId="313"/>
        <pc:sldMkLst>
          <pc:docMk/>
          <pc:sldMk cId="3880271661" sldId="270"/>
        </pc:sldMkLst>
      </pc:sldChg>
      <pc:sldChg chg="addSp delSp modSp add mod">
        <pc:chgData name="Paul Flye Sainte Marie" userId="ae82cfe72a72eaca" providerId="LiveId" clId="{FE072DD7-14F5-4BE1-98F4-21874C3DA78E}" dt="2024-03-20T21:22:54.657" v="6271" actId="313"/>
        <pc:sldMkLst>
          <pc:docMk/>
          <pc:sldMk cId="499018579" sldId="271"/>
        </pc:sldMkLst>
      </pc:sldChg>
      <pc:sldChg chg="addSp delSp modSp add mod">
        <pc:chgData name="Paul Flye Sainte Marie" userId="ae82cfe72a72eaca" providerId="LiveId" clId="{FE072DD7-14F5-4BE1-98F4-21874C3DA78E}" dt="2024-03-20T21:22:57.924" v="6272" actId="313"/>
        <pc:sldMkLst>
          <pc:docMk/>
          <pc:sldMk cId="2000698356" sldId="272"/>
        </pc:sldMkLst>
      </pc:sldChg>
      <pc:sldChg chg="addSp delSp modSp add mod">
        <pc:chgData name="Paul Flye Sainte Marie" userId="ae82cfe72a72eaca" providerId="LiveId" clId="{FE072DD7-14F5-4BE1-98F4-21874C3DA78E}" dt="2024-03-20T21:22:13.632" v="6260"/>
        <pc:sldMkLst>
          <pc:docMk/>
          <pc:sldMk cId="305186816" sldId="273"/>
        </pc:sldMkLst>
      </pc:sldChg>
      <pc:sldChg chg="addSp delSp modSp add mod">
        <pc:chgData name="Paul Flye Sainte Marie" userId="ae82cfe72a72eaca" providerId="LiveId" clId="{FE072DD7-14F5-4BE1-98F4-21874C3DA78E}" dt="2024-03-20T21:22:06.446" v="6259" actId="20577"/>
        <pc:sldMkLst>
          <pc:docMk/>
          <pc:sldMk cId="4010103592" sldId="274"/>
        </pc:sldMkLst>
      </pc:sldChg>
    </pc:docChg>
  </pc:docChgLst>
  <pc:docChgLst>
    <pc:chgData name="FLYE SAINTE MARIE Paul" userId="14cec8b9-32f9-4575-a9a4-adef22ebd964" providerId="ADAL" clId="{CD14188D-32CB-45C5-8438-90437FE0D253}"/>
    <pc:docChg chg="undo redo custSel addSld delSld modSld sldOrd">
      <pc:chgData name="FLYE SAINTE MARIE Paul" userId="14cec8b9-32f9-4575-a9a4-adef22ebd964" providerId="ADAL" clId="{CD14188D-32CB-45C5-8438-90437FE0D253}" dt="2024-03-18T22:27:50.112" v="4695" actId="948"/>
      <pc:docMkLst>
        <pc:docMk/>
      </pc:docMkLst>
      <pc:sldChg chg="addSp delSp modSp mod ord">
        <pc:chgData name="FLYE SAINTE MARIE Paul" userId="14cec8b9-32f9-4575-a9a4-adef22ebd964" providerId="ADAL" clId="{CD14188D-32CB-45C5-8438-90437FE0D253}" dt="2024-03-18T21:54:09.934" v="3700" actId="20577"/>
        <pc:sldMkLst>
          <pc:docMk/>
          <pc:sldMk cId="90135943" sldId="259"/>
        </pc:sldMkLst>
      </pc:sldChg>
      <pc:sldChg chg="add setBg">
        <pc:chgData name="FLYE SAINTE MARIE Paul" userId="14cec8b9-32f9-4575-a9a4-adef22ebd964" providerId="ADAL" clId="{CD14188D-32CB-45C5-8438-90437FE0D253}" dt="2024-03-18T20:07:22.014" v="0"/>
        <pc:sldMkLst>
          <pc:docMk/>
          <pc:sldMk cId="3621364275" sldId="260"/>
        </pc:sldMkLst>
      </pc:sldChg>
      <pc:sldChg chg="modSp add mod setBg">
        <pc:chgData name="FLYE SAINTE MARIE Paul" userId="14cec8b9-32f9-4575-a9a4-adef22ebd964" providerId="ADAL" clId="{CD14188D-32CB-45C5-8438-90437FE0D253}" dt="2024-03-18T20:43:58.523" v="1594" actId="1037"/>
        <pc:sldMkLst>
          <pc:docMk/>
          <pc:sldMk cId="3237697145" sldId="261"/>
        </pc:sldMkLst>
      </pc:sldChg>
      <pc:sldChg chg="addSp delSp modSp add mod setBg">
        <pc:chgData name="FLYE SAINTE MARIE Paul" userId="14cec8b9-32f9-4575-a9a4-adef22ebd964" providerId="ADAL" clId="{CD14188D-32CB-45C5-8438-90437FE0D253}" dt="2024-03-18T22:27:50.112" v="4695" actId="948"/>
        <pc:sldMkLst>
          <pc:docMk/>
          <pc:sldMk cId="3995251803" sldId="262"/>
        </pc:sldMkLst>
      </pc:sldChg>
      <pc:sldChg chg="addSp delSp modSp add mod">
        <pc:chgData name="FLYE SAINTE MARIE Paul" userId="14cec8b9-32f9-4575-a9a4-adef22ebd964" providerId="ADAL" clId="{CD14188D-32CB-45C5-8438-90437FE0D253}" dt="2024-03-18T22:21:09.040" v="4557" actId="20577"/>
        <pc:sldMkLst>
          <pc:docMk/>
          <pc:sldMk cId="1249821545" sldId="263"/>
        </pc:sldMkLst>
      </pc:sldChg>
      <pc:sldChg chg="addSp delSp modSp add mod">
        <pc:chgData name="FLYE SAINTE MARIE Paul" userId="14cec8b9-32f9-4575-a9a4-adef22ebd964" providerId="ADAL" clId="{CD14188D-32CB-45C5-8438-90437FE0D253}" dt="2024-03-18T22:24:56.261" v="4694" actId="948"/>
        <pc:sldMkLst>
          <pc:docMk/>
          <pc:sldMk cId="3152133292" sldId="264"/>
        </pc:sldMkLst>
      </pc:sldChg>
      <pc:sldChg chg="new del">
        <pc:chgData name="FLYE SAINTE MARIE Paul" userId="14cec8b9-32f9-4575-a9a4-adef22ebd964" providerId="ADAL" clId="{CD14188D-32CB-45C5-8438-90437FE0D253}" dt="2024-03-18T22:20:39.803" v="4545" actId="680"/>
        <pc:sldMkLst>
          <pc:docMk/>
          <pc:sldMk cId="189099635"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FE915183-55B3-CD46-A756-82E7D0A0E285}" type="datetimeFigureOut">
              <a:rPr lang="fr-FR" smtClean="0"/>
              <a:t>14/05/2025</a:t>
            </a:fld>
            <a:endParaRPr lang="en-US"/>
          </a:p>
        </p:txBody>
      </p:sp>
      <p:sp>
        <p:nvSpPr>
          <p:cNvPr id="4" name="Espace réservé de l'image des diapositives 3"/>
          <p:cNvSpPr>
            <a:spLocks noGrp="1" noRot="1" noChangeAspect="1"/>
          </p:cNvSpPr>
          <p:nvPr>
            <p:ph type="sldImg" idx="2"/>
          </p:nvPr>
        </p:nvSpPr>
        <p:spPr>
          <a:xfrm>
            <a:off x="2195513" y="768350"/>
            <a:ext cx="27130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B6E6DCA0-E68B-E844-9E72-AF90C8531BDF}" type="slidenum">
              <a:rPr lang="en-US" smtClean="0"/>
              <a:t>‹N°›</a:t>
            </a:fld>
            <a:endParaRPr lang="en-US"/>
          </a:p>
        </p:txBody>
      </p:sp>
    </p:spTree>
    <p:extLst>
      <p:ext uri="{BB962C8B-B14F-4D97-AF65-F5344CB8AC3E}">
        <p14:creationId xmlns:p14="http://schemas.microsoft.com/office/powerpoint/2010/main" val="1588980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endParaRPr lang="en-US"/>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73480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270944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endParaRPr lang="en-US"/>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7416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165700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endParaRPr lang="en-US"/>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318385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85940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endParaRPr lang="en-US"/>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207642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e la date 2"/>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29654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71145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endParaRPr lang="en-US"/>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112544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endParaRPr lang="en-US"/>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A456FAE-BDB8-454D-B4C7-1A76B0AB3C45}" type="datetimeFigureOut">
              <a:rPr lang="fr-FR" smtClean="0"/>
              <a:t>14/05/2025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1BAFED01-5EB3-9D4B-BCB0-1AE098F2A23E}" type="slidenum">
              <a:rPr lang="en-US" smtClean="0"/>
              <a:t>‹N°›</a:t>
            </a:fld>
            <a:endParaRPr lang="en-US" dirty="0"/>
          </a:p>
        </p:txBody>
      </p:sp>
    </p:spTree>
    <p:extLst>
      <p:ext uri="{BB962C8B-B14F-4D97-AF65-F5344CB8AC3E}">
        <p14:creationId xmlns:p14="http://schemas.microsoft.com/office/powerpoint/2010/main" val="352970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endParaRPr lang="en-US"/>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4A456FAE-BDB8-454D-B4C7-1A76B0AB3C45}" type="datetimeFigureOut">
              <a:rPr lang="fr-FR" smtClean="0"/>
              <a:t>14/05/2025</a:t>
            </a:fld>
            <a:endParaRPr lang="en-US" dirty="0"/>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BAFED01-5EB3-9D4B-BCB0-1AE098F2A23E}" type="slidenum">
              <a:rPr lang="en-US" smtClean="0"/>
              <a:t>‹N°›</a:t>
            </a:fld>
            <a:endParaRPr lang="en-US" dirty="0"/>
          </a:p>
        </p:txBody>
      </p:sp>
    </p:spTree>
    <p:extLst>
      <p:ext uri="{BB962C8B-B14F-4D97-AF65-F5344CB8AC3E}">
        <p14:creationId xmlns:p14="http://schemas.microsoft.com/office/powerpoint/2010/main" val="290389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image" Target="../media/image2.svg"/><Relationship Id="rId63" Type="http://schemas.openxmlformats.org/officeDocument/2006/relationships/image" Target="../media/image17.svg"/><Relationship Id="rId68" Type="http://schemas.openxmlformats.org/officeDocument/2006/relationships/image" Target="../media/image22.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hyperlink" Target="mailto:paul.flye.sainte.marie@gmail.com" TargetMode="External"/><Relationship Id="rId53" Type="http://schemas.openxmlformats.org/officeDocument/2006/relationships/image" Target="../media/image8.svg"/><Relationship Id="rId58" Type="http://schemas.openxmlformats.org/officeDocument/2006/relationships/image" Target="../media/image12.png"/><Relationship Id="rId66" Type="http://schemas.openxmlformats.org/officeDocument/2006/relationships/image" Target="../media/image20.png"/><Relationship Id="rId5" Type="http://schemas.openxmlformats.org/officeDocument/2006/relationships/tags" Target="../tags/tag5.xml"/><Relationship Id="rId61" Type="http://schemas.openxmlformats.org/officeDocument/2006/relationships/image" Target="../media/image15.svg"/><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image" Target="../media/image3.png"/><Relationship Id="rId56" Type="http://schemas.openxmlformats.org/officeDocument/2006/relationships/image" Target="../media/image10.png"/><Relationship Id="rId64" Type="http://schemas.openxmlformats.org/officeDocument/2006/relationships/image" Target="../media/image18.png"/><Relationship Id="rId69" Type="http://schemas.openxmlformats.org/officeDocument/2006/relationships/image" Target="../media/image23.png"/><Relationship Id="rId8" Type="http://schemas.openxmlformats.org/officeDocument/2006/relationships/tags" Target="../tags/tag8.xml"/><Relationship Id="rId51" Type="http://schemas.openxmlformats.org/officeDocument/2006/relationships/image" Target="../media/image6.sv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1.png"/><Relationship Id="rId59" Type="http://schemas.openxmlformats.org/officeDocument/2006/relationships/image" Target="../media/image13.svg"/><Relationship Id="rId67" Type="http://schemas.openxmlformats.org/officeDocument/2006/relationships/image" Target="../media/image21.sv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hyperlink" Target="https://paul-fsm.net/" TargetMode="External"/><Relationship Id="rId62" Type="http://schemas.openxmlformats.org/officeDocument/2006/relationships/image" Target="../media/image16.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4.svg"/><Relationship Id="rId57" Type="http://schemas.openxmlformats.org/officeDocument/2006/relationships/image" Target="../media/image11.svg"/><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slideLayout" Target="../slideLayouts/slideLayout2.xml"/><Relationship Id="rId52" Type="http://schemas.openxmlformats.org/officeDocument/2006/relationships/image" Target="../media/image7.png"/><Relationship Id="rId60" Type="http://schemas.openxmlformats.org/officeDocument/2006/relationships/image" Target="../media/image14.png"/><Relationship Id="rId65" Type="http://schemas.openxmlformats.org/officeDocument/2006/relationships/image" Target="../media/image19.sv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image" Target="../media/image5.png"/><Relationship Id="rId55" Type="http://schemas.openxmlformats.org/officeDocument/2006/relationships/image" Target="../media/image9.png"/></Relationships>
</file>

<file path=ppt/slides/_rels/slide10.xml.rels><?xml version="1.0" encoding="UTF-8" standalone="yes"?>
<Relationships xmlns="http://schemas.openxmlformats.org/package/2006/relationships"><Relationship Id="rId13" Type="http://schemas.openxmlformats.org/officeDocument/2006/relationships/tags" Target="../tags/tag291.xml"/><Relationship Id="rId18" Type="http://schemas.openxmlformats.org/officeDocument/2006/relationships/tags" Target="../tags/tag296.xml"/><Relationship Id="rId26" Type="http://schemas.openxmlformats.org/officeDocument/2006/relationships/image" Target="../media/image7.png"/><Relationship Id="rId39" Type="http://schemas.openxmlformats.org/officeDocument/2006/relationships/hyperlink" Target="https://paul-fsm.net/mes-passions/" TargetMode="External"/><Relationship Id="rId21" Type="http://schemas.openxmlformats.org/officeDocument/2006/relationships/tags" Target="../tags/tag299.xml"/><Relationship Id="rId34" Type="http://schemas.openxmlformats.org/officeDocument/2006/relationships/image" Target="../media/image30.png"/><Relationship Id="rId42" Type="http://schemas.openxmlformats.org/officeDocument/2006/relationships/image" Target="../media/image23.png"/><Relationship Id="rId7" Type="http://schemas.openxmlformats.org/officeDocument/2006/relationships/tags" Target="../tags/tag285.xml"/><Relationship Id="rId2" Type="http://schemas.openxmlformats.org/officeDocument/2006/relationships/tags" Target="../tags/tag280.xml"/><Relationship Id="rId16" Type="http://schemas.openxmlformats.org/officeDocument/2006/relationships/tags" Target="../tags/tag294.xml"/><Relationship Id="rId20" Type="http://schemas.openxmlformats.org/officeDocument/2006/relationships/tags" Target="../tags/tag298.xml"/><Relationship Id="rId29" Type="http://schemas.openxmlformats.org/officeDocument/2006/relationships/hyperlink" Target="mailto:paul.flye.sainte.marie@gmail.com" TargetMode="External"/><Relationship Id="rId41" Type="http://schemas.openxmlformats.org/officeDocument/2006/relationships/image" Target="../media/image22.png"/><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24" Type="http://schemas.openxmlformats.org/officeDocument/2006/relationships/image" Target="../media/image18.png"/><Relationship Id="rId32" Type="http://schemas.openxmlformats.org/officeDocument/2006/relationships/image" Target="../media/image5.png"/><Relationship Id="rId37" Type="http://schemas.openxmlformats.org/officeDocument/2006/relationships/image" Target="../media/image34.jpg"/><Relationship Id="rId40" Type="http://schemas.openxmlformats.org/officeDocument/2006/relationships/hyperlink" Target="https://paul-fsm.net/projet/" TargetMode="External"/><Relationship Id="rId5" Type="http://schemas.openxmlformats.org/officeDocument/2006/relationships/tags" Target="../tags/tag283.xml"/><Relationship Id="rId15" Type="http://schemas.openxmlformats.org/officeDocument/2006/relationships/tags" Target="../tags/tag293.xml"/><Relationship Id="rId23" Type="http://schemas.openxmlformats.org/officeDocument/2006/relationships/image" Target="../media/image9.png"/><Relationship Id="rId28" Type="http://schemas.openxmlformats.org/officeDocument/2006/relationships/hyperlink" Target="https://paul-fsm.net/" TargetMode="External"/><Relationship Id="rId36" Type="http://schemas.openxmlformats.org/officeDocument/2006/relationships/image" Target="../media/image33.png"/><Relationship Id="rId10" Type="http://schemas.openxmlformats.org/officeDocument/2006/relationships/tags" Target="../tags/tag288.xml"/><Relationship Id="rId19" Type="http://schemas.openxmlformats.org/officeDocument/2006/relationships/tags" Target="../tags/tag297.xml"/><Relationship Id="rId31" Type="http://schemas.openxmlformats.org/officeDocument/2006/relationships/image" Target="../media/image4.svg"/><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 Id="rId22" Type="http://schemas.openxmlformats.org/officeDocument/2006/relationships/slideLayout" Target="../slideLayouts/slideLayout2.xml"/><Relationship Id="rId27" Type="http://schemas.openxmlformats.org/officeDocument/2006/relationships/image" Target="../media/image8.svg"/><Relationship Id="rId30" Type="http://schemas.openxmlformats.org/officeDocument/2006/relationships/image" Target="../media/image3.png"/><Relationship Id="rId35" Type="http://schemas.openxmlformats.org/officeDocument/2006/relationships/image" Target="../media/image31.svg"/><Relationship Id="rId8" Type="http://schemas.openxmlformats.org/officeDocument/2006/relationships/tags" Target="../tags/tag286.xml"/><Relationship Id="rId3" Type="http://schemas.openxmlformats.org/officeDocument/2006/relationships/tags" Target="../tags/tag281.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image" Target="../media/image19.svg"/><Relationship Id="rId33" Type="http://schemas.openxmlformats.org/officeDocument/2006/relationships/image" Target="../media/image6.svg"/><Relationship Id="rId38" Type="http://schemas.openxmlformats.org/officeDocument/2006/relationships/hyperlink" Target="https://paul-fsm.net/presentation/" TargetMode="External"/></Relationships>
</file>

<file path=ppt/slides/_rels/slide11.xml.rels><?xml version="1.0" encoding="UTF-8" standalone="yes"?>
<Relationships xmlns="http://schemas.openxmlformats.org/package/2006/relationships"><Relationship Id="rId13" Type="http://schemas.openxmlformats.org/officeDocument/2006/relationships/tags" Target="../tags/tag312.xml"/><Relationship Id="rId18" Type="http://schemas.openxmlformats.org/officeDocument/2006/relationships/tags" Target="../tags/tag317.xml"/><Relationship Id="rId26" Type="http://schemas.openxmlformats.org/officeDocument/2006/relationships/image" Target="../media/image7.png"/><Relationship Id="rId39" Type="http://schemas.openxmlformats.org/officeDocument/2006/relationships/image" Target="../media/image22.png"/><Relationship Id="rId21" Type="http://schemas.openxmlformats.org/officeDocument/2006/relationships/tags" Target="../tags/tag320.xml"/><Relationship Id="rId34" Type="http://schemas.openxmlformats.org/officeDocument/2006/relationships/image" Target="../media/image30.png"/><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image" Target="../media/image19.svg"/><Relationship Id="rId33" Type="http://schemas.openxmlformats.org/officeDocument/2006/relationships/image" Target="../media/image6.svg"/><Relationship Id="rId38" Type="http://schemas.openxmlformats.org/officeDocument/2006/relationships/image" Target="../media/image37.jpg"/><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29" Type="http://schemas.openxmlformats.org/officeDocument/2006/relationships/hyperlink" Target="mailto:paul.flye.sainte.marie@gmail.com" TargetMode="Externa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image" Target="../media/image18.png"/><Relationship Id="rId32" Type="http://schemas.openxmlformats.org/officeDocument/2006/relationships/image" Target="../media/image5.png"/><Relationship Id="rId37" Type="http://schemas.openxmlformats.org/officeDocument/2006/relationships/image" Target="../media/image36.jpg"/><Relationship Id="rId40" Type="http://schemas.openxmlformats.org/officeDocument/2006/relationships/image" Target="../media/image23.png"/><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image" Target="../media/image9.png"/><Relationship Id="rId28" Type="http://schemas.openxmlformats.org/officeDocument/2006/relationships/hyperlink" Target="https://paul-fsm.net/" TargetMode="External"/><Relationship Id="rId36" Type="http://schemas.openxmlformats.org/officeDocument/2006/relationships/image" Target="../media/image35.png"/><Relationship Id="rId10" Type="http://schemas.openxmlformats.org/officeDocument/2006/relationships/tags" Target="../tags/tag309.xml"/><Relationship Id="rId19" Type="http://schemas.openxmlformats.org/officeDocument/2006/relationships/tags" Target="../tags/tag318.xml"/><Relationship Id="rId31" Type="http://schemas.openxmlformats.org/officeDocument/2006/relationships/image" Target="../media/image4.svg"/><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slideLayout" Target="../slideLayouts/slideLayout2.xml"/><Relationship Id="rId27" Type="http://schemas.openxmlformats.org/officeDocument/2006/relationships/image" Target="../media/image8.svg"/><Relationship Id="rId30" Type="http://schemas.openxmlformats.org/officeDocument/2006/relationships/image" Target="../media/image3.png"/><Relationship Id="rId35" Type="http://schemas.openxmlformats.org/officeDocument/2006/relationships/image" Target="../media/image31.svg"/><Relationship Id="rId8" Type="http://schemas.openxmlformats.org/officeDocument/2006/relationships/tags" Target="../tags/tag307.xml"/><Relationship Id="rId3" Type="http://schemas.openxmlformats.org/officeDocument/2006/relationships/tags" Target="../tags/tag302.xml"/></Relationships>
</file>

<file path=ppt/slides/_rels/slide12.xml.rels><?xml version="1.0" encoding="UTF-8" standalone="yes"?>
<Relationships xmlns="http://schemas.openxmlformats.org/package/2006/relationships"><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image" Target="../media/image7.png"/><Relationship Id="rId39" Type="http://schemas.openxmlformats.org/officeDocument/2006/relationships/image" Target="../media/image22.png"/><Relationship Id="rId21" Type="http://schemas.openxmlformats.org/officeDocument/2006/relationships/tags" Target="../tags/tag341.xml"/><Relationship Id="rId34" Type="http://schemas.openxmlformats.org/officeDocument/2006/relationships/image" Target="../media/image30.png"/><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image" Target="../media/image19.svg"/><Relationship Id="rId33" Type="http://schemas.openxmlformats.org/officeDocument/2006/relationships/image" Target="../media/image6.svg"/><Relationship Id="rId38" Type="http://schemas.openxmlformats.org/officeDocument/2006/relationships/image" Target="../media/image39.gif"/><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29" Type="http://schemas.openxmlformats.org/officeDocument/2006/relationships/hyperlink" Target="mailto:paul.flye.sainte.marie@gmail.com" TargetMode="Externa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image" Target="../media/image18.png"/><Relationship Id="rId32" Type="http://schemas.openxmlformats.org/officeDocument/2006/relationships/image" Target="../media/image5.png"/><Relationship Id="rId37" Type="http://schemas.openxmlformats.org/officeDocument/2006/relationships/image" Target="../media/image38.jpg"/><Relationship Id="rId40" Type="http://schemas.openxmlformats.org/officeDocument/2006/relationships/image" Target="../media/image23.png"/><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image" Target="../media/image9.png"/><Relationship Id="rId28" Type="http://schemas.openxmlformats.org/officeDocument/2006/relationships/hyperlink" Target="https://paul-fsm.net/" TargetMode="External"/><Relationship Id="rId36" Type="http://schemas.openxmlformats.org/officeDocument/2006/relationships/image" Target="../media/image36.jpg"/><Relationship Id="rId10" Type="http://schemas.openxmlformats.org/officeDocument/2006/relationships/tags" Target="../tags/tag330.xml"/><Relationship Id="rId19" Type="http://schemas.openxmlformats.org/officeDocument/2006/relationships/tags" Target="../tags/tag339.xml"/><Relationship Id="rId31" Type="http://schemas.openxmlformats.org/officeDocument/2006/relationships/image" Target="../media/image4.svg"/><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slideLayout" Target="../slideLayouts/slideLayout2.xml"/><Relationship Id="rId27" Type="http://schemas.openxmlformats.org/officeDocument/2006/relationships/image" Target="../media/image8.svg"/><Relationship Id="rId30" Type="http://schemas.openxmlformats.org/officeDocument/2006/relationships/image" Target="../media/image3.png"/><Relationship Id="rId35" Type="http://schemas.openxmlformats.org/officeDocument/2006/relationships/image" Target="../media/image31.svg"/><Relationship Id="rId8" Type="http://schemas.openxmlformats.org/officeDocument/2006/relationships/tags" Target="../tags/tag328.xml"/><Relationship Id="rId3" Type="http://schemas.openxmlformats.org/officeDocument/2006/relationships/tags" Target="../tags/tag323.xml"/></Relationships>
</file>

<file path=ppt/slides/_rels/slide13.xml.rels><?xml version="1.0" encoding="UTF-8" standalone="yes"?>
<Relationships xmlns="http://schemas.openxmlformats.org/package/2006/relationships"><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image" Target="../media/image19.svg"/><Relationship Id="rId39" Type="http://schemas.openxmlformats.org/officeDocument/2006/relationships/image" Target="../media/image42.jpg"/><Relationship Id="rId21" Type="http://schemas.openxmlformats.org/officeDocument/2006/relationships/tags" Target="../tags/tag362.xml"/><Relationship Id="rId34" Type="http://schemas.openxmlformats.org/officeDocument/2006/relationships/image" Target="../media/image6.svg"/><Relationship Id="rId42" Type="http://schemas.openxmlformats.org/officeDocument/2006/relationships/image" Target="../media/image23.png"/><Relationship Id="rId7" Type="http://schemas.openxmlformats.org/officeDocument/2006/relationships/tags" Target="../tags/tag348.xml"/><Relationship Id="rId2" Type="http://schemas.openxmlformats.org/officeDocument/2006/relationships/tags" Target="../tags/tag343.xml"/><Relationship Id="rId16" Type="http://schemas.openxmlformats.org/officeDocument/2006/relationships/tags" Target="../tags/tag357.xml"/><Relationship Id="rId20" Type="http://schemas.openxmlformats.org/officeDocument/2006/relationships/tags" Target="../tags/tag361.xml"/><Relationship Id="rId29" Type="http://schemas.openxmlformats.org/officeDocument/2006/relationships/hyperlink" Target="https://paul-fsm.net/" TargetMode="External"/><Relationship Id="rId41" Type="http://schemas.openxmlformats.org/officeDocument/2006/relationships/image" Target="../media/image22.png"/><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24" Type="http://schemas.openxmlformats.org/officeDocument/2006/relationships/image" Target="../media/image9.png"/><Relationship Id="rId32" Type="http://schemas.openxmlformats.org/officeDocument/2006/relationships/image" Target="../media/image4.svg"/><Relationship Id="rId37" Type="http://schemas.openxmlformats.org/officeDocument/2006/relationships/image" Target="../media/image40.jpg"/><Relationship Id="rId40" Type="http://schemas.openxmlformats.org/officeDocument/2006/relationships/image" Target="../media/image54.png"/><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slideLayout" Target="../slideLayouts/slideLayout2.xml"/><Relationship Id="rId28" Type="http://schemas.openxmlformats.org/officeDocument/2006/relationships/image" Target="../media/image8.svg"/><Relationship Id="rId36" Type="http://schemas.openxmlformats.org/officeDocument/2006/relationships/image" Target="../media/image31.svg"/><Relationship Id="rId10" Type="http://schemas.openxmlformats.org/officeDocument/2006/relationships/tags" Target="../tags/tag351.xml"/><Relationship Id="rId19" Type="http://schemas.openxmlformats.org/officeDocument/2006/relationships/tags" Target="../tags/tag360.xml"/><Relationship Id="rId31" Type="http://schemas.openxmlformats.org/officeDocument/2006/relationships/image" Target="../media/image3.png"/><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tags" Target="../tags/tag363.xml"/><Relationship Id="rId27" Type="http://schemas.openxmlformats.org/officeDocument/2006/relationships/image" Target="../media/image7.png"/><Relationship Id="rId30" Type="http://schemas.openxmlformats.org/officeDocument/2006/relationships/hyperlink" Target="mailto:paul.flye.sainte.marie@gmail.com" TargetMode="External"/><Relationship Id="rId35" Type="http://schemas.openxmlformats.org/officeDocument/2006/relationships/image" Target="../media/image30.png"/><Relationship Id="rId8" Type="http://schemas.openxmlformats.org/officeDocument/2006/relationships/tags" Target="../tags/tag349.xml"/><Relationship Id="rId3" Type="http://schemas.openxmlformats.org/officeDocument/2006/relationships/tags" Target="../tags/tag344.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image" Target="../media/image18.png"/><Relationship Id="rId33" Type="http://schemas.openxmlformats.org/officeDocument/2006/relationships/image" Target="../media/image5.png"/><Relationship Id="rId38" Type="http://schemas.openxmlformats.org/officeDocument/2006/relationships/image" Target="../media/image53.jpg"/></Relationships>
</file>

<file path=ppt/slides/_rels/slide14.xml.rels><?xml version="1.0" encoding="UTF-8" standalone="yes"?>
<Relationships xmlns="http://schemas.openxmlformats.org/package/2006/relationships"><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hyperlink" Target="https://paul-fsm.net/" TargetMode="External"/><Relationship Id="rId21" Type="http://schemas.openxmlformats.org/officeDocument/2006/relationships/image" Target="../media/image9.png"/><Relationship Id="rId34" Type="http://schemas.openxmlformats.org/officeDocument/2006/relationships/image" Target="../media/image44.jpg"/><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image" Target="../media/image8.svg"/><Relationship Id="rId33" Type="http://schemas.openxmlformats.org/officeDocument/2006/relationships/image" Target="../media/image31.svg"/><Relationship Id="rId38" Type="http://schemas.openxmlformats.org/officeDocument/2006/relationships/image" Target="../media/image23.png"/><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slideLayout" Target="../slideLayouts/slideLayout2.xml"/><Relationship Id="rId29" Type="http://schemas.openxmlformats.org/officeDocument/2006/relationships/image" Target="../media/image4.svg"/><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image" Target="../media/image7.png"/><Relationship Id="rId32" Type="http://schemas.openxmlformats.org/officeDocument/2006/relationships/image" Target="../media/image30.png"/><Relationship Id="rId37" Type="http://schemas.openxmlformats.org/officeDocument/2006/relationships/image" Target="../media/image22.png"/><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image" Target="../media/image19.svg"/><Relationship Id="rId28" Type="http://schemas.openxmlformats.org/officeDocument/2006/relationships/image" Target="../media/image3.png"/><Relationship Id="rId36" Type="http://schemas.openxmlformats.org/officeDocument/2006/relationships/image" Target="../media/image46.jpg"/><Relationship Id="rId10" Type="http://schemas.openxmlformats.org/officeDocument/2006/relationships/tags" Target="../tags/tag373.xml"/><Relationship Id="rId19" Type="http://schemas.openxmlformats.org/officeDocument/2006/relationships/tags" Target="../tags/tag382.xml"/><Relationship Id="rId31" Type="http://schemas.openxmlformats.org/officeDocument/2006/relationships/image" Target="../media/image6.svg"/><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image" Target="../media/image18.png"/><Relationship Id="rId27" Type="http://schemas.openxmlformats.org/officeDocument/2006/relationships/hyperlink" Target="mailto:paul.flye.sainte.marie@gmail.com" TargetMode="External"/><Relationship Id="rId30" Type="http://schemas.openxmlformats.org/officeDocument/2006/relationships/image" Target="../media/image5.png"/><Relationship Id="rId35" Type="http://schemas.openxmlformats.org/officeDocument/2006/relationships/image" Target="../media/image45.jpg"/><Relationship Id="rId8" Type="http://schemas.openxmlformats.org/officeDocument/2006/relationships/tags" Target="../tags/tag371.xml"/><Relationship Id="rId3" Type="http://schemas.openxmlformats.org/officeDocument/2006/relationships/tags" Target="../tags/tag366.xml"/></Relationships>
</file>

<file path=ppt/slides/_rels/slide15.xml.rels><?xml version="1.0" encoding="UTF-8" standalone="yes"?>
<Relationships xmlns="http://schemas.openxmlformats.org/package/2006/relationships"><Relationship Id="rId13" Type="http://schemas.openxmlformats.org/officeDocument/2006/relationships/tags" Target="../tags/tag395.xml"/><Relationship Id="rId18" Type="http://schemas.openxmlformats.org/officeDocument/2006/relationships/tags" Target="../tags/tag400.xml"/><Relationship Id="rId26" Type="http://schemas.openxmlformats.org/officeDocument/2006/relationships/image" Target="../media/image19.svg"/><Relationship Id="rId39" Type="http://schemas.openxmlformats.org/officeDocument/2006/relationships/image" Target="../media/image23.png"/><Relationship Id="rId21" Type="http://schemas.openxmlformats.org/officeDocument/2006/relationships/tags" Target="../tags/tag403.xml"/><Relationship Id="rId34" Type="http://schemas.openxmlformats.org/officeDocument/2006/relationships/image" Target="../media/image6.svg"/><Relationship Id="rId7" Type="http://schemas.openxmlformats.org/officeDocument/2006/relationships/tags" Target="../tags/tag389.xml"/><Relationship Id="rId12" Type="http://schemas.openxmlformats.org/officeDocument/2006/relationships/tags" Target="../tags/tag394.xml"/><Relationship Id="rId17" Type="http://schemas.openxmlformats.org/officeDocument/2006/relationships/tags" Target="../tags/tag399.xml"/><Relationship Id="rId25" Type="http://schemas.openxmlformats.org/officeDocument/2006/relationships/image" Target="../media/image18.png"/><Relationship Id="rId33" Type="http://schemas.openxmlformats.org/officeDocument/2006/relationships/image" Target="../media/image5.png"/><Relationship Id="rId38" Type="http://schemas.openxmlformats.org/officeDocument/2006/relationships/image" Target="../media/image22.png"/><Relationship Id="rId2" Type="http://schemas.openxmlformats.org/officeDocument/2006/relationships/tags" Target="../tags/tag384.xml"/><Relationship Id="rId16" Type="http://schemas.openxmlformats.org/officeDocument/2006/relationships/tags" Target="../tags/tag398.xml"/><Relationship Id="rId20" Type="http://schemas.openxmlformats.org/officeDocument/2006/relationships/tags" Target="../tags/tag402.xml"/><Relationship Id="rId29" Type="http://schemas.openxmlformats.org/officeDocument/2006/relationships/hyperlink" Target="https://paul-fsm.net/" TargetMode="Externa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24" Type="http://schemas.openxmlformats.org/officeDocument/2006/relationships/image" Target="../media/image9.png"/><Relationship Id="rId32" Type="http://schemas.openxmlformats.org/officeDocument/2006/relationships/image" Target="../media/image4.svg"/><Relationship Id="rId37" Type="http://schemas.openxmlformats.org/officeDocument/2006/relationships/image" Target="../media/image56.svg"/><Relationship Id="rId5" Type="http://schemas.openxmlformats.org/officeDocument/2006/relationships/tags" Target="../tags/tag387.xml"/><Relationship Id="rId15" Type="http://schemas.openxmlformats.org/officeDocument/2006/relationships/tags" Target="../tags/tag397.xml"/><Relationship Id="rId23" Type="http://schemas.openxmlformats.org/officeDocument/2006/relationships/slideLayout" Target="../slideLayouts/slideLayout2.xml"/><Relationship Id="rId28" Type="http://schemas.openxmlformats.org/officeDocument/2006/relationships/image" Target="../media/image8.svg"/><Relationship Id="rId36" Type="http://schemas.openxmlformats.org/officeDocument/2006/relationships/image" Target="../media/image55.png"/><Relationship Id="rId10" Type="http://schemas.openxmlformats.org/officeDocument/2006/relationships/tags" Target="../tags/tag392.xml"/><Relationship Id="rId19" Type="http://schemas.openxmlformats.org/officeDocument/2006/relationships/tags" Target="../tags/tag401.xml"/><Relationship Id="rId31" Type="http://schemas.openxmlformats.org/officeDocument/2006/relationships/image" Target="../media/image3.png"/><Relationship Id="rId4" Type="http://schemas.openxmlformats.org/officeDocument/2006/relationships/tags" Target="../tags/tag386.xml"/><Relationship Id="rId9" Type="http://schemas.openxmlformats.org/officeDocument/2006/relationships/tags" Target="../tags/tag391.xml"/><Relationship Id="rId14" Type="http://schemas.openxmlformats.org/officeDocument/2006/relationships/tags" Target="../tags/tag396.xml"/><Relationship Id="rId22" Type="http://schemas.openxmlformats.org/officeDocument/2006/relationships/tags" Target="../tags/tag404.xml"/><Relationship Id="rId27" Type="http://schemas.openxmlformats.org/officeDocument/2006/relationships/image" Target="../media/image7.png"/><Relationship Id="rId30" Type="http://schemas.openxmlformats.org/officeDocument/2006/relationships/hyperlink" Target="mailto:paul.flye.sainte.marie@gmail.com" TargetMode="External"/><Relationship Id="rId35" Type="http://schemas.openxmlformats.org/officeDocument/2006/relationships/hyperlink" Target="https://apmg-international.com/product/agilepm" TargetMode="External"/><Relationship Id="rId8" Type="http://schemas.openxmlformats.org/officeDocument/2006/relationships/tags" Target="../tags/tag390.xml"/><Relationship Id="rId3" Type="http://schemas.openxmlformats.org/officeDocument/2006/relationships/tags" Target="../tags/tag385.xml"/></Relationships>
</file>

<file path=ppt/slides/_rels/slide2.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tags" Target="../tags/tag69.xml"/><Relationship Id="rId39" Type="http://schemas.openxmlformats.org/officeDocument/2006/relationships/image" Target="../media/image19.svg"/><Relationship Id="rId21" Type="http://schemas.openxmlformats.org/officeDocument/2006/relationships/tags" Target="../tags/tag64.xml"/><Relationship Id="rId34" Type="http://schemas.openxmlformats.org/officeDocument/2006/relationships/tags" Target="../tags/tag77.xml"/><Relationship Id="rId42" Type="http://schemas.openxmlformats.org/officeDocument/2006/relationships/hyperlink" Target="https://paul-fsm.net/" TargetMode="External"/><Relationship Id="rId47" Type="http://schemas.openxmlformats.org/officeDocument/2006/relationships/image" Target="../media/image6.svg"/><Relationship Id="rId50" Type="http://schemas.openxmlformats.org/officeDocument/2006/relationships/image" Target="../media/image26.png"/><Relationship Id="rId55" Type="http://schemas.openxmlformats.org/officeDocument/2006/relationships/image" Target="../media/image22.png"/><Relationship Id="rId7" Type="http://schemas.openxmlformats.org/officeDocument/2006/relationships/tags" Target="../tags/tag50.xml"/><Relationship Id="rId2" Type="http://schemas.openxmlformats.org/officeDocument/2006/relationships/tags" Target="../tags/tag45.xml"/><Relationship Id="rId16" Type="http://schemas.openxmlformats.org/officeDocument/2006/relationships/tags" Target="../tags/tag59.xml"/><Relationship Id="rId29" Type="http://schemas.openxmlformats.org/officeDocument/2006/relationships/tags" Target="../tags/tag72.xml"/><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tags" Target="../tags/tag75.xml"/><Relationship Id="rId37" Type="http://schemas.openxmlformats.org/officeDocument/2006/relationships/image" Target="../media/image9.png"/><Relationship Id="rId40" Type="http://schemas.openxmlformats.org/officeDocument/2006/relationships/image" Target="../media/image7.png"/><Relationship Id="rId45" Type="http://schemas.openxmlformats.org/officeDocument/2006/relationships/image" Target="../media/image4.svg"/><Relationship Id="rId53" Type="http://schemas.microsoft.com/office/2007/relationships/hdphoto" Target="../media/hdphoto1.wdp"/><Relationship Id="rId5" Type="http://schemas.openxmlformats.org/officeDocument/2006/relationships/tags" Target="../tags/tag48.xml"/><Relationship Id="rId10" Type="http://schemas.openxmlformats.org/officeDocument/2006/relationships/tags" Target="../tags/tag53.xml"/><Relationship Id="rId19" Type="http://schemas.openxmlformats.org/officeDocument/2006/relationships/tags" Target="../tags/tag62.xml"/><Relationship Id="rId31" Type="http://schemas.openxmlformats.org/officeDocument/2006/relationships/tags" Target="../tags/tag74.xml"/><Relationship Id="rId44" Type="http://schemas.openxmlformats.org/officeDocument/2006/relationships/image" Target="../media/image3.png"/><Relationship Id="rId52" Type="http://schemas.openxmlformats.org/officeDocument/2006/relationships/image" Target="../media/image28.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tags" Target="../tags/tag70.xml"/><Relationship Id="rId30" Type="http://schemas.openxmlformats.org/officeDocument/2006/relationships/tags" Target="../tags/tag73.xml"/><Relationship Id="rId35" Type="http://schemas.openxmlformats.org/officeDocument/2006/relationships/tags" Target="../tags/tag78.xml"/><Relationship Id="rId43" Type="http://schemas.openxmlformats.org/officeDocument/2006/relationships/hyperlink" Target="mailto:paul.flye.sainte.marie@gmail.com" TargetMode="External"/><Relationship Id="rId48" Type="http://schemas.openxmlformats.org/officeDocument/2006/relationships/image" Target="../media/image24.png"/><Relationship Id="rId56" Type="http://schemas.openxmlformats.org/officeDocument/2006/relationships/image" Target="../media/image23.png"/><Relationship Id="rId8" Type="http://schemas.openxmlformats.org/officeDocument/2006/relationships/tags" Target="../tags/tag51.xml"/><Relationship Id="rId51" Type="http://schemas.openxmlformats.org/officeDocument/2006/relationships/image" Target="../media/image27.svg"/><Relationship Id="rId3" Type="http://schemas.openxmlformats.org/officeDocument/2006/relationships/tags" Target="../tags/tag46.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33" Type="http://schemas.openxmlformats.org/officeDocument/2006/relationships/tags" Target="../tags/tag76.xml"/><Relationship Id="rId38" Type="http://schemas.openxmlformats.org/officeDocument/2006/relationships/image" Target="../media/image18.png"/><Relationship Id="rId46" Type="http://schemas.openxmlformats.org/officeDocument/2006/relationships/image" Target="../media/image5.png"/><Relationship Id="rId20" Type="http://schemas.openxmlformats.org/officeDocument/2006/relationships/tags" Target="../tags/tag63.xml"/><Relationship Id="rId41" Type="http://schemas.openxmlformats.org/officeDocument/2006/relationships/image" Target="../media/image8.svg"/><Relationship Id="rId54" Type="http://schemas.openxmlformats.org/officeDocument/2006/relationships/image" Target="../media/image29.png"/><Relationship Id="rId1" Type="http://schemas.openxmlformats.org/officeDocument/2006/relationships/tags" Target="../tags/tag44.xml"/><Relationship Id="rId6" Type="http://schemas.openxmlformats.org/officeDocument/2006/relationships/tags" Target="../tags/tag49.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tags" Target="../tags/tag71.xml"/><Relationship Id="rId36" Type="http://schemas.openxmlformats.org/officeDocument/2006/relationships/slideLayout" Target="../slideLayouts/slideLayout2.xml"/><Relationship Id="rId49" Type="http://schemas.openxmlformats.org/officeDocument/2006/relationships/image" Target="../media/image25.svg"/></Relationships>
</file>

<file path=ppt/slides/_rels/slide3.xml.rels><?xml version="1.0" encoding="UTF-8" standalone="yes"?>
<Relationships xmlns="http://schemas.openxmlformats.org/package/2006/relationships"><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9" Type="http://schemas.openxmlformats.org/officeDocument/2006/relationships/image" Target="../media/image4.svg"/><Relationship Id="rId21" Type="http://schemas.openxmlformats.org/officeDocument/2006/relationships/tags" Target="../tags/tag99.xml"/><Relationship Id="rId34" Type="http://schemas.openxmlformats.org/officeDocument/2006/relationships/image" Target="../media/image7.png"/><Relationship Id="rId42" Type="http://schemas.openxmlformats.org/officeDocument/2006/relationships/image" Target="../media/image30.png"/><Relationship Id="rId47" Type="http://schemas.openxmlformats.org/officeDocument/2006/relationships/image" Target="../media/image23.png"/><Relationship Id="rId7" Type="http://schemas.openxmlformats.org/officeDocument/2006/relationships/tags" Target="../tags/tag85.xml"/><Relationship Id="rId2" Type="http://schemas.openxmlformats.org/officeDocument/2006/relationships/tags" Target="../tags/tag80.xml"/><Relationship Id="rId16" Type="http://schemas.openxmlformats.org/officeDocument/2006/relationships/tags" Target="../tags/tag94.xml"/><Relationship Id="rId29" Type="http://schemas.openxmlformats.org/officeDocument/2006/relationships/tags" Target="../tags/tag107.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image" Target="../media/image18.png"/><Relationship Id="rId37" Type="http://schemas.openxmlformats.org/officeDocument/2006/relationships/hyperlink" Target="mailto:paul.flye.sainte.marie@gmail.com" TargetMode="External"/><Relationship Id="rId40" Type="http://schemas.openxmlformats.org/officeDocument/2006/relationships/image" Target="../media/image5.png"/><Relationship Id="rId45" Type="http://schemas.openxmlformats.org/officeDocument/2006/relationships/image" Target="../media/image33.png"/><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hyperlink" Target="https://paul-fsm.net/" TargetMode="External"/><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image" Target="../media/image9.png"/><Relationship Id="rId44" Type="http://schemas.openxmlformats.org/officeDocument/2006/relationships/image" Target="../media/image32.jp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slideLayout" Target="../slideLayouts/slideLayout2.xml"/><Relationship Id="rId35" Type="http://schemas.openxmlformats.org/officeDocument/2006/relationships/image" Target="../media/image8.svg"/><Relationship Id="rId43" Type="http://schemas.openxmlformats.org/officeDocument/2006/relationships/image" Target="../media/image31.svg"/><Relationship Id="rId8" Type="http://schemas.openxmlformats.org/officeDocument/2006/relationships/tags" Target="../tags/tag86.xml"/><Relationship Id="rId3" Type="http://schemas.openxmlformats.org/officeDocument/2006/relationships/tags" Target="../tags/tag81.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image" Target="../media/image19.svg"/><Relationship Id="rId38" Type="http://schemas.openxmlformats.org/officeDocument/2006/relationships/image" Target="../media/image3.png"/><Relationship Id="rId46" Type="http://schemas.openxmlformats.org/officeDocument/2006/relationships/image" Target="../media/image22.png"/><Relationship Id="rId20" Type="http://schemas.openxmlformats.org/officeDocument/2006/relationships/tags" Target="../tags/tag98.xml"/><Relationship Id="rId41" Type="http://schemas.openxmlformats.org/officeDocument/2006/relationships/image" Target="../media/image6.svg"/></Relationships>
</file>

<file path=ppt/slides/_rels/slide4.xml.rels><?xml version="1.0" encoding="UTF-8" standalone="yes"?>
<Relationships xmlns="http://schemas.openxmlformats.org/package/2006/relationships"><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9" Type="http://schemas.openxmlformats.org/officeDocument/2006/relationships/hyperlink" Target="https://paul-fsm.net/" TargetMode="External"/><Relationship Id="rId21" Type="http://schemas.openxmlformats.org/officeDocument/2006/relationships/tags" Target="../tags/tag128.xml"/><Relationship Id="rId34" Type="http://schemas.openxmlformats.org/officeDocument/2006/relationships/image" Target="../media/image9.png"/><Relationship Id="rId42" Type="http://schemas.openxmlformats.org/officeDocument/2006/relationships/image" Target="../media/image4.svg"/><Relationship Id="rId47" Type="http://schemas.openxmlformats.org/officeDocument/2006/relationships/image" Target="../media/image36.jpg"/><Relationship Id="rId50" Type="http://schemas.openxmlformats.org/officeDocument/2006/relationships/image" Target="../media/image22.png"/><Relationship Id="rId7" Type="http://schemas.openxmlformats.org/officeDocument/2006/relationships/tags" Target="../tags/tag114.xml"/><Relationship Id="rId2" Type="http://schemas.openxmlformats.org/officeDocument/2006/relationships/tags" Target="../tags/tag109.xml"/><Relationship Id="rId16" Type="http://schemas.openxmlformats.org/officeDocument/2006/relationships/tags" Target="../tags/tag123.xml"/><Relationship Id="rId29" Type="http://schemas.openxmlformats.org/officeDocument/2006/relationships/tags" Target="../tags/tag136.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image" Target="../media/image7.png"/><Relationship Id="rId40" Type="http://schemas.openxmlformats.org/officeDocument/2006/relationships/hyperlink" Target="mailto:paul.flye.sainte.marie@gmail.com" TargetMode="External"/><Relationship Id="rId45" Type="http://schemas.openxmlformats.org/officeDocument/2006/relationships/image" Target="../media/image34.jpg"/><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image" Target="../media/image19.svg"/><Relationship Id="rId49" Type="http://schemas.openxmlformats.org/officeDocument/2006/relationships/image" Target="../media/image31.svg"/><Relationship Id="rId10" Type="http://schemas.openxmlformats.org/officeDocument/2006/relationships/tags" Target="../tags/tag117.xml"/><Relationship Id="rId19" Type="http://schemas.openxmlformats.org/officeDocument/2006/relationships/tags" Target="../tags/tag126.xml"/><Relationship Id="rId31" Type="http://schemas.openxmlformats.org/officeDocument/2006/relationships/tags" Target="../tags/tag138.xml"/><Relationship Id="rId44" Type="http://schemas.openxmlformats.org/officeDocument/2006/relationships/image" Target="../media/image6.svg"/><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image" Target="../media/image18.png"/><Relationship Id="rId43" Type="http://schemas.openxmlformats.org/officeDocument/2006/relationships/image" Target="../media/image5.png"/><Relationship Id="rId48" Type="http://schemas.openxmlformats.org/officeDocument/2006/relationships/image" Target="../media/image30.png"/><Relationship Id="rId8" Type="http://schemas.openxmlformats.org/officeDocument/2006/relationships/tags" Target="../tags/tag115.xml"/><Relationship Id="rId51" Type="http://schemas.openxmlformats.org/officeDocument/2006/relationships/image" Target="../media/image23.png"/><Relationship Id="rId3" Type="http://schemas.openxmlformats.org/officeDocument/2006/relationships/tags" Target="../tags/tag110.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slideLayout" Target="../slideLayouts/slideLayout2.xml"/><Relationship Id="rId38" Type="http://schemas.openxmlformats.org/officeDocument/2006/relationships/image" Target="../media/image8.svg"/><Relationship Id="rId46" Type="http://schemas.openxmlformats.org/officeDocument/2006/relationships/image" Target="../media/image35.png"/><Relationship Id="rId20" Type="http://schemas.openxmlformats.org/officeDocument/2006/relationships/tags" Target="../tags/tag127.xml"/><Relationship Id="rId41" Type="http://schemas.openxmlformats.org/officeDocument/2006/relationships/image" Target="../media/image3.png"/><Relationship Id="rId1" Type="http://schemas.openxmlformats.org/officeDocument/2006/relationships/tags" Target="../tags/tag108.xml"/><Relationship Id="rId6" Type="http://schemas.openxmlformats.org/officeDocument/2006/relationships/tags" Target="../tags/tag113.xml"/></Relationships>
</file>

<file path=ppt/slides/_rels/slide5.xml.rels><?xml version="1.0" encoding="UTF-8" standalone="yes"?>
<Relationships xmlns="http://schemas.openxmlformats.org/package/2006/relationships"><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9" Type="http://schemas.openxmlformats.org/officeDocument/2006/relationships/image" Target="../media/image19.svg"/><Relationship Id="rId21" Type="http://schemas.openxmlformats.org/officeDocument/2006/relationships/tags" Target="../tags/tag160.xml"/><Relationship Id="rId34" Type="http://schemas.openxmlformats.org/officeDocument/2006/relationships/tags" Target="../tags/tag173.xml"/><Relationship Id="rId42" Type="http://schemas.openxmlformats.org/officeDocument/2006/relationships/hyperlink" Target="https://paul-fsm.net/" TargetMode="External"/><Relationship Id="rId47" Type="http://schemas.openxmlformats.org/officeDocument/2006/relationships/image" Target="../media/image6.svg"/><Relationship Id="rId50" Type="http://schemas.openxmlformats.org/officeDocument/2006/relationships/image" Target="../media/image39.gif"/><Relationship Id="rId55" Type="http://schemas.openxmlformats.org/officeDocument/2006/relationships/image" Target="../media/image23.png"/><Relationship Id="rId7" Type="http://schemas.openxmlformats.org/officeDocument/2006/relationships/tags" Target="../tags/tag146.xml"/><Relationship Id="rId2" Type="http://schemas.openxmlformats.org/officeDocument/2006/relationships/tags" Target="../tags/tag141.xml"/><Relationship Id="rId16" Type="http://schemas.openxmlformats.org/officeDocument/2006/relationships/tags" Target="../tags/tag155.xml"/><Relationship Id="rId29" Type="http://schemas.openxmlformats.org/officeDocument/2006/relationships/tags" Target="../tags/tag168.xml"/><Relationship Id="rId11" Type="http://schemas.openxmlformats.org/officeDocument/2006/relationships/tags" Target="../tags/tag150.xml"/><Relationship Id="rId24" Type="http://schemas.openxmlformats.org/officeDocument/2006/relationships/tags" Target="../tags/tag163.xml"/><Relationship Id="rId32" Type="http://schemas.openxmlformats.org/officeDocument/2006/relationships/tags" Target="../tags/tag171.xml"/><Relationship Id="rId37" Type="http://schemas.openxmlformats.org/officeDocument/2006/relationships/image" Target="../media/image9.png"/><Relationship Id="rId40" Type="http://schemas.openxmlformats.org/officeDocument/2006/relationships/image" Target="../media/image7.png"/><Relationship Id="rId45" Type="http://schemas.openxmlformats.org/officeDocument/2006/relationships/image" Target="../media/image4.svg"/><Relationship Id="rId53" Type="http://schemas.openxmlformats.org/officeDocument/2006/relationships/image" Target="../media/image31.svg"/><Relationship Id="rId5" Type="http://schemas.openxmlformats.org/officeDocument/2006/relationships/tags" Target="../tags/tag144.xml"/><Relationship Id="rId10" Type="http://schemas.openxmlformats.org/officeDocument/2006/relationships/tags" Target="../tags/tag149.xml"/><Relationship Id="rId19" Type="http://schemas.openxmlformats.org/officeDocument/2006/relationships/tags" Target="../tags/tag158.xml"/><Relationship Id="rId31" Type="http://schemas.openxmlformats.org/officeDocument/2006/relationships/tags" Target="../tags/tag170.xml"/><Relationship Id="rId44" Type="http://schemas.openxmlformats.org/officeDocument/2006/relationships/image" Target="../media/image3.png"/><Relationship Id="rId52" Type="http://schemas.openxmlformats.org/officeDocument/2006/relationships/image" Target="../media/image30.png"/><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tags" Target="../tags/tag174.xml"/><Relationship Id="rId43" Type="http://schemas.openxmlformats.org/officeDocument/2006/relationships/hyperlink" Target="mailto:paul.flye.sainte.marie@gmail.com" TargetMode="External"/><Relationship Id="rId48" Type="http://schemas.openxmlformats.org/officeDocument/2006/relationships/image" Target="../media/image37.jpg"/><Relationship Id="rId8" Type="http://schemas.openxmlformats.org/officeDocument/2006/relationships/tags" Target="../tags/tag147.xml"/><Relationship Id="rId51" Type="http://schemas.openxmlformats.org/officeDocument/2006/relationships/image" Target="../media/image40.jpg"/><Relationship Id="rId3" Type="http://schemas.openxmlformats.org/officeDocument/2006/relationships/tags" Target="../tags/tag142.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tags" Target="../tags/tag172.xml"/><Relationship Id="rId38" Type="http://schemas.openxmlformats.org/officeDocument/2006/relationships/image" Target="../media/image18.png"/><Relationship Id="rId46" Type="http://schemas.openxmlformats.org/officeDocument/2006/relationships/image" Target="../media/image5.png"/><Relationship Id="rId20" Type="http://schemas.openxmlformats.org/officeDocument/2006/relationships/tags" Target="../tags/tag159.xml"/><Relationship Id="rId41" Type="http://schemas.openxmlformats.org/officeDocument/2006/relationships/image" Target="../media/image8.svg"/><Relationship Id="rId54" Type="http://schemas.openxmlformats.org/officeDocument/2006/relationships/image" Target="../media/image22.png"/><Relationship Id="rId1" Type="http://schemas.openxmlformats.org/officeDocument/2006/relationships/tags" Target="../tags/tag140.xml"/><Relationship Id="rId6" Type="http://schemas.openxmlformats.org/officeDocument/2006/relationships/tags" Target="../tags/tag145.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openxmlformats.org/officeDocument/2006/relationships/slideLayout" Target="../slideLayouts/slideLayout2.xml"/><Relationship Id="rId49" Type="http://schemas.openxmlformats.org/officeDocument/2006/relationships/image" Target="../media/image38.jpg"/></Relationships>
</file>

<file path=ppt/slides/_rels/slide6.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39" Type="http://schemas.openxmlformats.org/officeDocument/2006/relationships/tags" Target="../tags/tag213.xml"/><Relationship Id="rId21" Type="http://schemas.openxmlformats.org/officeDocument/2006/relationships/tags" Target="../tags/tag195.xml"/><Relationship Id="rId34" Type="http://schemas.openxmlformats.org/officeDocument/2006/relationships/tags" Target="../tags/tag208.xml"/><Relationship Id="rId42" Type="http://schemas.openxmlformats.org/officeDocument/2006/relationships/tags" Target="../tags/tag216.xml"/><Relationship Id="rId47" Type="http://schemas.openxmlformats.org/officeDocument/2006/relationships/image" Target="../media/image7.png"/><Relationship Id="rId50" Type="http://schemas.openxmlformats.org/officeDocument/2006/relationships/hyperlink" Target="mailto:paul.flye.sainte.marie@gmail.com" TargetMode="External"/><Relationship Id="rId55" Type="http://schemas.openxmlformats.org/officeDocument/2006/relationships/image" Target="../media/image30.png"/><Relationship Id="rId63" Type="http://schemas.openxmlformats.org/officeDocument/2006/relationships/image" Target="../media/image22.png"/><Relationship Id="rId7" Type="http://schemas.openxmlformats.org/officeDocument/2006/relationships/tags" Target="../tags/tag181.xml"/><Relationship Id="rId2" Type="http://schemas.openxmlformats.org/officeDocument/2006/relationships/tags" Target="../tags/tag176.xml"/><Relationship Id="rId16" Type="http://schemas.openxmlformats.org/officeDocument/2006/relationships/tags" Target="../tags/tag190.xml"/><Relationship Id="rId29" Type="http://schemas.openxmlformats.org/officeDocument/2006/relationships/tags" Target="../tags/tag203.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tags" Target="../tags/tag211.xml"/><Relationship Id="rId40" Type="http://schemas.openxmlformats.org/officeDocument/2006/relationships/tags" Target="../tags/tag214.xml"/><Relationship Id="rId45" Type="http://schemas.openxmlformats.org/officeDocument/2006/relationships/image" Target="../media/image18.png"/><Relationship Id="rId53" Type="http://schemas.openxmlformats.org/officeDocument/2006/relationships/image" Target="../media/image5.png"/><Relationship Id="rId58" Type="http://schemas.openxmlformats.org/officeDocument/2006/relationships/image" Target="../media/image42.jpg"/><Relationship Id="rId5" Type="http://schemas.openxmlformats.org/officeDocument/2006/relationships/tags" Target="../tags/tag179.xml"/><Relationship Id="rId61" Type="http://schemas.openxmlformats.org/officeDocument/2006/relationships/image" Target="../media/image45.jpg"/><Relationship Id="rId19" Type="http://schemas.openxmlformats.org/officeDocument/2006/relationships/tags" Target="../tags/tag19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tags" Target="../tags/tag209.xml"/><Relationship Id="rId43" Type="http://schemas.openxmlformats.org/officeDocument/2006/relationships/slideLayout" Target="../slideLayouts/slideLayout2.xml"/><Relationship Id="rId48" Type="http://schemas.openxmlformats.org/officeDocument/2006/relationships/image" Target="../media/image8.svg"/><Relationship Id="rId56" Type="http://schemas.openxmlformats.org/officeDocument/2006/relationships/image" Target="../media/image31.svg"/><Relationship Id="rId64" Type="http://schemas.openxmlformats.org/officeDocument/2006/relationships/image" Target="../media/image23.png"/><Relationship Id="rId8" Type="http://schemas.openxmlformats.org/officeDocument/2006/relationships/tags" Target="../tags/tag182.xml"/><Relationship Id="rId51" Type="http://schemas.openxmlformats.org/officeDocument/2006/relationships/image" Target="../media/image3.png"/><Relationship Id="rId3" Type="http://schemas.openxmlformats.org/officeDocument/2006/relationships/tags" Target="../tags/tag177.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tags" Target="../tags/tag207.xml"/><Relationship Id="rId38" Type="http://schemas.openxmlformats.org/officeDocument/2006/relationships/tags" Target="../tags/tag212.xml"/><Relationship Id="rId46" Type="http://schemas.openxmlformats.org/officeDocument/2006/relationships/image" Target="../media/image19.svg"/><Relationship Id="rId59" Type="http://schemas.openxmlformats.org/officeDocument/2006/relationships/image" Target="../media/image43.png"/><Relationship Id="rId20" Type="http://schemas.openxmlformats.org/officeDocument/2006/relationships/tags" Target="../tags/tag194.xml"/><Relationship Id="rId41" Type="http://schemas.openxmlformats.org/officeDocument/2006/relationships/tags" Target="../tags/tag215.xml"/><Relationship Id="rId54" Type="http://schemas.openxmlformats.org/officeDocument/2006/relationships/image" Target="../media/image6.svg"/><Relationship Id="rId62" Type="http://schemas.openxmlformats.org/officeDocument/2006/relationships/image" Target="../media/image46.jpg"/><Relationship Id="rId1" Type="http://schemas.openxmlformats.org/officeDocument/2006/relationships/tags" Target="../tags/tag175.xml"/><Relationship Id="rId6" Type="http://schemas.openxmlformats.org/officeDocument/2006/relationships/tags" Target="../tags/tag180.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tags" Target="../tags/tag210.xml"/><Relationship Id="rId49" Type="http://schemas.openxmlformats.org/officeDocument/2006/relationships/hyperlink" Target="https://paul-fsm.net/" TargetMode="External"/><Relationship Id="rId57" Type="http://schemas.openxmlformats.org/officeDocument/2006/relationships/image" Target="../media/image41.jpg"/><Relationship Id="rId10" Type="http://schemas.openxmlformats.org/officeDocument/2006/relationships/tags" Target="../tags/tag184.xml"/><Relationship Id="rId31" Type="http://schemas.openxmlformats.org/officeDocument/2006/relationships/tags" Target="../tags/tag205.xml"/><Relationship Id="rId44" Type="http://schemas.openxmlformats.org/officeDocument/2006/relationships/image" Target="../media/image9.png"/><Relationship Id="rId52" Type="http://schemas.openxmlformats.org/officeDocument/2006/relationships/image" Target="../media/image4.svg"/><Relationship Id="rId60" Type="http://schemas.openxmlformats.org/officeDocument/2006/relationships/image" Target="../media/image44.jpg"/><Relationship Id="rId4" Type="http://schemas.openxmlformats.org/officeDocument/2006/relationships/tags" Target="../tags/tag178.xml"/><Relationship Id="rId9" Type="http://schemas.openxmlformats.org/officeDocument/2006/relationships/tags" Target="../tags/tag183.xml"/></Relationships>
</file>

<file path=ppt/slides/_rels/slide7.xml.rels><?xml version="1.0" encoding="UTF-8" standalone="yes"?>
<Relationships xmlns="http://schemas.openxmlformats.org/package/2006/relationships"><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image" Target="../media/image18.png"/><Relationship Id="rId39" Type="http://schemas.openxmlformats.org/officeDocument/2006/relationships/image" Target="../media/image47.png"/><Relationship Id="rId21" Type="http://schemas.openxmlformats.org/officeDocument/2006/relationships/tags" Target="../tags/tag237.xml"/><Relationship Id="rId34" Type="http://schemas.openxmlformats.org/officeDocument/2006/relationships/image" Target="../media/image5.png"/><Relationship Id="rId42" Type="http://schemas.openxmlformats.org/officeDocument/2006/relationships/image" Target="../media/image50.jpg"/><Relationship Id="rId7" Type="http://schemas.openxmlformats.org/officeDocument/2006/relationships/tags" Target="../tags/tag223.xml"/><Relationship Id="rId2" Type="http://schemas.openxmlformats.org/officeDocument/2006/relationships/tags" Target="../tags/tag218.xml"/><Relationship Id="rId16" Type="http://schemas.openxmlformats.org/officeDocument/2006/relationships/tags" Target="../tags/tag232.xml"/><Relationship Id="rId29" Type="http://schemas.openxmlformats.org/officeDocument/2006/relationships/image" Target="../media/image8.svg"/><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slideLayout" Target="../slideLayouts/slideLayout2.xml"/><Relationship Id="rId32" Type="http://schemas.openxmlformats.org/officeDocument/2006/relationships/image" Target="../media/image3.png"/><Relationship Id="rId37" Type="http://schemas.openxmlformats.org/officeDocument/2006/relationships/image" Target="../media/image31.svg"/><Relationship Id="rId40" Type="http://schemas.openxmlformats.org/officeDocument/2006/relationships/image" Target="../media/image48.jpg"/><Relationship Id="rId45" Type="http://schemas.openxmlformats.org/officeDocument/2006/relationships/image" Target="../media/image22.png"/><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image" Target="../media/image7.png"/><Relationship Id="rId36" Type="http://schemas.openxmlformats.org/officeDocument/2006/relationships/image" Target="../media/image30.png"/><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hyperlink" Target="mailto:paul.flye.sainte.marie@gmail.com" TargetMode="External"/><Relationship Id="rId44" Type="http://schemas.openxmlformats.org/officeDocument/2006/relationships/image" Target="../media/image52.jpg"/><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image" Target="../media/image19.svg"/><Relationship Id="rId30" Type="http://schemas.openxmlformats.org/officeDocument/2006/relationships/hyperlink" Target="https://paul-fsm.net/" TargetMode="External"/><Relationship Id="rId35" Type="http://schemas.openxmlformats.org/officeDocument/2006/relationships/image" Target="../media/image6.svg"/><Relationship Id="rId43" Type="http://schemas.openxmlformats.org/officeDocument/2006/relationships/image" Target="../media/image51.png"/><Relationship Id="rId8" Type="http://schemas.openxmlformats.org/officeDocument/2006/relationships/tags" Target="../tags/tag224.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image" Target="../media/image9.png"/><Relationship Id="rId33" Type="http://schemas.openxmlformats.org/officeDocument/2006/relationships/image" Target="../media/image4.svg"/><Relationship Id="rId38" Type="http://schemas.openxmlformats.org/officeDocument/2006/relationships/image" Target="../media/image32.jpg"/><Relationship Id="rId46" Type="http://schemas.openxmlformats.org/officeDocument/2006/relationships/image" Target="../media/image23.png"/><Relationship Id="rId20" Type="http://schemas.openxmlformats.org/officeDocument/2006/relationships/tags" Target="../tags/tag236.xml"/><Relationship Id="rId41" Type="http://schemas.openxmlformats.org/officeDocument/2006/relationships/image" Target="../media/image49.jpg"/></Relationships>
</file>

<file path=ppt/slides/_rels/slide8.xml.rels><?xml version="1.0" encoding="UTF-8" standalone="yes"?>
<Relationships xmlns="http://schemas.openxmlformats.org/package/2006/relationships"><Relationship Id="rId13" Type="http://schemas.openxmlformats.org/officeDocument/2006/relationships/tags" Target="../tags/tag252.xml"/><Relationship Id="rId18" Type="http://schemas.openxmlformats.org/officeDocument/2006/relationships/tags" Target="../tags/tag257.xml"/><Relationship Id="rId26" Type="http://schemas.openxmlformats.org/officeDocument/2006/relationships/hyperlink" Target="mailto:paul.flye.sainte.marie@gmail.com" TargetMode="External"/><Relationship Id="rId3" Type="http://schemas.openxmlformats.org/officeDocument/2006/relationships/tags" Target="../tags/tag242.xml"/><Relationship Id="rId21" Type="http://schemas.openxmlformats.org/officeDocument/2006/relationships/image" Target="../media/image18.png"/><Relationship Id="rId34" Type="http://schemas.openxmlformats.org/officeDocument/2006/relationships/image" Target="../media/image22.png"/><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tags" Target="../tags/tag256.xml"/><Relationship Id="rId25" Type="http://schemas.openxmlformats.org/officeDocument/2006/relationships/hyperlink" Target="https://paul-fsm.net/" TargetMode="External"/><Relationship Id="rId33" Type="http://schemas.openxmlformats.org/officeDocument/2006/relationships/image" Target="../media/image32.jpg"/><Relationship Id="rId2" Type="http://schemas.openxmlformats.org/officeDocument/2006/relationships/tags" Target="../tags/tag241.xml"/><Relationship Id="rId16" Type="http://schemas.openxmlformats.org/officeDocument/2006/relationships/tags" Target="../tags/tag255.xml"/><Relationship Id="rId20" Type="http://schemas.openxmlformats.org/officeDocument/2006/relationships/image" Target="../media/image9.png"/><Relationship Id="rId29" Type="http://schemas.openxmlformats.org/officeDocument/2006/relationships/image" Target="../media/image5.png"/><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24" Type="http://schemas.openxmlformats.org/officeDocument/2006/relationships/image" Target="../media/image8.svg"/><Relationship Id="rId32" Type="http://schemas.openxmlformats.org/officeDocument/2006/relationships/image" Target="../media/image31.svg"/><Relationship Id="rId5" Type="http://schemas.openxmlformats.org/officeDocument/2006/relationships/tags" Target="../tags/tag244.xml"/><Relationship Id="rId15" Type="http://schemas.openxmlformats.org/officeDocument/2006/relationships/tags" Target="../tags/tag254.xml"/><Relationship Id="rId23" Type="http://schemas.openxmlformats.org/officeDocument/2006/relationships/image" Target="../media/image7.png"/><Relationship Id="rId28" Type="http://schemas.openxmlformats.org/officeDocument/2006/relationships/image" Target="../media/image4.svg"/><Relationship Id="rId10" Type="http://schemas.openxmlformats.org/officeDocument/2006/relationships/tags" Target="../tags/tag249.xml"/><Relationship Id="rId19" Type="http://schemas.openxmlformats.org/officeDocument/2006/relationships/slideLayout" Target="../slideLayouts/slideLayout2.xml"/><Relationship Id="rId31" Type="http://schemas.openxmlformats.org/officeDocument/2006/relationships/image" Target="../media/image30.png"/><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 Id="rId22" Type="http://schemas.openxmlformats.org/officeDocument/2006/relationships/image" Target="../media/image19.svg"/><Relationship Id="rId27" Type="http://schemas.openxmlformats.org/officeDocument/2006/relationships/image" Target="../media/image3.png"/><Relationship Id="rId30" Type="http://schemas.openxmlformats.org/officeDocument/2006/relationships/image" Target="../media/image6.svg"/><Relationship Id="rId35" Type="http://schemas.openxmlformats.org/officeDocument/2006/relationships/image" Target="../media/image23.png"/><Relationship Id="rId8" Type="http://schemas.openxmlformats.org/officeDocument/2006/relationships/tags" Target="../tags/tag247.xml"/></Relationships>
</file>

<file path=ppt/slides/_rels/slide9.xml.rels><?xml version="1.0" encoding="UTF-8" standalone="yes"?>
<Relationships xmlns="http://schemas.openxmlformats.org/package/2006/relationships"><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image" Target="../media/image7.png"/><Relationship Id="rId39" Type="http://schemas.openxmlformats.org/officeDocument/2006/relationships/image" Target="../media/image23.png"/><Relationship Id="rId21" Type="http://schemas.openxmlformats.org/officeDocument/2006/relationships/tags" Target="../tags/tag278.xml"/><Relationship Id="rId34" Type="http://schemas.openxmlformats.org/officeDocument/2006/relationships/image" Target="../media/image30.png"/><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image" Target="../media/image19.svg"/><Relationship Id="rId33" Type="http://schemas.openxmlformats.org/officeDocument/2006/relationships/image" Target="../media/image6.svg"/><Relationship Id="rId38" Type="http://schemas.openxmlformats.org/officeDocument/2006/relationships/image" Target="../media/image22.png"/><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29" Type="http://schemas.openxmlformats.org/officeDocument/2006/relationships/hyperlink" Target="mailto:paul.flye.sainte.marie@gmail.com" TargetMode="Externa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image" Target="../media/image18.png"/><Relationship Id="rId32" Type="http://schemas.openxmlformats.org/officeDocument/2006/relationships/image" Target="../media/image5.png"/><Relationship Id="rId37" Type="http://schemas.openxmlformats.org/officeDocument/2006/relationships/image" Target="../media/image32.jpg"/><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image" Target="../media/image9.png"/><Relationship Id="rId28" Type="http://schemas.openxmlformats.org/officeDocument/2006/relationships/hyperlink" Target="https://paul-fsm.net/" TargetMode="External"/><Relationship Id="rId36" Type="http://schemas.openxmlformats.org/officeDocument/2006/relationships/image" Target="../media/image33.png"/><Relationship Id="rId10" Type="http://schemas.openxmlformats.org/officeDocument/2006/relationships/tags" Target="../tags/tag267.xml"/><Relationship Id="rId19" Type="http://schemas.openxmlformats.org/officeDocument/2006/relationships/tags" Target="../tags/tag276.xml"/><Relationship Id="rId31" Type="http://schemas.openxmlformats.org/officeDocument/2006/relationships/image" Target="../media/image4.svg"/><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slideLayout" Target="../slideLayouts/slideLayout2.xml"/><Relationship Id="rId27" Type="http://schemas.openxmlformats.org/officeDocument/2006/relationships/image" Target="../media/image8.svg"/><Relationship Id="rId30" Type="http://schemas.openxmlformats.org/officeDocument/2006/relationships/image" Target="../media/image3.png"/><Relationship Id="rId35" Type="http://schemas.openxmlformats.org/officeDocument/2006/relationships/image" Target="../media/image31.svg"/><Relationship Id="rId8" Type="http://schemas.openxmlformats.org/officeDocument/2006/relationships/tags" Target="../tags/tag265.xml"/><Relationship Id="rId3" Type="http://schemas.openxmlformats.org/officeDocument/2006/relationships/tags" Target="../tags/tag2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0A09A7D2-DB6D-45C2-B2FF-68278E7ADE39}"/>
              </a:ext>
            </a:extLst>
          </p:cNvPr>
          <p:cNvSpPr txBox="1"/>
          <p:nvPr>
            <p:custDataLst>
              <p:tags r:id="rId1"/>
            </p:custDataLst>
          </p:nvPr>
        </p:nvSpPr>
        <p:spPr>
          <a:xfrm>
            <a:off x="2632215" y="4521737"/>
            <a:ext cx="4607648" cy="5924699"/>
          </a:xfrm>
          <a:prstGeom prst="rect">
            <a:avLst/>
          </a:prstGeom>
          <a:noFill/>
        </p:spPr>
        <p:txBody>
          <a:bodyPr wrap="square" lIns="0" tIns="0" rIns="0" bIns="0" rtlCol="0">
            <a:spAutoFit/>
          </a:bodyPr>
          <a:lstStyle/>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panose="02000000000000000000" pitchFamily="2" charset="0"/>
                <a:ea typeface="Roboto" panose="02000000000000000000" pitchFamily="2" charset="0"/>
              </a:rPr>
              <a:t>En tant que </a:t>
            </a:r>
            <a:r>
              <a:rPr lang="fr-FR" sz="1050" b="1" dirty="0">
                <a:solidFill>
                  <a:schemeClr val="tx1">
                    <a:lumMod val="75000"/>
                    <a:lumOff val="25000"/>
                  </a:schemeClr>
                </a:solidFill>
                <a:latin typeface="Roboto" panose="02000000000000000000" pitchFamily="2" charset="0"/>
                <a:ea typeface="Roboto" panose="02000000000000000000" pitchFamily="2" charset="0"/>
              </a:rPr>
              <a:t>Product </a:t>
            </a:r>
            <a:r>
              <a:rPr lang="fr-FR" sz="1050" b="1" dirty="0" err="1">
                <a:solidFill>
                  <a:schemeClr val="tx1">
                    <a:lumMod val="75000"/>
                    <a:lumOff val="25000"/>
                  </a:schemeClr>
                </a:solidFill>
                <a:latin typeface="Roboto" panose="02000000000000000000" pitchFamily="2" charset="0"/>
                <a:ea typeface="Roboto" panose="02000000000000000000" pitchFamily="2" charset="0"/>
              </a:rPr>
              <a:t>Owner</a:t>
            </a:r>
            <a:r>
              <a:rPr lang="fr-FR" sz="1050" b="1" dirty="0">
                <a:solidFill>
                  <a:schemeClr val="tx1">
                    <a:lumMod val="75000"/>
                    <a:lumOff val="25000"/>
                  </a:schemeClr>
                </a:solidFill>
                <a:latin typeface="Roboto" panose="02000000000000000000" pitchFamily="2" charset="0"/>
                <a:ea typeface="Roboto" panose="02000000000000000000" pitchFamily="2" charset="0"/>
              </a:rPr>
              <a:t> </a:t>
            </a:r>
            <a:r>
              <a:rPr lang="fr-FR" sz="1050" dirty="0">
                <a:solidFill>
                  <a:schemeClr val="tx1">
                    <a:lumMod val="75000"/>
                    <a:lumOff val="25000"/>
                  </a:schemeClr>
                </a:solidFill>
                <a:latin typeface="Roboto" panose="02000000000000000000" pitchFamily="2" charset="0"/>
                <a:ea typeface="Roboto" panose="02000000000000000000" pitchFamily="2" charset="0"/>
              </a:rPr>
              <a:t>et Tech </a:t>
            </a:r>
            <a:r>
              <a:rPr lang="fr-FR" sz="1050" b="1" dirty="0">
                <a:solidFill>
                  <a:schemeClr val="tx1">
                    <a:lumMod val="75000"/>
                    <a:lumOff val="25000"/>
                  </a:schemeClr>
                </a:solidFill>
                <a:latin typeface="Roboto" panose="02000000000000000000" pitchFamily="2" charset="0"/>
                <a:ea typeface="Roboto" panose="02000000000000000000" pitchFamily="2" charset="0"/>
              </a:rPr>
              <a:t>Lead </a:t>
            </a:r>
            <a:r>
              <a:rPr lang="fr-FR" sz="1050" b="1" dirty="0" err="1">
                <a:solidFill>
                  <a:schemeClr val="tx1">
                    <a:lumMod val="75000"/>
                    <a:lumOff val="25000"/>
                  </a:schemeClr>
                </a:solidFill>
                <a:latin typeface="Roboto" panose="02000000000000000000" pitchFamily="2" charset="0"/>
                <a:ea typeface="Roboto" panose="02000000000000000000" pitchFamily="2" charset="0"/>
              </a:rPr>
              <a:t>Atlassian</a:t>
            </a:r>
            <a:r>
              <a:rPr lang="fr-FR" sz="1050" dirty="0">
                <a:solidFill>
                  <a:schemeClr val="tx1">
                    <a:lumMod val="75000"/>
                    <a:lumOff val="25000"/>
                  </a:schemeClr>
                </a:solidFill>
                <a:latin typeface="Roboto" panose="02000000000000000000" pitchFamily="2" charset="0"/>
                <a:ea typeface="Roboto" panose="02000000000000000000" pitchFamily="2" charset="0"/>
              </a:rPr>
              <a:t>, je définis la vision du produit, collecte et priorise le </a:t>
            </a:r>
            <a:r>
              <a:rPr lang="fr-FR" sz="1050" dirty="0" err="1">
                <a:solidFill>
                  <a:schemeClr val="tx1">
                    <a:lumMod val="75000"/>
                    <a:lumOff val="25000"/>
                  </a:schemeClr>
                </a:solidFill>
                <a:latin typeface="Roboto" panose="02000000000000000000" pitchFamily="2" charset="0"/>
                <a:ea typeface="Roboto" panose="02000000000000000000" pitchFamily="2" charset="0"/>
              </a:rPr>
              <a:t>backlog</a:t>
            </a:r>
            <a:r>
              <a:rPr lang="fr-FR" sz="1050" dirty="0">
                <a:solidFill>
                  <a:schemeClr val="tx1">
                    <a:lumMod val="75000"/>
                    <a:lumOff val="25000"/>
                  </a:schemeClr>
                </a:solidFill>
                <a:latin typeface="Roboto" panose="02000000000000000000" pitchFamily="2" charset="0"/>
                <a:ea typeface="Roboto" panose="02000000000000000000" pitchFamily="2" charset="0"/>
              </a:rPr>
              <a:t> de l'équipe tout en assistant dans l'estimation des tâches, et je guide également la roadmap de l'équipe. Mon expertise technique inclut la revue de code, la rédaction de cahiers de tests, ainsi que le packaging et le déploiement des développements. </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panose="02000000000000000000" pitchFamily="2" charset="0"/>
                <a:ea typeface="Roboto" panose="02000000000000000000" pitchFamily="2" charset="0"/>
              </a:rPr>
              <a:t>En tant que </a:t>
            </a:r>
            <a:r>
              <a:rPr lang="fr-FR" sz="1050" b="1" dirty="0">
                <a:solidFill>
                  <a:schemeClr val="tx1">
                    <a:lumMod val="75000"/>
                    <a:lumOff val="25000"/>
                  </a:schemeClr>
                </a:solidFill>
                <a:latin typeface="Roboto" panose="02000000000000000000" pitchFamily="2" charset="0"/>
                <a:ea typeface="Roboto" panose="02000000000000000000" pitchFamily="2" charset="0"/>
              </a:rPr>
              <a:t>Service </a:t>
            </a:r>
            <a:r>
              <a:rPr lang="fr-FR" sz="1050" b="1" dirty="0" err="1">
                <a:solidFill>
                  <a:schemeClr val="tx1">
                    <a:lumMod val="75000"/>
                    <a:lumOff val="25000"/>
                  </a:schemeClr>
                </a:solidFill>
                <a:latin typeface="Roboto" panose="02000000000000000000" pitchFamily="2" charset="0"/>
                <a:ea typeface="Roboto" panose="02000000000000000000" pitchFamily="2" charset="0"/>
              </a:rPr>
              <a:t>Owner</a:t>
            </a:r>
            <a:r>
              <a:rPr lang="fr-FR" sz="1050" dirty="0">
                <a:solidFill>
                  <a:schemeClr val="tx1">
                    <a:lumMod val="75000"/>
                    <a:lumOff val="25000"/>
                  </a:schemeClr>
                </a:solidFill>
                <a:latin typeface="Roboto" panose="02000000000000000000" pitchFamily="2" charset="0"/>
                <a:ea typeface="Roboto" panose="02000000000000000000" pitchFamily="2" charset="0"/>
              </a:rPr>
              <a:t>, je supervise le pilotage et la maintenance des applications </a:t>
            </a:r>
            <a:r>
              <a:rPr lang="fr-FR" sz="1050" dirty="0" err="1">
                <a:solidFill>
                  <a:schemeClr val="tx1">
                    <a:lumMod val="75000"/>
                    <a:lumOff val="25000"/>
                  </a:schemeClr>
                </a:solidFill>
                <a:latin typeface="Roboto" panose="02000000000000000000" pitchFamily="2" charset="0"/>
                <a:ea typeface="Roboto" panose="02000000000000000000" pitchFamily="2" charset="0"/>
              </a:rPr>
              <a:t>Atlassian</a:t>
            </a:r>
            <a:r>
              <a:rPr lang="fr-FR" sz="1050" dirty="0">
                <a:solidFill>
                  <a:schemeClr val="tx1">
                    <a:lumMod val="75000"/>
                    <a:lumOff val="25000"/>
                  </a:schemeClr>
                </a:solidFill>
                <a:latin typeface="Roboto" panose="02000000000000000000" pitchFamily="2" charset="0"/>
                <a:ea typeface="Roboto" panose="02000000000000000000" pitchFamily="2" charset="0"/>
              </a:rPr>
              <a:t>, qui gère l'analyse des incidents et la résolution de problèmes dans le cadre de l'ITSM, et coordonne les releases et les changements. Ma connaissance approfondie couvre les plateformes </a:t>
            </a:r>
            <a:r>
              <a:rPr lang="fr-FR" sz="1050" dirty="0" err="1">
                <a:solidFill>
                  <a:schemeClr val="tx1">
                    <a:lumMod val="75000"/>
                    <a:lumOff val="25000"/>
                  </a:schemeClr>
                </a:solidFill>
                <a:latin typeface="Roboto" panose="02000000000000000000" pitchFamily="2" charset="0"/>
                <a:ea typeface="Roboto" panose="02000000000000000000" pitchFamily="2" charset="0"/>
              </a:rPr>
              <a:t>Atlassian</a:t>
            </a:r>
            <a:r>
              <a:rPr lang="fr-FR" sz="1050" dirty="0">
                <a:solidFill>
                  <a:schemeClr val="tx1">
                    <a:lumMod val="75000"/>
                    <a:lumOff val="25000"/>
                  </a:schemeClr>
                </a:solidFill>
                <a:latin typeface="Roboto" panose="02000000000000000000" pitchFamily="2" charset="0"/>
                <a:ea typeface="Roboto" panose="02000000000000000000" pitchFamily="2" charset="0"/>
              </a:rPr>
              <a:t> Cloud, Server et Data Center.</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panose="02000000000000000000" pitchFamily="2" charset="0"/>
                <a:ea typeface="Roboto" panose="02000000000000000000" pitchFamily="2" charset="0"/>
              </a:rPr>
              <a:t>En tant que </a:t>
            </a:r>
            <a:r>
              <a:rPr lang="fr-FR" sz="1050" b="1" dirty="0">
                <a:solidFill>
                  <a:schemeClr val="tx1">
                    <a:lumMod val="75000"/>
                    <a:lumOff val="25000"/>
                  </a:schemeClr>
                </a:solidFill>
                <a:latin typeface="Roboto" panose="02000000000000000000" pitchFamily="2" charset="0"/>
                <a:ea typeface="Roboto" panose="02000000000000000000" pitchFamily="2" charset="0"/>
              </a:rPr>
              <a:t>responsable de l'orchestration d'applicatifs et de la coordination d'équipes de développeurs et d'architectes</a:t>
            </a:r>
            <a:r>
              <a:rPr lang="fr-FR" sz="1050" dirty="0">
                <a:solidFill>
                  <a:schemeClr val="tx1">
                    <a:lumMod val="75000"/>
                    <a:lumOff val="25000"/>
                  </a:schemeClr>
                </a:solidFill>
                <a:latin typeface="Roboto" panose="02000000000000000000" pitchFamily="2" charset="0"/>
                <a:ea typeface="Roboto" panose="02000000000000000000" pitchFamily="2" charset="0"/>
              </a:rPr>
              <a:t>, je m'attelle à l'implémentation de l'agilité et des principes du DevOps au moyen d'outils adéquats qui répondent aux besoins spécifiques des équipes de développement</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panose="02000000000000000000" pitchFamily="2" charset="0"/>
                <a:ea typeface="Roboto" panose="02000000000000000000" pitchFamily="2" charset="0"/>
              </a:rPr>
              <a:t>En tant que </a:t>
            </a:r>
            <a:r>
              <a:rPr lang="fr-FR" sz="1050" b="1" dirty="0">
                <a:solidFill>
                  <a:schemeClr val="tx1">
                    <a:lumMod val="75000"/>
                    <a:lumOff val="25000"/>
                  </a:schemeClr>
                </a:solidFill>
                <a:latin typeface="Roboto" panose="02000000000000000000" pitchFamily="2" charset="0"/>
                <a:ea typeface="Roboto" panose="02000000000000000000" pitchFamily="2" charset="0"/>
              </a:rPr>
              <a:t>spécialiste en méthodologies de gestion de projet</a:t>
            </a:r>
            <a:r>
              <a:rPr lang="fr-FR" sz="1050" dirty="0">
                <a:solidFill>
                  <a:schemeClr val="tx1">
                    <a:lumMod val="75000"/>
                    <a:lumOff val="25000"/>
                  </a:schemeClr>
                </a:solidFill>
                <a:latin typeface="Roboto" panose="02000000000000000000" pitchFamily="2" charset="0"/>
                <a:ea typeface="Roboto" panose="02000000000000000000" pitchFamily="2" charset="0"/>
              </a:rPr>
              <a:t>, j'orchestre l'adoption de </a:t>
            </a:r>
            <a:r>
              <a:rPr lang="fr-FR" sz="1050" dirty="0" err="1">
                <a:solidFill>
                  <a:schemeClr val="tx1">
                    <a:lumMod val="75000"/>
                    <a:lumOff val="25000"/>
                  </a:schemeClr>
                </a:solidFill>
                <a:latin typeface="Roboto" panose="02000000000000000000" pitchFamily="2" charset="0"/>
                <a:ea typeface="Roboto" panose="02000000000000000000" pitchFamily="2" charset="0"/>
              </a:rPr>
              <a:t>framework</a:t>
            </a:r>
            <a:r>
              <a:rPr lang="fr-FR" sz="1050" dirty="0">
                <a:solidFill>
                  <a:schemeClr val="tx1">
                    <a:lumMod val="75000"/>
                    <a:lumOff val="25000"/>
                  </a:schemeClr>
                </a:solidFill>
                <a:latin typeface="Roboto" panose="02000000000000000000" pitchFamily="2" charset="0"/>
                <a:ea typeface="Roboto" panose="02000000000000000000" pitchFamily="2" charset="0"/>
              </a:rPr>
              <a:t> agile tel que Scrum, Kanban, SAFE et XP, ainsi que l'approche traditionnelle du Cycle en V, tout en consolidant la gestion de la connaissance (</a:t>
            </a:r>
            <a:r>
              <a:rPr lang="fr-FR" sz="1050" dirty="0" err="1">
                <a:solidFill>
                  <a:schemeClr val="tx1">
                    <a:lumMod val="75000"/>
                    <a:lumOff val="25000"/>
                  </a:schemeClr>
                </a:solidFill>
                <a:latin typeface="Roboto" panose="02000000000000000000" pitchFamily="2" charset="0"/>
                <a:ea typeface="Roboto" panose="02000000000000000000" pitchFamily="2" charset="0"/>
              </a:rPr>
              <a:t>Knowledge</a:t>
            </a:r>
            <a:r>
              <a:rPr lang="fr-FR" sz="1050" dirty="0">
                <a:solidFill>
                  <a:schemeClr val="tx1">
                    <a:lumMod val="75000"/>
                    <a:lumOff val="25000"/>
                  </a:schemeClr>
                </a:solidFill>
                <a:latin typeface="Roboto" panose="02000000000000000000" pitchFamily="2" charset="0"/>
                <a:ea typeface="Roboto" panose="02000000000000000000" pitchFamily="2" charset="0"/>
              </a:rPr>
              <a:t> Management) et en assurant un accompagnement dédié à l'amélioration de la qualité des développements.</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panose="02000000000000000000" pitchFamily="2" charset="0"/>
                <a:ea typeface="Roboto" panose="02000000000000000000" pitchFamily="2" charset="0"/>
              </a:rPr>
              <a:t>En tant </a:t>
            </a:r>
            <a:r>
              <a:rPr lang="fr-FR" sz="1050" b="1" dirty="0">
                <a:solidFill>
                  <a:schemeClr val="tx1">
                    <a:lumMod val="75000"/>
                    <a:lumOff val="25000"/>
                  </a:schemeClr>
                </a:solidFill>
                <a:latin typeface="Roboto" panose="02000000000000000000" pitchFamily="2" charset="0"/>
                <a:ea typeface="Roboto" panose="02000000000000000000" pitchFamily="2" charset="0"/>
              </a:rPr>
              <a:t>qu'expert en outillage collaboratif</a:t>
            </a:r>
            <a:r>
              <a:rPr lang="fr-FR" sz="1050" dirty="0">
                <a:solidFill>
                  <a:schemeClr val="tx1">
                    <a:lumMod val="75000"/>
                    <a:lumOff val="25000"/>
                  </a:schemeClr>
                </a:solidFill>
                <a:latin typeface="Roboto" panose="02000000000000000000" pitchFamily="2" charset="0"/>
                <a:ea typeface="Roboto" panose="02000000000000000000" pitchFamily="2" charset="0"/>
              </a:rPr>
              <a:t>, je facilite la transition des équipes vers l'agilité en mettant en œuvre des applications spécifiquement conçues pour soutenir cette transformation. </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panose="02000000000000000000" pitchFamily="2" charset="0"/>
                <a:ea typeface="Roboto" panose="02000000000000000000" pitchFamily="2" charset="0"/>
              </a:rPr>
              <a:t>En tant que </a:t>
            </a:r>
            <a:r>
              <a:rPr lang="fr-FR" sz="1050" b="1" dirty="0">
                <a:solidFill>
                  <a:schemeClr val="tx1">
                    <a:lumMod val="75000"/>
                    <a:lumOff val="25000"/>
                  </a:schemeClr>
                </a:solidFill>
                <a:latin typeface="Roboto" panose="02000000000000000000" pitchFamily="2" charset="0"/>
                <a:ea typeface="Roboto" panose="02000000000000000000" pitchFamily="2" charset="0"/>
              </a:rPr>
              <a:t>chef de projet aguerri</a:t>
            </a:r>
            <a:r>
              <a:rPr lang="fr-FR" sz="1050" dirty="0">
                <a:solidFill>
                  <a:schemeClr val="tx1">
                    <a:lumMod val="75000"/>
                    <a:lumOff val="25000"/>
                  </a:schemeClr>
                </a:solidFill>
                <a:latin typeface="Roboto" panose="02000000000000000000" pitchFamily="2" charset="0"/>
                <a:ea typeface="Roboto" panose="02000000000000000000" pitchFamily="2" charset="0"/>
              </a:rPr>
              <a:t>, je pilote les échanges avec les maîtrises d'ouvrage et d'œuvre, rédige les spécifications fonctionnelles et techniques, élabore des stratégies de recette, gère les risques liés aux projets, et organise les comités de pilotage, de projet et de suivi des anomalies. </a:t>
            </a:r>
          </a:p>
          <a:p>
            <a:pPr marL="171450" indent="-171450" algn="just">
              <a:spcAft>
                <a:spcPts val="300"/>
              </a:spcAft>
              <a:buFont typeface="Wingdings" panose="05000000000000000000" pitchFamily="2" charset="2"/>
              <a:buChar char="§"/>
            </a:pPr>
            <a:r>
              <a:rPr lang="fr-FR" sz="1050" dirty="0">
                <a:solidFill>
                  <a:schemeClr val="tx1">
                    <a:lumMod val="75000"/>
                    <a:lumOff val="25000"/>
                  </a:schemeClr>
                </a:solidFill>
                <a:latin typeface="Roboto" panose="02000000000000000000" pitchFamily="2" charset="0"/>
                <a:ea typeface="Roboto" panose="02000000000000000000" pitchFamily="2" charset="0"/>
              </a:rPr>
              <a:t>En </a:t>
            </a:r>
            <a:r>
              <a:rPr lang="fr-FR" sz="1050" b="1" dirty="0">
                <a:solidFill>
                  <a:schemeClr val="tx1">
                    <a:lumMod val="75000"/>
                    <a:lumOff val="25000"/>
                  </a:schemeClr>
                </a:solidFill>
                <a:latin typeface="Roboto" panose="02000000000000000000" pitchFamily="2" charset="0"/>
                <a:ea typeface="Roboto" panose="02000000000000000000" pitchFamily="2" charset="0"/>
              </a:rPr>
              <a:t>tant que développeur informatique expérimenté</a:t>
            </a:r>
            <a:r>
              <a:rPr lang="fr-FR" sz="1050" dirty="0">
                <a:solidFill>
                  <a:schemeClr val="tx1">
                    <a:lumMod val="75000"/>
                    <a:lumOff val="25000"/>
                  </a:schemeClr>
                </a:solidFill>
                <a:latin typeface="Roboto" panose="02000000000000000000" pitchFamily="2" charset="0"/>
                <a:ea typeface="Roboto" panose="02000000000000000000" pitchFamily="2" charset="0"/>
              </a:rPr>
              <a:t>, je me spécialise dans la conception de l'architecture des applications en utilisant des méthodes de modélisation telles que Merise et UML 2, j'assure le développement orienté objet en appliquant des design patterns, je réalise des tests fonctionnels et unitaires, et je configure les environnements de développement, de recette et de production.</a:t>
            </a:r>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215153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68" name="Rectangle 67">
            <a:extLst>
              <a:ext uri="{FF2B5EF4-FFF2-40B4-BE49-F238E27FC236}">
                <a16:creationId xmlns:a16="http://schemas.microsoft.com/office/drawing/2014/main" id="{3EBE9EAA-E9D1-46CD-80B5-AD0A14FB04B8}"/>
              </a:ext>
            </a:extLst>
          </p:cNvPr>
          <p:cNvSpPr>
            <a:spLocks/>
          </p:cNvSpPr>
          <p:nvPr>
            <p:custDataLst>
              <p:tags r:id="rId3"/>
            </p:custDataLst>
          </p:nvPr>
        </p:nvSpPr>
        <p:spPr>
          <a:xfrm>
            <a:off x="0" y="2153663"/>
            <a:ext cx="2350124" cy="8531984"/>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4" name="Connecteur droit 3">
            <a:extLst>
              <a:ext uri="{FF2B5EF4-FFF2-40B4-BE49-F238E27FC236}">
                <a16:creationId xmlns:a16="http://schemas.microsoft.com/office/drawing/2014/main" id="{80890FBA-611E-4578-B66A-8B29E4D44D2B}"/>
              </a:ext>
            </a:extLst>
          </p:cNvPr>
          <p:cNvCxnSpPr>
            <a:cxnSpLocks/>
          </p:cNvCxnSpPr>
          <p:nvPr>
            <p:custDataLst>
              <p:tags r:id="rId4"/>
            </p:custDataLst>
          </p:nvPr>
        </p:nvCxnSpPr>
        <p:spPr>
          <a:xfrm>
            <a:off x="256113" y="249767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12C68504-A49D-4F40-8F4B-9A16BA5F02EF}"/>
              </a:ext>
            </a:extLst>
          </p:cNvPr>
          <p:cNvCxnSpPr>
            <a:cxnSpLocks/>
          </p:cNvCxnSpPr>
          <p:nvPr>
            <p:custDataLst>
              <p:tags r:id="rId5"/>
            </p:custDataLst>
          </p:nvPr>
        </p:nvCxnSpPr>
        <p:spPr>
          <a:xfrm>
            <a:off x="268728" y="8264737"/>
            <a:ext cx="1894606"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0F6ED997-83D8-4A94-8BF0-61D7A117ECE1}"/>
              </a:ext>
            </a:extLst>
          </p:cNvPr>
          <p:cNvCxnSpPr>
            <a:cxnSpLocks/>
          </p:cNvCxnSpPr>
          <p:nvPr>
            <p:custDataLst>
              <p:tags r:id="rId6"/>
            </p:custDataLst>
          </p:nvPr>
        </p:nvCxnSpPr>
        <p:spPr>
          <a:xfrm>
            <a:off x="2626778" y="4427072"/>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7"/>
            </p:custDataLst>
          </p:nvPr>
        </p:nvCxnSpPr>
        <p:spPr>
          <a:xfrm>
            <a:off x="2626778" y="2497670"/>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8"/>
            </p:custDataLst>
          </p:nvPr>
        </p:nvSpPr>
        <p:spPr>
          <a:xfrm>
            <a:off x="2179638" y="303054"/>
            <a:ext cx="5060224" cy="60255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32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3200" b="1" dirty="0">
                <a:solidFill>
                  <a:srgbClr val="BFBFBF"/>
                </a:solidFill>
                <a:latin typeface="Roboto SemiBold" panose="02000000000000000000" pitchFamily="2" charset="0"/>
              </a:rPr>
              <a:t>FLYE SAINTE MARIE</a:t>
            </a:r>
            <a:endParaRPr lang="en-US" sz="32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1" name="Rectangle 20">
            <a:extLst>
              <a:ext uri="{FF2B5EF4-FFF2-40B4-BE49-F238E27FC236}">
                <a16:creationId xmlns:a16="http://schemas.microsoft.com/office/drawing/2014/main" id="{DB880385-DE26-4098-BCD6-9CB9C8FC83F1}"/>
              </a:ext>
            </a:extLst>
          </p:cNvPr>
          <p:cNvSpPr/>
          <p:nvPr>
            <p:custDataLst>
              <p:tags r:id="rId9"/>
            </p:custDataLst>
          </p:nvPr>
        </p:nvSpPr>
        <p:spPr>
          <a:xfrm>
            <a:off x="2620014" y="2554489"/>
            <a:ext cx="4613204" cy="1500411"/>
          </a:xfrm>
          <a:prstGeom prst="rect">
            <a:avLst/>
          </a:prstGeom>
        </p:spPr>
        <p:txBody>
          <a:bodyPr wrap="square" lIns="0" rIns="0">
            <a:spAutoFit/>
          </a:bodyPr>
          <a:lstStyle/>
          <a:p>
            <a:pPr algn="just">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37 ans </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en 2025, pacsé, 2 enfants.</a:t>
            </a:r>
          </a:p>
          <a:p>
            <a:pPr algn="just">
              <a:spcAft>
                <a:spcPts val="300"/>
              </a:spcAft>
            </a:pPr>
            <a:r>
              <a:rPr lang="fr-FR" sz="1050" dirty="0">
                <a:solidFill>
                  <a:schemeClr val="tx1">
                    <a:lumMod val="75000"/>
                    <a:lumOff val="25000"/>
                  </a:schemeClr>
                </a:solidFill>
                <a:latin typeface="Roboto" panose="02000000000000000000" pitchFamily="2" charset="0"/>
                <a:ea typeface="Roboto" panose="02000000000000000000" pitchFamily="2" charset="0"/>
              </a:rPr>
              <a:t>Doté d’une expertise en informatique et en gestion de projet, je me suis spécialisé dans les produits </a:t>
            </a:r>
            <a:r>
              <a:rPr lang="fr-FR" sz="1050" b="1" dirty="0" err="1">
                <a:solidFill>
                  <a:schemeClr val="tx1">
                    <a:lumMod val="75000"/>
                    <a:lumOff val="25000"/>
                  </a:schemeClr>
                </a:solidFill>
                <a:latin typeface="Roboto" panose="02000000000000000000" pitchFamily="2" charset="0"/>
                <a:ea typeface="Roboto" panose="02000000000000000000" pitchFamily="2" charset="0"/>
              </a:rPr>
              <a:t>Atlassian</a:t>
            </a:r>
            <a:r>
              <a:rPr lang="fr-FR" sz="1050" dirty="0">
                <a:solidFill>
                  <a:schemeClr val="tx1">
                    <a:lumMod val="75000"/>
                    <a:lumOff val="25000"/>
                  </a:schemeClr>
                </a:solidFill>
                <a:latin typeface="Roboto" panose="02000000000000000000" pitchFamily="2" charset="0"/>
                <a:ea typeface="Roboto" panose="02000000000000000000" pitchFamily="2" charset="0"/>
              </a:rPr>
              <a:t> avec plusieurs expériences significatives en tant que </a:t>
            </a:r>
            <a:r>
              <a:rPr lang="fr-FR" sz="1050" b="1" dirty="0">
                <a:solidFill>
                  <a:schemeClr val="tx1">
                    <a:lumMod val="75000"/>
                    <a:lumOff val="25000"/>
                  </a:schemeClr>
                </a:solidFill>
                <a:latin typeface="Roboto" panose="02000000000000000000" pitchFamily="2" charset="0"/>
                <a:ea typeface="Roboto" panose="02000000000000000000" pitchFamily="2" charset="0"/>
              </a:rPr>
              <a:t>Product &amp; Service </a:t>
            </a:r>
            <a:r>
              <a:rPr lang="fr-FR" sz="1050" b="1" dirty="0" err="1">
                <a:solidFill>
                  <a:schemeClr val="tx1">
                    <a:lumMod val="75000"/>
                    <a:lumOff val="25000"/>
                  </a:schemeClr>
                </a:solidFill>
                <a:latin typeface="Roboto" panose="02000000000000000000" pitchFamily="2" charset="0"/>
                <a:ea typeface="Roboto" panose="02000000000000000000" pitchFamily="2" charset="0"/>
              </a:rPr>
              <a:t>Owner</a:t>
            </a:r>
            <a:r>
              <a:rPr lang="fr-FR" sz="1050" dirty="0">
                <a:solidFill>
                  <a:schemeClr val="tx1">
                    <a:lumMod val="75000"/>
                    <a:lumOff val="25000"/>
                  </a:schemeClr>
                </a:solidFill>
                <a:latin typeface="Roboto" panose="02000000000000000000" pitchFamily="2" charset="0"/>
                <a:ea typeface="Roboto" panose="02000000000000000000" pitchFamily="2" charset="0"/>
              </a:rPr>
              <a:t> et également </a:t>
            </a:r>
            <a:r>
              <a:rPr lang="fr-FR" sz="1050" b="1" dirty="0">
                <a:solidFill>
                  <a:schemeClr val="tx1">
                    <a:lumMod val="75000"/>
                    <a:lumOff val="25000"/>
                  </a:schemeClr>
                </a:solidFill>
                <a:latin typeface="Roboto" panose="02000000000000000000" pitchFamily="2" charset="0"/>
                <a:ea typeface="Roboto" panose="02000000000000000000" pitchFamily="2" charset="0"/>
              </a:rPr>
              <a:t>chef de projet MOE / pilotage</a:t>
            </a:r>
            <a:r>
              <a:rPr lang="fr-FR" sz="1050" dirty="0">
                <a:solidFill>
                  <a:schemeClr val="tx1">
                    <a:lumMod val="75000"/>
                    <a:lumOff val="25000"/>
                  </a:schemeClr>
                </a:solidFill>
                <a:latin typeface="Roboto" panose="02000000000000000000" pitchFamily="2" charset="0"/>
                <a:ea typeface="Roboto" panose="02000000000000000000" pitchFamily="2" charset="0"/>
              </a:rPr>
              <a:t>. </a:t>
            </a:r>
          </a:p>
          <a:p>
            <a:pPr algn="just">
              <a:spcAft>
                <a:spcPts val="300"/>
              </a:spcAft>
            </a:pPr>
            <a:r>
              <a:rPr lang="fr-FR" sz="1050" dirty="0">
                <a:solidFill>
                  <a:schemeClr val="tx1">
                    <a:lumMod val="75000"/>
                    <a:lumOff val="25000"/>
                  </a:schemeClr>
                </a:solidFill>
                <a:latin typeface="Roboto" panose="02000000000000000000" pitchFamily="2" charset="0"/>
                <a:ea typeface="Roboto" panose="02000000000000000000" pitchFamily="2" charset="0"/>
              </a:rPr>
              <a:t>Mon parcours de plus de 15 ans m’a permis de maîtriser la coordination d’équipes et la conduite de projets IT, visant toujours à optimiser les processus et maximiser la valeur des services IT.</a:t>
            </a:r>
          </a:p>
        </p:txBody>
      </p:sp>
      <p:sp>
        <p:nvSpPr>
          <p:cNvPr id="23" name="ZoneTexte 22">
            <a:extLst>
              <a:ext uri="{FF2B5EF4-FFF2-40B4-BE49-F238E27FC236}">
                <a16:creationId xmlns:a16="http://schemas.microsoft.com/office/drawing/2014/main" id="{D35FD74F-C85C-4E90-8D96-A623EA12DA9F}"/>
              </a:ext>
            </a:extLst>
          </p:cNvPr>
          <p:cNvSpPr txBox="1"/>
          <p:nvPr>
            <p:custDataLst>
              <p:tags r:id="rId10"/>
            </p:custDataLst>
          </p:nvPr>
        </p:nvSpPr>
        <p:spPr>
          <a:xfrm>
            <a:off x="173292" y="2590398"/>
            <a:ext cx="1990042" cy="497572"/>
          </a:xfrm>
          <a:prstGeom prst="rect">
            <a:avLst/>
          </a:prstGeom>
          <a:noFill/>
        </p:spPr>
        <p:txBody>
          <a:bodyPr wrap="square" lIns="0" tIns="0" rIns="0" bIns="0" rtlCol="0">
            <a:spAutoFit/>
          </a:bodyPr>
          <a:lstStyle/>
          <a:p>
            <a:pPr algn="r">
              <a:spcAft>
                <a:spcPts val="400"/>
              </a:spcAft>
            </a:pPr>
            <a:r>
              <a:rPr lang="fr-FR" sz="80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Master 2 informatique des Organisations</a:t>
            </a:r>
          </a:p>
          <a:p>
            <a:pPr algn="r">
              <a:spcAft>
                <a:spcPts val="600"/>
              </a:spcAft>
            </a:pPr>
            <a:r>
              <a:rPr lang="fr-FR" sz="70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à l’Université Paris Dauphine </a:t>
            </a:r>
            <a:br>
              <a:rPr lang="fr-FR" sz="90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br>
            <a:r>
              <a:rPr lang="fr-FR" sz="70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Spécialité</a:t>
            </a:r>
            <a:r>
              <a:rPr lang="fr-FR" sz="70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 Système d’Information et Technologies nouvelles – 2012 </a:t>
            </a: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11"/>
            </p:custDataLst>
          </p:nvPr>
        </p:nvSpPr>
        <p:spPr>
          <a:xfrm>
            <a:off x="2174156" y="824234"/>
            <a:ext cx="5060224" cy="5172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500" b="1" dirty="0">
                <a:solidFill>
                  <a:schemeClr val="tx1">
                    <a:lumMod val="75000"/>
                    <a:lumOff val="25000"/>
                  </a:schemeClr>
                </a:solidFill>
                <a:latin typeface="Old Standard TT" panose="00000500000000000000" pitchFamily="2" charset="0"/>
              </a:rPr>
              <a:t>PRODUCT/SERVICE OWNER ATLASSIAN </a:t>
            </a:r>
          </a:p>
          <a:p>
            <a:r>
              <a:rPr lang="en-US" sz="1500" b="1" dirty="0">
                <a:solidFill>
                  <a:schemeClr val="tx1">
                    <a:lumMod val="75000"/>
                    <a:lumOff val="25000"/>
                  </a:schemeClr>
                </a:solidFill>
                <a:latin typeface="Old Standard TT" panose="00000500000000000000" pitchFamily="2" charset="0"/>
              </a:rPr>
              <a:t>&amp;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12"/>
            </p:custDataLst>
          </p:nvPr>
        </p:nvSpPr>
        <p:spPr>
          <a:xfrm>
            <a:off x="2621222" y="2201108"/>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À</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propos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moi</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6" name="Rectangle à coins arrondis 79">
            <a:extLst>
              <a:ext uri="{FF2B5EF4-FFF2-40B4-BE49-F238E27FC236}">
                <a16:creationId xmlns:a16="http://schemas.microsoft.com/office/drawing/2014/main" id="{E6B1C2FE-8560-4E79-BAE2-65F5FC351210}"/>
              </a:ext>
            </a:extLst>
          </p:cNvPr>
          <p:cNvSpPr/>
          <p:nvPr>
            <p:custDataLst>
              <p:tags r:id="rId13"/>
            </p:custDataLst>
          </p:nvPr>
        </p:nvSpPr>
        <p:spPr>
          <a:xfrm>
            <a:off x="2621222" y="4105492"/>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Domaines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compétences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7" name="Rectangle à coins arrondis 79">
            <a:extLst>
              <a:ext uri="{FF2B5EF4-FFF2-40B4-BE49-F238E27FC236}">
                <a16:creationId xmlns:a16="http://schemas.microsoft.com/office/drawing/2014/main" id="{F9088678-FB57-4526-84D9-887DC3CC752B}"/>
              </a:ext>
            </a:extLst>
          </p:cNvPr>
          <p:cNvSpPr/>
          <p:nvPr>
            <p:custDataLst>
              <p:tags r:id="rId14"/>
            </p:custDataLst>
          </p:nvPr>
        </p:nvSpPr>
        <p:spPr>
          <a:xfrm>
            <a:off x="429001" y="2201108"/>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Formations</a:t>
            </a:r>
          </a:p>
        </p:txBody>
      </p:sp>
      <p:sp>
        <p:nvSpPr>
          <p:cNvPr id="28" name="Rectangle à coins arrondis 79">
            <a:extLst>
              <a:ext uri="{FF2B5EF4-FFF2-40B4-BE49-F238E27FC236}">
                <a16:creationId xmlns:a16="http://schemas.microsoft.com/office/drawing/2014/main" id="{3B7AB497-10FE-4713-9D2E-40D301289ACB}"/>
              </a:ext>
            </a:extLst>
          </p:cNvPr>
          <p:cNvSpPr/>
          <p:nvPr>
            <p:custDataLst>
              <p:tags r:id="rId15"/>
            </p:custDataLst>
          </p:nvPr>
        </p:nvSpPr>
        <p:spPr>
          <a:xfrm>
            <a:off x="416493" y="5321468"/>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Compétences</a:t>
            </a:r>
            <a:endPar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9" name="Rectangle à coins arrondis 79">
            <a:extLst>
              <a:ext uri="{FF2B5EF4-FFF2-40B4-BE49-F238E27FC236}">
                <a16:creationId xmlns:a16="http://schemas.microsoft.com/office/drawing/2014/main" id="{B6FCD2BE-060E-4CBF-AA62-9D70D1C1F6B1}"/>
              </a:ext>
            </a:extLst>
          </p:cNvPr>
          <p:cNvSpPr/>
          <p:nvPr>
            <p:custDataLst>
              <p:tags r:id="rId16"/>
            </p:custDataLst>
          </p:nvPr>
        </p:nvSpPr>
        <p:spPr>
          <a:xfrm>
            <a:off x="416493" y="7949741"/>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Qualités</a:t>
            </a:r>
            <a:endPar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30" name="Rectangle 29">
            <a:extLst>
              <a:ext uri="{FF2B5EF4-FFF2-40B4-BE49-F238E27FC236}">
                <a16:creationId xmlns:a16="http://schemas.microsoft.com/office/drawing/2014/main" id="{E0B7B832-6D5C-40CB-8398-95912303ED6D}"/>
              </a:ext>
            </a:extLst>
          </p:cNvPr>
          <p:cNvSpPr/>
          <p:nvPr>
            <p:custDataLst>
              <p:tags r:id="rId17"/>
            </p:custDataLst>
          </p:nvPr>
        </p:nvSpPr>
        <p:spPr>
          <a:xfrm>
            <a:off x="2451431" y="1456813"/>
            <a:ext cx="1800000" cy="507831"/>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519 rue Daniel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Blervaque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b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78955 Carrières-sous-Poissy France</a:t>
            </a:r>
          </a:p>
        </p:txBody>
      </p:sp>
      <p:sp>
        <p:nvSpPr>
          <p:cNvPr id="31" name="Rectangle 30">
            <a:extLst>
              <a:ext uri="{FF2B5EF4-FFF2-40B4-BE49-F238E27FC236}">
                <a16:creationId xmlns:a16="http://schemas.microsoft.com/office/drawing/2014/main" id="{4395D12E-3E77-449B-A51E-3C8B03D6D71C}"/>
              </a:ext>
            </a:extLst>
          </p:cNvPr>
          <p:cNvSpPr/>
          <p:nvPr>
            <p:custDataLst>
              <p:tags r:id="rId18"/>
            </p:custDataLst>
          </p:nvPr>
        </p:nvSpPr>
        <p:spPr>
          <a:xfrm>
            <a:off x="4379173" y="1435847"/>
            <a:ext cx="1800000" cy="230832"/>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hlinkClick r:id="rId45">
                  <a:extLst>
                    <a:ext uri="{A12FA001-AC4F-418D-AE19-62706E023703}">
                      <ahyp:hlinkClr xmlns:ahyp="http://schemas.microsoft.com/office/drawing/2018/hyperlinkcolor" val="tx"/>
                    </a:ext>
                  </a:extLst>
                </a:hlinkClick>
              </a:rPr>
              <a:t>paul.flye.sainte.marie@gmail.com</a:t>
            </a:r>
            <a:endParaRPr lang="fr-FR" sz="900" dirty="0">
              <a:solidFill>
                <a:schemeClr val="tx1">
                  <a:lumMod val="75000"/>
                  <a:lumOff val="25000"/>
                </a:schemeClr>
              </a:solidFill>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BDA1D230-D0DC-46CF-9929-9A3D78B62783}"/>
              </a:ext>
            </a:extLst>
          </p:cNvPr>
          <p:cNvSpPr/>
          <p:nvPr>
            <p:custDataLst>
              <p:tags r:id="rId19"/>
            </p:custDataLst>
          </p:nvPr>
        </p:nvSpPr>
        <p:spPr>
          <a:xfrm>
            <a:off x="6535052" y="1567076"/>
            <a:ext cx="881381" cy="230832"/>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07 81 79 09 03 </a:t>
            </a:r>
          </a:p>
        </p:txBody>
      </p:sp>
      <p:sp>
        <p:nvSpPr>
          <p:cNvPr id="37" name="ZoneTexte 36">
            <a:extLst>
              <a:ext uri="{FF2B5EF4-FFF2-40B4-BE49-F238E27FC236}">
                <a16:creationId xmlns:a16="http://schemas.microsoft.com/office/drawing/2014/main" id="{7A9470B0-D300-4C6C-B477-24B5E40B4429}"/>
              </a:ext>
            </a:extLst>
          </p:cNvPr>
          <p:cNvSpPr txBox="1"/>
          <p:nvPr>
            <p:custDataLst>
              <p:tags r:id="rId20"/>
            </p:custDataLst>
          </p:nvPr>
        </p:nvSpPr>
        <p:spPr>
          <a:xfrm>
            <a:off x="125480" y="3292229"/>
            <a:ext cx="2037854" cy="282129"/>
          </a:xfrm>
          <a:prstGeom prst="rect">
            <a:avLst/>
          </a:prstGeom>
          <a:noFill/>
        </p:spPr>
        <p:txBody>
          <a:bodyPr wrap="square" lIns="0" tIns="0" rIns="0" bIns="0" rtlCol="0">
            <a:spAutoFit/>
          </a:bodyPr>
          <a:lstStyle/>
          <a:p>
            <a:pPr algn="r">
              <a:spcAft>
                <a:spcPts val="400"/>
              </a:spcAft>
            </a:pPr>
            <a:r>
              <a:rPr lang="fr-FR" sz="800" b="1" dirty="0">
                <a:solidFill>
                  <a:schemeClr val="bg1"/>
                </a:solidFill>
                <a:latin typeface="Roboto SemiBold" panose="02000000000000000000" pitchFamily="2" charset="0"/>
              </a:rPr>
              <a:t>Licence informatique MIAGE</a:t>
            </a:r>
          </a:p>
          <a:p>
            <a:pPr algn="r">
              <a:spcAft>
                <a:spcPts val="300"/>
              </a:spcAft>
            </a:pPr>
            <a:r>
              <a:rPr lang="fr-FR" sz="700" b="1" dirty="0">
                <a:solidFill>
                  <a:schemeClr val="bg1"/>
                </a:solidFill>
                <a:latin typeface="Roboto SemiBold" panose="02000000000000000000" pitchFamily="2" charset="0"/>
              </a:rPr>
              <a:t>en alternance</a:t>
            </a:r>
            <a:r>
              <a:rPr lang="fr-FR" sz="700" dirty="0">
                <a:solidFill>
                  <a:schemeClr val="bg1"/>
                </a:solidFill>
                <a:latin typeface="Roboto SemiBold" panose="02000000000000000000" pitchFamily="2" charset="0"/>
              </a:rPr>
              <a:t>, à Paris Descartes - 2009</a:t>
            </a:r>
          </a:p>
        </p:txBody>
      </p:sp>
      <p:sp>
        <p:nvSpPr>
          <p:cNvPr id="39" name="ZoneTexte 38">
            <a:extLst>
              <a:ext uri="{FF2B5EF4-FFF2-40B4-BE49-F238E27FC236}">
                <a16:creationId xmlns:a16="http://schemas.microsoft.com/office/drawing/2014/main" id="{8ADBE7C2-4B63-4C5D-8298-1D5B03DCB1B5}"/>
              </a:ext>
            </a:extLst>
          </p:cNvPr>
          <p:cNvSpPr txBox="1"/>
          <p:nvPr>
            <p:custDataLst>
              <p:tags r:id="rId21"/>
            </p:custDataLst>
          </p:nvPr>
        </p:nvSpPr>
        <p:spPr>
          <a:xfrm>
            <a:off x="414178" y="8361184"/>
            <a:ext cx="1749156" cy="1254189"/>
          </a:xfrm>
          <a:prstGeom prst="rect">
            <a:avLst/>
          </a:prstGeom>
          <a:noFill/>
        </p:spPr>
        <p:txBody>
          <a:bodyPr wrap="square" lIns="0" tIns="0" rIns="0" bIns="0" rtlCol="0">
            <a:spAutoFit/>
          </a:bodyPr>
          <a:lstStyle/>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Leadership &amp; influence</a:t>
            </a: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Sens du service</a:t>
            </a: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Capacité d’analyse</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Empathie et intelligence émotionnelle</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Vision et force de proposition</a:t>
            </a: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Organisation &amp; rigueur</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Gestion des priorités</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rPr>
              <a:t>Autonome et opérationnel</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p:txBody>
      </p:sp>
      <p:pic>
        <p:nvPicPr>
          <p:cNvPr id="3" name="Graphique 2" descr="Logement contour">
            <a:extLst>
              <a:ext uri="{FF2B5EF4-FFF2-40B4-BE49-F238E27FC236}">
                <a16:creationId xmlns:a16="http://schemas.microsoft.com/office/drawing/2014/main" id="{FA150A58-959F-A419-54CF-9BD7392D1836}"/>
              </a:ext>
            </a:extLst>
          </p:cNvPr>
          <p:cNvPicPr>
            <a:picLocks noChangeAspect="1"/>
          </p:cNvPicPr>
          <p:nvPr>
            <p:custDataLst>
              <p:tags r:id="rId22"/>
            </p:custDataLst>
          </p:nvPr>
        </p:nvPicPr>
        <p:blipFill>
          <a:blip r:embed="rId46">
            <a:extLst>
              <a:ext uri="{96DAC541-7B7A-43D3-8B79-37D633B846F1}">
                <asvg:svgBlip xmlns:asvg="http://schemas.microsoft.com/office/drawing/2016/SVG/main" r:embed="rId47"/>
              </a:ext>
            </a:extLst>
          </a:blip>
          <a:stretch>
            <a:fillRect/>
          </a:stretch>
        </p:blipFill>
        <p:spPr>
          <a:xfrm>
            <a:off x="2136537" y="1542499"/>
            <a:ext cx="273909" cy="273909"/>
          </a:xfrm>
          <a:prstGeom prst="rect">
            <a:avLst/>
          </a:prstGeom>
        </p:spPr>
      </p:pic>
      <p:pic>
        <p:nvPicPr>
          <p:cNvPr id="8" name="Graphique 7" descr="Adresse de courrier contour">
            <a:extLst>
              <a:ext uri="{FF2B5EF4-FFF2-40B4-BE49-F238E27FC236}">
                <a16:creationId xmlns:a16="http://schemas.microsoft.com/office/drawing/2014/main" id="{86BBE739-7B76-025E-40BA-3C68957D221F}"/>
              </a:ext>
            </a:extLst>
          </p:cNvPr>
          <p:cNvPicPr>
            <a:picLocks noChangeAspect="1"/>
          </p:cNvPicPr>
          <p:nvPr>
            <p:custDataLst>
              <p:tags r:id="rId23"/>
            </p:custDataLst>
          </p:nvPr>
        </p:nvPicPr>
        <p:blipFill>
          <a:blip r:embed="rId48">
            <a:extLst>
              <a:ext uri="{96DAC541-7B7A-43D3-8B79-37D633B846F1}">
                <asvg:svgBlip xmlns:asvg="http://schemas.microsoft.com/office/drawing/2016/SVG/main" r:embed="rId49"/>
              </a:ext>
            </a:extLst>
          </a:blip>
          <a:stretch>
            <a:fillRect/>
          </a:stretch>
        </p:blipFill>
        <p:spPr>
          <a:xfrm>
            <a:off x="4104607" y="1419947"/>
            <a:ext cx="261998" cy="261998"/>
          </a:xfrm>
          <a:prstGeom prst="rect">
            <a:avLst/>
          </a:prstGeom>
        </p:spPr>
      </p:pic>
      <p:pic>
        <p:nvPicPr>
          <p:cNvPr id="11" name="Graphique 10" descr="Vibration du téléphone contour">
            <a:extLst>
              <a:ext uri="{FF2B5EF4-FFF2-40B4-BE49-F238E27FC236}">
                <a16:creationId xmlns:a16="http://schemas.microsoft.com/office/drawing/2014/main" id="{7D02B02F-3E71-9226-8B39-13879A8C8F0C}"/>
              </a:ext>
            </a:extLst>
          </p:cNvPr>
          <p:cNvPicPr>
            <a:picLocks noChangeAspect="1"/>
          </p:cNvPicPr>
          <p:nvPr>
            <p:custDataLst>
              <p:tags r:id="rId24"/>
            </p:custDataLst>
          </p:nvPr>
        </p:nvPicPr>
        <p:blipFill>
          <a:blip r:embed="rId50">
            <a:extLst>
              <a:ext uri="{96DAC541-7B7A-43D3-8B79-37D633B846F1}">
                <asvg:svgBlip xmlns:asvg="http://schemas.microsoft.com/office/drawing/2016/SVG/main" r:embed="rId51"/>
              </a:ext>
            </a:extLst>
          </a:blip>
          <a:stretch>
            <a:fillRect/>
          </a:stretch>
        </p:blipFill>
        <p:spPr>
          <a:xfrm>
            <a:off x="6267034" y="1552937"/>
            <a:ext cx="268174" cy="268174"/>
          </a:xfrm>
          <a:prstGeom prst="rect">
            <a:avLst/>
          </a:prstGeom>
        </p:spPr>
      </p:pic>
      <p:pic>
        <p:nvPicPr>
          <p:cNvPr id="14" name="Graphique 13" descr="Internet contour">
            <a:extLst>
              <a:ext uri="{FF2B5EF4-FFF2-40B4-BE49-F238E27FC236}">
                <a16:creationId xmlns:a16="http://schemas.microsoft.com/office/drawing/2014/main" id="{59AC40EE-F823-C49F-2C87-78CB90C25DCC}"/>
              </a:ext>
            </a:extLst>
          </p:cNvPr>
          <p:cNvPicPr>
            <a:picLocks noChangeAspect="1"/>
          </p:cNvPicPr>
          <p:nvPr>
            <p:custDataLst>
              <p:tags r:id="rId25"/>
            </p:custDataLst>
          </p:nvPr>
        </p:nvPicPr>
        <p:blipFill>
          <a:blip r:embed="rId52">
            <a:extLst>
              <a:ext uri="{96DAC541-7B7A-43D3-8B79-37D633B846F1}">
                <asvg:svgBlip xmlns:asvg="http://schemas.microsoft.com/office/drawing/2016/SVG/main" r:embed="rId53"/>
              </a:ext>
            </a:extLst>
          </a:blip>
          <a:stretch>
            <a:fillRect/>
          </a:stretch>
        </p:blipFill>
        <p:spPr>
          <a:xfrm>
            <a:off x="4104607" y="1719735"/>
            <a:ext cx="261998" cy="261998"/>
          </a:xfrm>
          <a:prstGeom prst="rect">
            <a:avLst/>
          </a:prstGeom>
        </p:spPr>
      </p:pic>
      <p:sp>
        <p:nvSpPr>
          <p:cNvPr id="15" name="Rectangle 14">
            <a:extLst>
              <a:ext uri="{FF2B5EF4-FFF2-40B4-BE49-F238E27FC236}">
                <a16:creationId xmlns:a16="http://schemas.microsoft.com/office/drawing/2014/main" id="{C3994628-B572-8E42-A269-1B1BEC7871EA}"/>
              </a:ext>
            </a:extLst>
          </p:cNvPr>
          <p:cNvSpPr/>
          <p:nvPr>
            <p:custDataLst>
              <p:tags r:id="rId26"/>
            </p:custDataLst>
          </p:nvPr>
        </p:nvSpPr>
        <p:spPr>
          <a:xfrm>
            <a:off x="4379173" y="1714335"/>
            <a:ext cx="1800000" cy="230832"/>
          </a:xfrm>
          <a:prstGeom prst="rect">
            <a:avLst/>
          </a:prstGeom>
        </p:spPr>
        <p:txBody>
          <a:bodyPr wrap="square" lIns="0" rIns="0" anchor="ctr">
            <a:spAutoFit/>
          </a:bodyPr>
          <a:lstStyle/>
          <a:p>
            <a:pP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hlinkClick r:id="rId54">
                  <a:extLst>
                    <a:ext uri="{A12FA001-AC4F-418D-AE19-62706E023703}">
                      <ahyp:hlinkClr xmlns:ahyp="http://schemas.microsoft.com/office/drawing/2018/hyperlinkcolor" val="tx"/>
                    </a:ext>
                  </a:extLst>
                </a:hlinkClick>
              </a:rPr>
              <a:t>https://paul-fsm.net</a:t>
            </a:r>
            <a:r>
              <a:rPr lang="fr-FR" sz="900" dirty="0">
                <a:solidFill>
                  <a:schemeClr val="tx1">
                    <a:lumMod val="75000"/>
                    <a:lumOff val="25000"/>
                  </a:schemeClr>
                </a:solidFill>
                <a:latin typeface="Roboto" panose="02000000000000000000" pitchFamily="2" charset="0"/>
                <a:ea typeface="Roboto" panose="02000000000000000000" pitchFamily="2" charset="0"/>
              </a:rPr>
              <a:t> </a:t>
            </a: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27"/>
            </p:custDataLst>
          </p:nvPr>
        </p:nvPicPr>
        <p:blipFill>
          <a:blip r:embed="rId55"/>
          <a:stretch>
            <a:fillRect/>
          </a:stretch>
        </p:blipFill>
        <p:spPr>
          <a:xfrm>
            <a:off x="245799" y="307210"/>
            <a:ext cx="1663760" cy="1663760"/>
          </a:xfrm>
          <a:prstGeom prst="rect">
            <a:avLst/>
          </a:prstGeom>
        </p:spPr>
      </p:pic>
      <p:sp>
        <p:nvSpPr>
          <p:cNvPr id="43" name="ZoneTexte 42">
            <a:extLst>
              <a:ext uri="{FF2B5EF4-FFF2-40B4-BE49-F238E27FC236}">
                <a16:creationId xmlns:a16="http://schemas.microsoft.com/office/drawing/2014/main" id="{9998B0ED-19D3-6B7D-CB41-2F36E7557B23}"/>
              </a:ext>
            </a:extLst>
          </p:cNvPr>
          <p:cNvSpPr txBox="1"/>
          <p:nvPr>
            <p:custDataLst>
              <p:tags r:id="rId28"/>
            </p:custDataLst>
          </p:nvPr>
        </p:nvSpPr>
        <p:spPr>
          <a:xfrm>
            <a:off x="173292" y="3828052"/>
            <a:ext cx="1990042" cy="282129"/>
          </a:xfrm>
          <a:prstGeom prst="rect">
            <a:avLst/>
          </a:prstGeom>
          <a:noFill/>
        </p:spPr>
        <p:txBody>
          <a:bodyPr wrap="square" lIns="0" tIns="0" rIns="0" bIns="0" rtlCol="0">
            <a:spAutoFit/>
          </a:bodyPr>
          <a:lstStyle/>
          <a:p>
            <a:pPr algn="r">
              <a:spcAft>
                <a:spcPts val="400"/>
              </a:spcAft>
            </a:pPr>
            <a:r>
              <a:rPr lang="fr-FR" sz="800" b="1" dirty="0">
                <a:solidFill>
                  <a:schemeClr val="bg1"/>
                </a:solidFill>
                <a:latin typeface="Roboto SemiBold" panose="02000000000000000000" pitchFamily="2" charset="0"/>
              </a:rPr>
              <a:t>DUT informatique</a:t>
            </a:r>
          </a:p>
          <a:p>
            <a:pPr algn="r">
              <a:spcAft>
                <a:spcPts val="300"/>
              </a:spcAft>
            </a:pPr>
            <a:r>
              <a:rPr lang="fr-FR" sz="700" dirty="0">
                <a:solidFill>
                  <a:schemeClr val="bg1"/>
                </a:solidFill>
                <a:latin typeface="Roboto SemiBold" panose="02000000000000000000" pitchFamily="2" charset="0"/>
              </a:rPr>
              <a:t>à l’IUT de Vélizy - 2008</a:t>
            </a:r>
          </a:p>
        </p:txBody>
      </p:sp>
      <p:cxnSp>
        <p:nvCxnSpPr>
          <p:cNvPr id="44" name="Connecteur droit 43">
            <a:extLst>
              <a:ext uri="{FF2B5EF4-FFF2-40B4-BE49-F238E27FC236}">
                <a16:creationId xmlns:a16="http://schemas.microsoft.com/office/drawing/2014/main" id="{6D586070-3D53-C36F-08DB-05E0FEAE3E33}"/>
              </a:ext>
            </a:extLst>
          </p:cNvPr>
          <p:cNvCxnSpPr>
            <a:cxnSpLocks/>
          </p:cNvCxnSpPr>
          <p:nvPr>
            <p:custDataLst>
              <p:tags r:id="rId29"/>
            </p:custDataLst>
          </p:nvPr>
        </p:nvCxnSpPr>
        <p:spPr>
          <a:xfrm>
            <a:off x="1842781" y="3196545"/>
            <a:ext cx="32055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a16="http://schemas.microsoft.com/office/drawing/2014/main" id="{3AF1F168-3821-BBB4-873E-E45782594BC6}"/>
              </a:ext>
            </a:extLst>
          </p:cNvPr>
          <p:cNvCxnSpPr>
            <a:cxnSpLocks/>
          </p:cNvCxnSpPr>
          <p:nvPr>
            <p:custDataLst>
              <p:tags r:id="rId30"/>
            </p:custDataLst>
          </p:nvPr>
        </p:nvCxnSpPr>
        <p:spPr>
          <a:xfrm>
            <a:off x="1842781" y="4229471"/>
            <a:ext cx="32055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cteur droit 48">
            <a:extLst>
              <a:ext uri="{FF2B5EF4-FFF2-40B4-BE49-F238E27FC236}">
                <a16:creationId xmlns:a16="http://schemas.microsoft.com/office/drawing/2014/main" id="{D5148483-C43F-8D5A-749B-DAD3E88D1D96}"/>
              </a:ext>
            </a:extLst>
          </p:cNvPr>
          <p:cNvCxnSpPr>
            <a:cxnSpLocks/>
          </p:cNvCxnSpPr>
          <p:nvPr>
            <p:custDataLst>
              <p:tags r:id="rId31"/>
            </p:custDataLst>
          </p:nvPr>
        </p:nvCxnSpPr>
        <p:spPr>
          <a:xfrm>
            <a:off x="256113" y="458450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Rectangle à coins arrondis 79">
            <a:extLst>
              <a:ext uri="{FF2B5EF4-FFF2-40B4-BE49-F238E27FC236}">
                <a16:creationId xmlns:a16="http://schemas.microsoft.com/office/drawing/2014/main" id="{643C0E1C-A7FC-1527-EA8D-F71194020500}"/>
              </a:ext>
            </a:extLst>
          </p:cNvPr>
          <p:cNvSpPr/>
          <p:nvPr>
            <p:custDataLst>
              <p:tags r:id="rId32"/>
            </p:custDataLst>
          </p:nvPr>
        </p:nvSpPr>
        <p:spPr>
          <a:xfrm>
            <a:off x="416493" y="4279464"/>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spcAft>
                <a:spcPts val="300"/>
              </a:spcAft>
            </a:pPr>
            <a:r>
              <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Certifications</a:t>
            </a:r>
          </a:p>
        </p:txBody>
      </p:sp>
      <p:sp>
        <p:nvSpPr>
          <p:cNvPr id="54" name="ZoneTexte 53">
            <a:extLst>
              <a:ext uri="{FF2B5EF4-FFF2-40B4-BE49-F238E27FC236}">
                <a16:creationId xmlns:a16="http://schemas.microsoft.com/office/drawing/2014/main" id="{359412FC-268E-044D-5DBF-D9EA56524AC9}"/>
              </a:ext>
            </a:extLst>
          </p:cNvPr>
          <p:cNvSpPr txBox="1"/>
          <p:nvPr>
            <p:custDataLst>
              <p:tags r:id="rId33"/>
            </p:custDataLst>
          </p:nvPr>
        </p:nvSpPr>
        <p:spPr>
          <a:xfrm>
            <a:off x="173292" y="4705274"/>
            <a:ext cx="1990042" cy="400110"/>
          </a:xfrm>
          <a:prstGeom prst="rect">
            <a:avLst/>
          </a:prstGeom>
          <a:noFill/>
        </p:spPr>
        <p:txBody>
          <a:bodyPr wrap="square" lIns="0" tIns="0" rIns="0" bIns="0" rtlCol="0">
            <a:spAutoFit/>
          </a:bodyPr>
          <a:lstStyle/>
          <a:p>
            <a:pPr algn="r">
              <a:spcAft>
                <a:spcPts val="600"/>
              </a:spcAft>
            </a:pPr>
            <a:r>
              <a:rPr lang="fr-FR" sz="700" b="1" dirty="0" err="1">
                <a:solidFill>
                  <a:schemeClr val="bg1"/>
                </a:solidFill>
                <a:latin typeface="Roboto SemiBold" panose="02000000000000000000" pitchFamily="2" charset="0"/>
              </a:rPr>
              <a:t>SAFe</a:t>
            </a:r>
            <a:r>
              <a:rPr lang="fr-FR" sz="700" b="1" dirty="0">
                <a:solidFill>
                  <a:schemeClr val="bg1"/>
                </a:solidFill>
                <a:latin typeface="Roboto SemiBold" panose="02000000000000000000" pitchFamily="2" charset="0"/>
              </a:rPr>
              <a:t> 4.5 </a:t>
            </a:r>
            <a:r>
              <a:rPr lang="fr-FR" sz="700" b="1" dirty="0" err="1">
                <a:solidFill>
                  <a:schemeClr val="bg1"/>
                </a:solidFill>
                <a:latin typeface="Roboto SemiBold" panose="02000000000000000000" pitchFamily="2" charset="0"/>
              </a:rPr>
              <a:t>Certified</a:t>
            </a:r>
            <a:r>
              <a:rPr lang="fr-FR" sz="700" b="1" dirty="0">
                <a:solidFill>
                  <a:schemeClr val="bg1"/>
                </a:solidFill>
                <a:latin typeface="Roboto SemiBold" panose="02000000000000000000" pitchFamily="2" charset="0"/>
              </a:rPr>
              <a:t> </a:t>
            </a:r>
            <a:r>
              <a:rPr lang="fr-FR" sz="700" b="1" dirty="0" err="1">
                <a:solidFill>
                  <a:schemeClr val="bg1"/>
                </a:solidFill>
                <a:latin typeface="Roboto SemiBold" panose="02000000000000000000" pitchFamily="2" charset="0"/>
              </a:rPr>
              <a:t>Agilist</a:t>
            </a:r>
            <a:r>
              <a:rPr lang="fr-FR" sz="700" b="1" dirty="0">
                <a:solidFill>
                  <a:schemeClr val="bg1"/>
                </a:solidFill>
                <a:latin typeface="Roboto SemiBold" panose="02000000000000000000" pitchFamily="2" charset="0"/>
              </a:rPr>
              <a:t> </a:t>
            </a:r>
            <a:r>
              <a:rPr lang="fr-FR" sz="700" dirty="0">
                <a:solidFill>
                  <a:schemeClr val="bg1"/>
                </a:solidFill>
                <a:latin typeface="Roboto SemiBold" panose="02000000000000000000" pitchFamily="2" charset="0"/>
              </a:rPr>
              <a:t>&amp;</a:t>
            </a:r>
            <a:r>
              <a:rPr lang="fr-FR" sz="700" b="1" dirty="0">
                <a:solidFill>
                  <a:schemeClr val="bg1"/>
                </a:solidFill>
                <a:latin typeface="Roboto SemiBold" panose="02000000000000000000" pitchFamily="2" charset="0"/>
              </a:rPr>
              <a:t> </a:t>
            </a:r>
            <a:r>
              <a:rPr lang="fr-FR" sz="700" b="1" dirty="0" err="1">
                <a:solidFill>
                  <a:schemeClr val="bg1"/>
                </a:solidFill>
                <a:latin typeface="Roboto SemiBold" panose="02000000000000000000" pitchFamily="2" charset="0"/>
              </a:rPr>
              <a:t>AgilePM</a:t>
            </a:r>
            <a:r>
              <a:rPr lang="fr-FR" sz="700" b="1" dirty="0">
                <a:solidFill>
                  <a:schemeClr val="bg1"/>
                </a:solidFill>
                <a:latin typeface="Roboto SemiBold" panose="02000000000000000000" pitchFamily="2" charset="0"/>
              </a:rPr>
              <a:t>® </a:t>
            </a:r>
            <a:r>
              <a:rPr lang="fr-FR" sz="700" b="1" dirty="0" err="1">
                <a:solidFill>
                  <a:schemeClr val="bg1"/>
                </a:solidFill>
                <a:latin typeface="Roboto SemiBold" panose="02000000000000000000" pitchFamily="2" charset="0"/>
              </a:rPr>
              <a:t>Foundation</a:t>
            </a:r>
            <a:r>
              <a:rPr lang="fr-FR" sz="700" b="1" dirty="0">
                <a:solidFill>
                  <a:schemeClr val="bg1"/>
                </a:solidFill>
                <a:latin typeface="Roboto SemiBold" panose="02000000000000000000" pitchFamily="2" charset="0"/>
              </a:rPr>
              <a:t> </a:t>
            </a:r>
            <a:r>
              <a:rPr lang="fr-FR" sz="700" dirty="0">
                <a:solidFill>
                  <a:schemeClr val="bg1"/>
                </a:solidFill>
                <a:latin typeface="Roboto SemiBold" panose="02000000000000000000" pitchFamily="2" charset="0"/>
              </a:rPr>
              <a:t>– 2018</a:t>
            </a:r>
          </a:p>
          <a:p>
            <a:pPr algn="r">
              <a:spcAft>
                <a:spcPts val="300"/>
              </a:spcAft>
            </a:pPr>
            <a:r>
              <a:rPr lang="fr-FR" sz="700" b="1" dirty="0">
                <a:solidFill>
                  <a:schemeClr val="bg1"/>
                </a:solidFill>
                <a:latin typeface="Roboto SemiBold" panose="02000000000000000000" pitchFamily="2" charset="0"/>
              </a:rPr>
              <a:t>Professional Scrum Product </a:t>
            </a:r>
            <a:r>
              <a:rPr lang="fr-FR" sz="700" b="1" dirty="0" err="1">
                <a:solidFill>
                  <a:schemeClr val="bg1"/>
                </a:solidFill>
                <a:latin typeface="Roboto SemiBold" panose="02000000000000000000" pitchFamily="2" charset="0"/>
              </a:rPr>
              <a:t>Owner</a:t>
            </a:r>
            <a:r>
              <a:rPr lang="fr-FR" sz="700" b="1" dirty="0">
                <a:solidFill>
                  <a:schemeClr val="bg1"/>
                </a:solidFill>
                <a:latin typeface="Roboto SemiBold" panose="02000000000000000000" pitchFamily="2" charset="0"/>
              </a:rPr>
              <a:t>™ </a:t>
            </a:r>
            <a:r>
              <a:rPr lang="fr-FR" sz="700" dirty="0">
                <a:solidFill>
                  <a:schemeClr val="bg1"/>
                </a:solidFill>
                <a:latin typeface="Roboto SemiBold" panose="02000000000000000000" pitchFamily="2" charset="0"/>
              </a:rPr>
              <a:t>– 2015 </a:t>
            </a:r>
          </a:p>
        </p:txBody>
      </p:sp>
      <p:cxnSp>
        <p:nvCxnSpPr>
          <p:cNvPr id="55" name="Connecteur droit 54">
            <a:extLst>
              <a:ext uri="{FF2B5EF4-FFF2-40B4-BE49-F238E27FC236}">
                <a16:creationId xmlns:a16="http://schemas.microsoft.com/office/drawing/2014/main" id="{1255C37E-4DF8-426A-9CED-1371E70CC5A7}"/>
              </a:ext>
            </a:extLst>
          </p:cNvPr>
          <p:cNvCxnSpPr>
            <a:cxnSpLocks/>
          </p:cNvCxnSpPr>
          <p:nvPr>
            <p:custDataLst>
              <p:tags r:id="rId34"/>
            </p:custDataLst>
          </p:nvPr>
        </p:nvCxnSpPr>
        <p:spPr>
          <a:xfrm>
            <a:off x="256113" y="563278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ZoneTexte 37">
            <a:extLst>
              <a:ext uri="{FF2B5EF4-FFF2-40B4-BE49-F238E27FC236}">
                <a16:creationId xmlns:a16="http://schemas.microsoft.com/office/drawing/2014/main" id="{E2C26AF1-7423-4A2F-AFF9-EA4C52225591}"/>
              </a:ext>
            </a:extLst>
          </p:cNvPr>
          <p:cNvSpPr txBox="1"/>
          <p:nvPr>
            <p:custDataLst>
              <p:tags r:id="rId35"/>
            </p:custDataLst>
          </p:nvPr>
        </p:nvSpPr>
        <p:spPr>
          <a:xfrm>
            <a:off x="256113" y="5739509"/>
            <a:ext cx="1907221" cy="2076979"/>
          </a:xfrm>
          <a:prstGeom prst="rect">
            <a:avLst/>
          </a:prstGeom>
          <a:noFill/>
        </p:spPr>
        <p:txBody>
          <a:bodyPr wrap="square" lIns="0" tIns="0" rIns="0" bIns="0" rtlCol="0">
            <a:spAutoFit/>
          </a:bodyPr>
          <a:lstStyle/>
          <a:p>
            <a:pPr algn="r">
              <a:spcAft>
                <a:spcPts val="6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Gestion de projet / Framework Agile</a:t>
            </a:r>
            <a:endParaRPr lang="fr-FR" sz="800"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600"/>
              </a:spcAft>
            </a:pP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KANBAN, Scrum, Cycle en V,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SAFe</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AgilePM</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XP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eXtreme</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Programming</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AgilePgM</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KAIZEN</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Bef>
                <a:spcPts val="600"/>
              </a:spcBef>
              <a:spcAft>
                <a:spcPts val="3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Langages informatiques</a:t>
            </a:r>
          </a:p>
          <a:p>
            <a:pPr algn="r">
              <a:spcAft>
                <a:spcPts val="600"/>
              </a:spcAft>
            </a:pPr>
            <a:r>
              <a:rPr lang="fr-FR" sz="600" dirty="0">
                <a:solidFill>
                  <a:schemeClr val="bg1"/>
                </a:solidFill>
                <a:latin typeface="Roboto" panose="02000000000000000000" pitchFamily="2" charset="0"/>
                <a:ea typeface="Roboto" panose="02000000000000000000" pitchFamily="2" charset="0"/>
              </a:rPr>
              <a:t>Java, Groovy, Web (JavaScript, HTML 4 – 5, XHTML, PHP, XML, CSS, </a:t>
            </a:r>
            <a:r>
              <a:rPr lang="fr-FR" sz="600" dirty="0" err="1">
                <a:solidFill>
                  <a:schemeClr val="bg1"/>
                </a:solidFill>
                <a:latin typeface="Roboto" panose="02000000000000000000" pitchFamily="2" charset="0"/>
                <a:ea typeface="Roboto" panose="02000000000000000000" pitchFamily="2" charset="0"/>
              </a:rPr>
              <a:t>Less</a:t>
            </a:r>
            <a:r>
              <a:rPr lang="fr-FR" sz="600" dirty="0">
                <a:solidFill>
                  <a:schemeClr val="bg1"/>
                </a:solidFill>
                <a:latin typeface="Roboto" panose="02000000000000000000" pitchFamily="2" charset="0"/>
                <a:ea typeface="Roboto" panose="02000000000000000000" pitchFamily="2" charset="0"/>
              </a:rPr>
              <a:t>), C++ / C, Python, Batch, Bash </a:t>
            </a:r>
          </a:p>
          <a:p>
            <a:pPr algn="r">
              <a:spcBef>
                <a:spcPts val="600"/>
              </a:spcBef>
              <a:spcAft>
                <a:spcPts val="300"/>
              </a:spcAft>
            </a:pPr>
            <a:r>
              <a:rPr lang="fr-FR" sz="800" b="1" dirty="0">
                <a:solidFill>
                  <a:schemeClr val="bg1"/>
                </a:solidFill>
                <a:latin typeface="Roboto" panose="02000000000000000000" pitchFamily="2" charset="0"/>
                <a:ea typeface="Roboto" panose="02000000000000000000" pitchFamily="2" charset="0"/>
              </a:rPr>
              <a:t>Base de données</a:t>
            </a:r>
          </a:p>
          <a:p>
            <a:pPr algn="r">
              <a:spcAft>
                <a:spcPts val="600"/>
              </a:spcAft>
            </a:pPr>
            <a:r>
              <a:rPr lang="fr-FR" sz="600" dirty="0">
                <a:solidFill>
                  <a:schemeClr val="bg1"/>
                </a:solidFill>
                <a:latin typeface="Roboto" panose="02000000000000000000" pitchFamily="2" charset="0"/>
                <a:ea typeface="Roboto" panose="02000000000000000000" pitchFamily="2" charset="0"/>
              </a:rPr>
              <a:t>PostgreSQL, MySQL, DB2, Oracle, </a:t>
            </a:r>
            <a:r>
              <a:rPr lang="fr-FR" sz="600" dirty="0" err="1">
                <a:solidFill>
                  <a:schemeClr val="bg1"/>
                </a:solidFill>
                <a:latin typeface="Roboto" panose="02000000000000000000" pitchFamily="2" charset="0"/>
                <a:ea typeface="Roboto" panose="02000000000000000000" pitchFamily="2" charset="0"/>
              </a:rPr>
              <a:t>ElasticSearch</a:t>
            </a:r>
            <a:r>
              <a:rPr lang="fr-FR" sz="600" dirty="0">
                <a:solidFill>
                  <a:schemeClr val="bg1"/>
                </a:solidFill>
                <a:latin typeface="Roboto" panose="02000000000000000000" pitchFamily="2" charset="0"/>
                <a:ea typeface="Roboto" panose="02000000000000000000" pitchFamily="2" charset="0"/>
              </a:rPr>
              <a:t> (2.2), Cassandra</a:t>
            </a:r>
            <a:endParaRPr lang="fr-FR" sz="800"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a:p>
            <a:pPr algn="r">
              <a:spcAft>
                <a:spcPts val="3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Logiciels &amp; Applications</a:t>
            </a:r>
          </a:p>
          <a:p>
            <a:pPr algn="r">
              <a:spcAft>
                <a:spcPts val="600"/>
              </a:spcAft>
            </a:pP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Jira Software, Confluence,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OpsGenie</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Status</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PostMan</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Kibana</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a:t>
            </a:r>
            <a:r>
              <a:rPr lang="fr-FR" sz="600" dirty="0" err="1">
                <a:solidFill>
                  <a:schemeClr val="bg1"/>
                </a:solidFill>
                <a:latin typeface="Roboto" panose="02000000000000000000" pitchFamily="2" charset="0"/>
                <a:ea typeface="Roboto" panose="02000000000000000000" pitchFamily="2" charset="0"/>
                <a:cs typeface="Helvetica Neue" panose="02000503000000020004" pitchFamily="2" charset="0"/>
              </a:rPr>
              <a:t>Grafana</a:t>
            </a:r>
            <a:r>
              <a:rPr lang="fr-FR" sz="600" dirty="0">
                <a:solidFill>
                  <a:schemeClr val="bg1"/>
                </a:solidFill>
                <a:latin typeface="Roboto" panose="02000000000000000000" pitchFamily="2" charset="0"/>
                <a:ea typeface="Roboto" panose="02000000000000000000" pitchFamily="2" charset="0"/>
                <a:cs typeface="Helvetica Neue" panose="02000503000000020004" pitchFamily="2" charset="0"/>
              </a:rPr>
              <a:t>, Slack, Jenkins, QC, Microsoft365</a:t>
            </a:r>
          </a:p>
          <a:p>
            <a:pPr algn="r">
              <a:lnSpc>
                <a:spcPct val="180000"/>
              </a:lnSpc>
              <a:spcAft>
                <a:spcPts val="300"/>
              </a:spcAft>
            </a:pPr>
            <a:r>
              <a:rPr lang="fr-FR" sz="800" b="1" dirty="0">
                <a:solidFill>
                  <a:schemeClr val="bg1"/>
                </a:solidFill>
                <a:latin typeface="Roboto" panose="02000000000000000000" pitchFamily="2" charset="0"/>
                <a:ea typeface="Roboto" panose="02000000000000000000" pitchFamily="2" charset="0"/>
                <a:cs typeface="Helvetica Neue" panose="02000503000000020004" pitchFamily="2" charset="0"/>
              </a:rPr>
              <a:t>Management &amp; animation d’une équipe</a:t>
            </a:r>
            <a:endParaRPr lang="fr-FR" sz="800" b="1" u="sng" dirty="0">
              <a:solidFill>
                <a:schemeClr val="bg1"/>
              </a:solidFill>
              <a:latin typeface="Roboto" panose="02000000000000000000" pitchFamily="2" charset="0"/>
              <a:ea typeface="Roboto" panose="02000000000000000000"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C95BBF7F-6F0A-728E-0B46-C1DA2EFA970C}"/>
              </a:ext>
            </a:extLst>
          </p:cNvPr>
          <p:cNvSpPr>
            <a:spLocks/>
          </p:cNvSpPr>
          <p:nvPr>
            <p:custDataLst>
              <p:tags r:id="rId36"/>
            </p:custDataLst>
          </p:nvPr>
        </p:nvSpPr>
        <p:spPr>
          <a:xfrm>
            <a:off x="0" y="9744073"/>
            <a:ext cx="2350124" cy="94157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pic>
        <p:nvPicPr>
          <p:cNvPr id="9" name="Graphique 8" descr="Toque d'étudiant contour">
            <a:extLst>
              <a:ext uri="{FF2B5EF4-FFF2-40B4-BE49-F238E27FC236}">
                <a16:creationId xmlns:a16="http://schemas.microsoft.com/office/drawing/2014/main" id="{89A6CD4E-E2B3-B843-9359-4CB4C63865D4}"/>
              </a:ext>
            </a:extLst>
          </p:cNvPr>
          <p:cNvPicPr>
            <a:picLocks noChangeAspect="1"/>
          </p:cNvPicPr>
          <p:nvPr>
            <p:custDataLst>
              <p:tags r:id="rId37"/>
            </p:custDataLst>
          </p:nvPr>
        </p:nvPicPr>
        <p:blipFill>
          <a:blip r:embed="rId56">
            <a:extLst>
              <a:ext uri="{96DAC541-7B7A-43D3-8B79-37D633B846F1}">
                <asvg:svgBlip xmlns:asvg="http://schemas.microsoft.com/office/drawing/2016/SVG/main" r:embed="rId57"/>
              </a:ext>
            </a:extLst>
          </a:blip>
          <a:stretch>
            <a:fillRect/>
          </a:stretch>
        </p:blipFill>
        <p:spPr>
          <a:xfrm>
            <a:off x="250622" y="2300020"/>
            <a:ext cx="212705" cy="212705"/>
          </a:xfrm>
          <a:prstGeom prst="rect">
            <a:avLst/>
          </a:prstGeom>
        </p:spPr>
      </p:pic>
      <p:pic>
        <p:nvPicPr>
          <p:cNvPr id="13" name="Graphique 12" descr="Diplôme roulé contour">
            <a:extLst>
              <a:ext uri="{FF2B5EF4-FFF2-40B4-BE49-F238E27FC236}">
                <a16:creationId xmlns:a16="http://schemas.microsoft.com/office/drawing/2014/main" id="{CE00FAE0-D146-25BE-6D03-9FB59FC4CAAF}"/>
              </a:ext>
            </a:extLst>
          </p:cNvPr>
          <p:cNvPicPr>
            <a:picLocks noChangeAspect="1"/>
          </p:cNvPicPr>
          <p:nvPr>
            <p:custDataLst>
              <p:tags r:id="rId38"/>
            </p:custDataLst>
          </p:nvPr>
        </p:nvPicPr>
        <p:blipFill>
          <a:blip r:embed="rId58">
            <a:extLst>
              <a:ext uri="{96DAC541-7B7A-43D3-8B79-37D633B846F1}">
                <asvg:svgBlip xmlns:asvg="http://schemas.microsoft.com/office/drawing/2016/SVG/main" r:embed="rId59"/>
              </a:ext>
            </a:extLst>
          </a:blip>
          <a:stretch>
            <a:fillRect/>
          </a:stretch>
        </p:blipFill>
        <p:spPr>
          <a:xfrm>
            <a:off x="255333" y="4375665"/>
            <a:ext cx="214498" cy="214498"/>
          </a:xfrm>
          <a:prstGeom prst="rect">
            <a:avLst/>
          </a:prstGeom>
        </p:spPr>
      </p:pic>
      <p:pic>
        <p:nvPicPr>
          <p:cNvPr id="52" name="Graphique 51" descr="Évaluation 3 étoiles avec un remplissage uni">
            <a:extLst>
              <a:ext uri="{FF2B5EF4-FFF2-40B4-BE49-F238E27FC236}">
                <a16:creationId xmlns:a16="http://schemas.microsoft.com/office/drawing/2014/main" id="{C333E350-F70D-A261-0B53-672650A293FC}"/>
              </a:ext>
            </a:extLst>
          </p:cNvPr>
          <p:cNvPicPr>
            <a:picLocks noChangeAspect="1"/>
          </p:cNvPicPr>
          <p:nvPr>
            <p:custDataLst>
              <p:tags r:id="rId39"/>
            </p:custDataLst>
          </p:nvPr>
        </p:nvPicPr>
        <p:blipFill>
          <a:blip r:embed="rId60">
            <a:extLst>
              <a:ext uri="{96DAC541-7B7A-43D3-8B79-37D633B846F1}">
                <asvg:svgBlip xmlns:asvg="http://schemas.microsoft.com/office/drawing/2016/SVG/main" r:embed="rId61"/>
              </a:ext>
            </a:extLst>
          </a:blip>
          <a:stretch>
            <a:fillRect/>
          </a:stretch>
        </p:blipFill>
        <p:spPr>
          <a:xfrm>
            <a:off x="270943" y="8061108"/>
            <a:ext cx="218163" cy="218163"/>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40"/>
            </p:custDataLst>
          </p:nvPr>
        </p:nvSpPr>
        <p:spPr>
          <a:xfrm>
            <a:off x="3123506" y="10411259"/>
            <a:ext cx="4383940" cy="200055"/>
          </a:xfrm>
          <a:prstGeom prst="rect">
            <a:avLst/>
          </a:prstGeom>
          <a:noFill/>
        </p:spPr>
        <p:txBody>
          <a:bodyPr wrap="square" rtlCol="0">
            <a:spAutoFit/>
          </a:bodyPr>
          <a:lstStyle/>
          <a:p>
            <a:pPr algn="r"/>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1 / 15  </a:t>
            </a:r>
            <a:endParaRPr lang="fr-FR" sz="700" b="1" dirty="0">
              <a:latin typeface="Roboto Thin" panose="02000000000000000000" pitchFamily="2" charset="0"/>
              <a:ea typeface="Roboto Thin" panose="02000000000000000000" pitchFamily="2" charset="0"/>
            </a:endParaRPr>
          </a:p>
        </p:txBody>
      </p:sp>
      <p:pic>
        <p:nvPicPr>
          <p:cNvPr id="59" name="Graphique 58" descr="Pièces de puzzle contour">
            <a:extLst>
              <a:ext uri="{FF2B5EF4-FFF2-40B4-BE49-F238E27FC236}">
                <a16:creationId xmlns:a16="http://schemas.microsoft.com/office/drawing/2014/main" id="{84E280CA-5C64-049F-E52F-9CC9AB62F248}"/>
              </a:ext>
            </a:extLst>
          </p:cNvPr>
          <p:cNvPicPr>
            <a:picLocks noChangeAspect="1"/>
          </p:cNvPicPr>
          <p:nvPr>
            <p:custDataLst>
              <p:tags r:id="rId41"/>
            </p:custDataLst>
          </p:nvPr>
        </p:nvPicPr>
        <p:blipFill>
          <a:blip r:embed="rId62">
            <a:extLst>
              <a:ext uri="{96DAC541-7B7A-43D3-8B79-37D633B846F1}">
                <asvg:svgBlip xmlns:asvg="http://schemas.microsoft.com/office/drawing/2016/SVG/main" r:embed="rId63"/>
              </a:ext>
            </a:extLst>
          </a:blip>
          <a:stretch>
            <a:fillRect/>
          </a:stretch>
        </p:blipFill>
        <p:spPr>
          <a:xfrm>
            <a:off x="251830" y="5391953"/>
            <a:ext cx="228429" cy="228429"/>
          </a:xfrm>
          <a:prstGeom prst="rect">
            <a:avLst/>
          </a:prstGeom>
        </p:spPr>
      </p:pic>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42"/>
            </p:custDataLst>
          </p:nvPr>
        </p:nvPicPr>
        <p:blipFill>
          <a:blip r:embed="rId64">
            <a:extLst>
              <a:ext uri="{96DAC541-7B7A-43D3-8B79-37D633B846F1}">
                <asvg:svgBlip xmlns:asvg="http://schemas.microsoft.com/office/drawing/2016/SVG/main" r:embed="rId65"/>
              </a:ext>
            </a:extLst>
          </a:blip>
          <a:stretch>
            <a:fillRect/>
          </a:stretch>
        </p:blipFill>
        <p:spPr>
          <a:xfrm>
            <a:off x="4746809" y="10425995"/>
            <a:ext cx="147731" cy="147731"/>
          </a:xfrm>
          <a:prstGeom prst="rect">
            <a:avLst/>
          </a:prstGeom>
        </p:spPr>
      </p:pic>
      <p:pic>
        <p:nvPicPr>
          <p:cNvPr id="7" name="Graphique 6" descr="Pièces de puzzle contour">
            <a:extLst>
              <a:ext uri="{FF2B5EF4-FFF2-40B4-BE49-F238E27FC236}">
                <a16:creationId xmlns:a16="http://schemas.microsoft.com/office/drawing/2014/main" id="{FAB916AC-ED7F-85A9-B60B-91DFFD0C4FDC}"/>
              </a:ext>
            </a:extLst>
          </p:cNvPr>
          <p:cNvPicPr>
            <a:picLocks noChangeAspect="1"/>
          </p:cNvPicPr>
          <p:nvPr>
            <p:custDataLst>
              <p:tags r:id="rId43"/>
            </p:custDataLst>
          </p:nvPr>
        </p:nvPicPr>
        <p:blipFill>
          <a:blip r:embed="rId66">
            <a:extLst>
              <a:ext uri="{96DAC541-7B7A-43D3-8B79-37D633B846F1}">
                <asvg:svgBlip xmlns:asvg="http://schemas.microsoft.com/office/drawing/2016/SVG/main" r:embed="rId67"/>
              </a:ext>
            </a:extLst>
          </a:blip>
          <a:stretch>
            <a:fillRect/>
          </a:stretch>
        </p:blipFill>
        <p:spPr>
          <a:xfrm>
            <a:off x="4812401" y="4154348"/>
            <a:ext cx="228429" cy="228429"/>
          </a:xfrm>
          <a:prstGeom prst="rect">
            <a:avLst/>
          </a:prstGeom>
        </p:spPr>
      </p:pic>
      <p:grpSp>
        <p:nvGrpSpPr>
          <p:cNvPr id="2" name="Groupe 1">
            <a:extLst>
              <a:ext uri="{FF2B5EF4-FFF2-40B4-BE49-F238E27FC236}">
                <a16:creationId xmlns:a16="http://schemas.microsoft.com/office/drawing/2014/main" id="{920829A6-2C9A-28F3-67D2-EC0E019B63A6}"/>
              </a:ext>
            </a:extLst>
          </p:cNvPr>
          <p:cNvGrpSpPr/>
          <p:nvPr/>
        </p:nvGrpSpPr>
        <p:grpSpPr>
          <a:xfrm>
            <a:off x="793798" y="9827621"/>
            <a:ext cx="749029" cy="841583"/>
            <a:chOff x="3258892" y="1900954"/>
            <a:chExt cx="3457538" cy="3981931"/>
          </a:xfrm>
        </p:grpSpPr>
        <p:pic>
          <p:nvPicPr>
            <p:cNvPr id="10" name="Image 9" descr="Une image contenant art, motif, Rectangle, carré&#10;&#10;Description générée automatiquement">
              <a:extLst>
                <a:ext uri="{FF2B5EF4-FFF2-40B4-BE49-F238E27FC236}">
                  <a16:creationId xmlns:a16="http://schemas.microsoft.com/office/drawing/2014/main" id="{FBC698FD-B92E-C5D4-FE96-081BC5F610A0}"/>
                </a:ext>
              </a:extLst>
            </p:cNvPr>
            <p:cNvPicPr>
              <a:picLocks noChangeAspect="1"/>
            </p:cNvPicPr>
            <p:nvPr/>
          </p:nvPicPr>
          <p:blipFill>
            <a:blip r:embed="rId68"/>
            <a:stretch>
              <a:fillRect/>
            </a:stretch>
          </p:blipFill>
          <p:spPr>
            <a:xfrm>
              <a:off x="3258892" y="1900954"/>
              <a:ext cx="3457538" cy="3981931"/>
            </a:xfrm>
            <a:prstGeom prst="rect">
              <a:avLst/>
            </a:prstGeom>
          </p:spPr>
        </p:pic>
        <p:pic>
          <p:nvPicPr>
            <p:cNvPr id="16" name="Image 15">
              <a:extLst>
                <a:ext uri="{FF2B5EF4-FFF2-40B4-BE49-F238E27FC236}">
                  <a16:creationId xmlns:a16="http://schemas.microsoft.com/office/drawing/2014/main" id="{489D8189-6FCA-88BE-CD03-352474DE1D81}"/>
                </a:ext>
              </a:extLst>
            </p:cNvPr>
            <p:cNvPicPr>
              <a:picLocks noChangeAspect="1"/>
            </p:cNvPicPr>
            <p:nvPr/>
          </p:nvPicPr>
          <p:blipFill>
            <a:blip r:embed="rId69"/>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323769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C02E5-06E6-D87E-8F11-018E2AB880EE}"/>
              </a:ext>
            </a:extLst>
          </p:cNvPr>
          <p:cNvSpPr>
            <a:spLocks/>
          </p:cNvSpPr>
          <p:nvPr>
            <p:custDataLst>
              <p:tags r:id="rId1"/>
            </p:custDataLst>
          </p:nvPr>
        </p:nvSpPr>
        <p:spPr>
          <a:xfrm>
            <a:off x="0" y="8714845"/>
            <a:ext cx="7560000" cy="1973793"/>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3"/>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4"/>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6"/>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7"/>
            </p:custDataLst>
          </p:nvPr>
        </p:nvPicPr>
        <p:blipFill>
          <a:blip r:embed="rId23"/>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8"/>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10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9"/>
            </p:custDataLst>
          </p:nvPr>
        </p:nvPicPr>
        <p:blipFill>
          <a:blip r:embed="rId24">
            <a:extLst>
              <a:ext uri="{96DAC541-7B7A-43D3-8B79-37D633B846F1}">
                <asvg:svgBlip xmlns:asvg="http://schemas.microsoft.com/office/drawing/2016/SVG/main" r:embed="rId25"/>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6">
            <a:extLst>
              <a:ext uri="{96DAC541-7B7A-43D3-8B79-37D633B846F1}">
                <asvg:svgBlip xmlns:asvg="http://schemas.microsoft.com/office/drawing/2016/SVG/main" r:embed="rId27"/>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8">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9">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0">
            <a:extLst>
              <a:ext uri="{96DAC541-7B7A-43D3-8B79-37D633B846F1}">
                <asvg:svgBlip xmlns:asvg="http://schemas.microsoft.com/office/drawing/2016/SVG/main" r:embed="rId31"/>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2">
            <a:extLst>
              <a:ext uri="{96DAC541-7B7A-43D3-8B79-37D633B846F1}">
                <asvg:svgBlip xmlns:asvg="http://schemas.microsoft.com/office/drawing/2016/SVG/main" r:embed="rId33"/>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4">
            <a:extLst>
              <a:ext uri="{96DAC541-7B7A-43D3-8B79-37D633B846F1}">
                <asvg:svgBlip xmlns:asvg="http://schemas.microsoft.com/office/drawing/2016/SVG/main" r:embed="rId35"/>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7"/>
            </p:custDataLst>
          </p:nvPr>
        </p:nvSpPr>
        <p:spPr>
          <a:xfrm>
            <a:off x="343864" y="1783380"/>
            <a:ext cx="6920536" cy="6463308"/>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senior.</a:t>
            </a:r>
          </a:p>
          <a:p>
            <a:pPr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STARCLAY (ESN)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 PARIS / CDI, en mission chez des clients de 2017 à 2019 – </a:t>
            </a:r>
            <a:r>
              <a:rPr lang="fr-FR" sz="900" b="1" dirty="0">
                <a:solidFill>
                  <a:schemeClr val="tx1">
                    <a:lumMod val="75000"/>
                    <a:lumOff val="25000"/>
                  </a:schemeClr>
                </a:solidFill>
                <a:latin typeface="Roboto" panose="02000000000000000000" pitchFamily="2" charset="0"/>
                <a:ea typeface="Roboto" panose="02000000000000000000" pitchFamily="2" charset="0"/>
              </a:rPr>
              <a:t>2 ans et 1 mois</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 clients rencontrés.</a:t>
            </a: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Client : Colissimo </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b="1" dirty="0">
                <a:solidFill>
                  <a:schemeClr val="tx1">
                    <a:lumMod val="75000"/>
                    <a:lumOff val="25000"/>
                  </a:schemeClr>
                </a:solidFill>
                <a:latin typeface="Roboto" panose="02000000000000000000" pitchFamily="2" charset="0"/>
                <a:ea typeface="Roboto" panose="02000000000000000000" pitchFamily="2" charset="0"/>
              </a:rPr>
              <a:t>En 2017 de février à mai ( 4 mois )</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Fonction : </a:t>
            </a:r>
            <a:r>
              <a:rPr lang="fr-FR" sz="900" dirty="0">
                <a:solidFill>
                  <a:schemeClr val="tx1">
                    <a:lumMod val="75000"/>
                    <a:lumOff val="25000"/>
                  </a:schemeClr>
                </a:solidFill>
                <a:latin typeface="Roboto" panose="02000000000000000000" pitchFamily="2" charset="0"/>
                <a:ea typeface="Roboto" panose="02000000000000000000" pitchFamily="2" charset="0"/>
              </a:rPr>
              <a:t>Product </a:t>
            </a:r>
            <a:r>
              <a:rPr lang="fr-FR" sz="900" dirty="0" err="1">
                <a:solidFill>
                  <a:schemeClr val="tx1">
                    <a:lumMod val="75000"/>
                    <a:lumOff val="25000"/>
                  </a:schemeClr>
                </a:solidFill>
                <a:latin typeface="Roboto" panose="02000000000000000000" pitchFamily="2" charset="0"/>
                <a:ea typeface="Roboto" panose="02000000000000000000"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rPr>
              <a:t> (SCRUM </a:t>
            </a:r>
            <a:r>
              <a:rPr lang="fr-FR" sz="900" dirty="0" err="1">
                <a:solidFill>
                  <a:schemeClr val="tx1">
                    <a:lumMod val="75000"/>
                    <a:lumOff val="25000"/>
                  </a:schemeClr>
                </a:solidFill>
                <a:latin typeface="Roboto" panose="02000000000000000000" pitchFamily="2" charset="0"/>
                <a:ea typeface="Roboto" panose="02000000000000000000" pitchFamily="2" charset="0"/>
              </a:rPr>
              <a:t>Role</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Product </a:t>
            </a:r>
            <a:r>
              <a:rPr lang="fr-FR" sz="900" b="1" dirty="0" err="1">
                <a:solidFill>
                  <a:schemeClr val="tx1">
                    <a:lumMod val="75000"/>
                    <a:lumOff val="25000"/>
                  </a:schemeClr>
                </a:solidFill>
                <a:latin typeface="Roboto" panose="02000000000000000000" pitchFamily="2" charset="0"/>
                <a:ea typeface="Roboto" panose="02000000000000000000" pitchFamily="2" charset="0"/>
              </a:rPr>
              <a:t>Owner</a:t>
            </a:r>
            <a:r>
              <a:rPr lang="fr-FR" sz="900" b="1" dirty="0">
                <a:solidFill>
                  <a:schemeClr val="tx1">
                    <a:lumMod val="75000"/>
                    <a:lumOff val="25000"/>
                  </a:schemeClr>
                </a:solidFill>
                <a:latin typeface="Roboto" panose="02000000000000000000" pitchFamily="2" charset="0"/>
                <a:ea typeface="Roboto" panose="02000000000000000000" pitchFamily="2" charset="0"/>
              </a:rPr>
              <a:t> du projet </a:t>
            </a:r>
            <a:r>
              <a:rPr lang="fr-FR" sz="900" b="1" dirty="0" err="1">
                <a:solidFill>
                  <a:schemeClr val="tx1">
                    <a:lumMod val="75000"/>
                    <a:lumOff val="25000"/>
                  </a:schemeClr>
                </a:solidFill>
                <a:latin typeface="Roboto" panose="02000000000000000000" pitchFamily="2" charset="0"/>
                <a:ea typeface="Roboto" panose="02000000000000000000" pitchFamily="2" charset="0"/>
              </a:rPr>
              <a:t>SearchColis</a:t>
            </a:r>
            <a:r>
              <a:rPr lang="fr-FR" sz="900" b="1" dirty="0">
                <a:solidFill>
                  <a:schemeClr val="tx1">
                    <a:lumMod val="75000"/>
                    <a:lumOff val="25000"/>
                  </a:schemeClr>
                </a:solidFill>
                <a:latin typeface="Roboto" panose="02000000000000000000" pitchFamily="2" charset="0"/>
                <a:ea typeface="Roboto" panose="02000000000000000000" pitchFamily="2" charset="0"/>
              </a:rPr>
              <a:t> Agrégats sur l’application </a:t>
            </a:r>
            <a:r>
              <a:rPr lang="fr-FR" sz="900" b="1" dirty="0" err="1">
                <a:solidFill>
                  <a:schemeClr val="tx1">
                    <a:lumMod val="75000"/>
                    <a:lumOff val="25000"/>
                  </a:schemeClr>
                </a:solidFill>
                <a:latin typeface="Roboto" panose="02000000000000000000" pitchFamily="2" charset="0"/>
                <a:ea typeface="Roboto" panose="02000000000000000000" pitchFamily="2" charset="0"/>
              </a:rPr>
              <a:t>SearchColis</a:t>
            </a:r>
            <a:r>
              <a:rPr lang="fr-FR" sz="900" b="1" dirty="0">
                <a:solidFill>
                  <a:schemeClr val="tx1">
                    <a:lumMod val="75000"/>
                    <a:lumOff val="25000"/>
                  </a:schemeClr>
                </a:solidFill>
                <a:latin typeface="Roboto" panose="02000000000000000000" pitchFamily="2" charset="0"/>
                <a:ea typeface="Roboto" panose="02000000000000000000" pitchFamily="2" charset="0"/>
              </a:rPr>
              <a:t>.</a:t>
            </a:r>
            <a:br>
              <a:rPr lang="fr-FR" sz="900"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Mise en place d’indicateur métier sur les colis </a:t>
            </a:r>
            <a:r>
              <a:rPr lang="fr-FR" sz="900" dirty="0" err="1">
                <a:solidFill>
                  <a:schemeClr val="tx1">
                    <a:lumMod val="75000"/>
                    <a:lumOff val="25000"/>
                  </a:schemeClr>
                </a:solidFill>
                <a:latin typeface="Roboto" panose="02000000000000000000" pitchFamily="2" charset="0"/>
                <a:ea typeface="Roboto" panose="02000000000000000000" pitchFamily="2" charset="0"/>
              </a:rPr>
              <a:t>Coliposte</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du référentiel des indicateurs et des requêtes </a:t>
            </a:r>
            <a:r>
              <a:rPr lang="fr-FR" sz="900" dirty="0" err="1">
                <a:solidFill>
                  <a:schemeClr val="tx1">
                    <a:lumMod val="75000"/>
                    <a:lumOff val="25000"/>
                  </a:schemeClr>
                </a:solidFill>
                <a:latin typeface="Roboto" panose="02000000000000000000" pitchFamily="2" charset="0"/>
                <a:ea typeface="Roboto" panose="02000000000000000000" pitchFamily="2" charset="0"/>
              </a:rPr>
              <a:t>ElasticSearch</a:t>
            </a:r>
            <a:r>
              <a:rPr lang="fr-FR" sz="900" dirty="0">
                <a:solidFill>
                  <a:schemeClr val="tx1">
                    <a:lumMod val="75000"/>
                    <a:lumOff val="25000"/>
                  </a:schemeClr>
                </a:solidFill>
                <a:latin typeface="Roboto" panose="02000000000000000000" pitchFamily="2" charset="0"/>
                <a:ea typeface="Roboto" panose="02000000000000000000" pitchFamily="2" charset="0"/>
              </a:rPr>
              <a:t> nécessaires pour leurs calculs.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Spécification d’une API de requête pour interroger la base </a:t>
            </a:r>
            <a:r>
              <a:rPr lang="fr-FR" sz="900" dirty="0" err="1">
                <a:solidFill>
                  <a:schemeClr val="tx1">
                    <a:lumMod val="75000"/>
                    <a:lumOff val="25000"/>
                  </a:schemeClr>
                </a:solidFill>
                <a:latin typeface="Roboto" panose="02000000000000000000" pitchFamily="2" charset="0"/>
                <a:ea typeface="Roboto" panose="02000000000000000000" pitchFamily="2" charset="0"/>
              </a:rPr>
              <a:t>ElasticSearch</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Méthode agile de gestion de projet : SCRUM. </a:t>
            </a:r>
            <a:br>
              <a:rPr lang="fr-FR" sz="900"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Rédaction des </a:t>
            </a:r>
            <a:r>
              <a:rPr lang="fr-FR" sz="900" dirty="0" err="1">
                <a:solidFill>
                  <a:schemeClr val="tx1">
                    <a:lumMod val="75000"/>
                    <a:lumOff val="25000"/>
                  </a:schemeClr>
                </a:solidFill>
                <a:latin typeface="Roboto" panose="02000000000000000000" pitchFamily="2" charset="0"/>
                <a:ea typeface="Roboto" panose="02000000000000000000" pitchFamily="2" charset="0"/>
              </a:rPr>
              <a:t>Users</a:t>
            </a:r>
            <a:r>
              <a:rPr lang="fr-FR" sz="900" dirty="0">
                <a:solidFill>
                  <a:schemeClr val="tx1">
                    <a:lumMod val="75000"/>
                    <a:lumOff val="25000"/>
                  </a:schemeClr>
                </a:solidFill>
                <a:latin typeface="Roboto" panose="02000000000000000000" pitchFamily="2" charset="0"/>
                <a:ea typeface="Roboto" panose="02000000000000000000" pitchFamily="2" charset="0"/>
              </a:rPr>
              <a:t> Stories du projet pour l’application </a:t>
            </a:r>
            <a:r>
              <a:rPr lang="fr-FR" sz="900" dirty="0" err="1">
                <a:solidFill>
                  <a:schemeClr val="tx1">
                    <a:lumMod val="75000"/>
                    <a:lumOff val="25000"/>
                  </a:schemeClr>
                </a:solidFill>
                <a:latin typeface="Roboto" panose="02000000000000000000" pitchFamily="2" charset="0"/>
                <a:ea typeface="Roboto" panose="02000000000000000000" pitchFamily="2" charset="0"/>
              </a:rPr>
              <a:t>SearchColis</a:t>
            </a:r>
            <a:r>
              <a:rPr lang="fr-FR" sz="900" dirty="0">
                <a:solidFill>
                  <a:schemeClr val="tx1">
                    <a:lumMod val="75000"/>
                    <a:lumOff val="25000"/>
                  </a:schemeClr>
                </a:solidFill>
                <a:latin typeface="Roboto" panose="02000000000000000000" pitchFamily="2" charset="0"/>
                <a:ea typeface="Roboto" panose="02000000000000000000" pitchFamily="2" charset="0"/>
              </a:rPr>
              <a:t>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Requêtes </a:t>
            </a:r>
            <a:r>
              <a:rPr lang="fr-FR" sz="900" dirty="0" err="1">
                <a:solidFill>
                  <a:schemeClr val="tx1">
                    <a:lumMod val="75000"/>
                    <a:lumOff val="25000"/>
                  </a:schemeClr>
                </a:solidFill>
                <a:latin typeface="Roboto" panose="02000000000000000000" pitchFamily="2" charset="0"/>
                <a:ea typeface="Roboto" panose="02000000000000000000" pitchFamily="2" charset="0"/>
              </a:rPr>
              <a:t>ElasticSearch</a:t>
            </a:r>
            <a:r>
              <a:rPr lang="fr-FR" sz="900" dirty="0">
                <a:solidFill>
                  <a:schemeClr val="tx1">
                    <a:lumMod val="75000"/>
                    <a:lumOff val="25000"/>
                  </a:schemeClr>
                </a:solidFill>
                <a:latin typeface="Roboto" panose="02000000000000000000" pitchFamily="2" charset="0"/>
                <a:ea typeface="Roboto" panose="02000000000000000000" pitchFamily="2" charset="0"/>
              </a:rPr>
              <a:t> / Indicateurs métier.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API pour interroger </a:t>
            </a:r>
            <a:r>
              <a:rPr lang="fr-FR" sz="900" dirty="0" err="1">
                <a:solidFill>
                  <a:schemeClr val="tx1">
                    <a:lumMod val="75000"/>
                    <a:lumOff val="25000"/>
                  </a:schemeClr>
                </a:solidFill>
                <a:latin typeface="Roboto" panose="02000000000000000000" pitchFamily="2" charset="0"/>
                <a:ea typeface="Roboto" panose="02000000000000000000" pitchFamily="2" charset="0"/>
              </a:rPr>
              <a:t>ElasticSearch</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Rejeu des rejets.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Reprise de l’historique en amont.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Optimisation des performances via des tests de performance :</a:t>
            </a:r>
          </a:p>
          <a:p>
            <a:pPr marL="1085850" lvl="2" indent="-171450" algn="just">
              <a:spcAft>
                <a:spcPts val="600"/>
              </a:spcAft>
              <a:buFont typeface="Courier New" panose="02070309020205020404" pitchFamily="49" charset="0"/>
              <a:buChar char="o"/>
            </a:pPr>
            <a:r>
              <a:rPr lang="fr-FR" sz="800" dirty="0">
                <a:solidFill>
                  <a:schemeClr val="tx1">
                    <a:lumMod val="75000"/>
                    <a:lumOff val="25000"/>
                  </a:schemeClr>
                </a:solidFill>
                <a:latin typeface="Roboto" panose="02000000000000000000" pitchFamily="2" charset="0"/>
                <a:ea typeface="Roboto" panose="02000000000000000000" pitchFamily="2" charset="0"/>
              </a:rPr>
              <a:t>Pour l’insertion dans ELS : &gt;2 millions de documents par jour</a:t>
            </a:r>
          </a:p>
          <a:p>
            <a:pPr marL="1085850" lvl="2" indent="-171450" algn="just">
              <a:spcAft>
                <a:spcPts val="600"/>
              </a:spcAft>
              <a:buFont typeface="Courier New" panose="02070309020205020404" pitchFamily="49" charset="0"/>
              <a:buChar char="o"/>
            </a:pPr>
            <a:r>
              <a:rPr lang="fr-FR" sz="800" dirty="0">
                <a:solidFill>
                  <a:schemeClr val="tx1">
                    <a:lumMod val="75000"/>
                    <a:lumOff val="25000"/>
                  </a:schemeClr>
                </a:solidFill>
                <a:latin typeface="Roboto" panose="02000000000000000000" pitchFamily="2" charset="0"/>
                <a:ea typeface="Roboto" panose="02000000000000000000" pitchFamily="2" charset="0"/>
              </a:rPr>
              <a:t>Pour le requêtage d’ELS : &gt;2000 utilisateurs simultanés</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Product </a:t>
            </a:r>
            <a:r>
              <a:rPr lang="fr-FR" sz="900" b="1" dirty="0" err="1">
                <a:solidFill>
                  <a:schemeClr val="tx1">
                    <a:lumMod val="75000"/>
                    <a:lumOff val="25000"/>
                  </a:schemeClr>
                </a:solidFill>
                <a:latin typeface="Roboto" panose="02000000000000000000" pitchFamily="2" charset="0"/>
                <a:ea typeface="Roboto" panose="02000000000000000000" pitchFamily="2" charset="0"/>
              </a:rPr>
              <a:t>Owner</a:t>
            </a:r>
            <a:r>
              <a:rPr lang="fr-FR" sz="900" b="1" dirty="0">
                <a:solidFill>
                  <a:schemeClr val="tx1">
                    <a:lumMod val="75000"/>
                    <a:lumOff val="25000"/>
                  </a:schemeClr>
                </a:solidFill>
                <a:latin typeface="Roboto" panose="02000000000000000000" pitchFamily="2" charset="0"/>
                <a:ea typeface="Roboto" panose="02000000000000000000" pitchFamily="2" charset="0"/>
              </a:rPr>
              <a:t> – Gestion de projet via la méthode agile SCRUM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du </a:t>
            </a:r>
            <a:r>
              <a:rPr lang="fr-FR" sz="900" dirty="0" err="1">
                <a:solidFill>
                  <a:schemeClr val="tx1">
                    <a:lumMod val="75000"/>
                    <a:lumOff val="25000"/>
                  </a:schemeClr>
                </a:solidFill>
                <a:latin typeface="Roboto" panose="02000000000000000000" pitchFamily="2" charset="0"/>
                <a:ea typeface="Roboto" panose="02000000000000000000" pitchFamily="2" charset="0"/>
              </a:rPr>
              <a:t>backlog</a:t>
            </a:r>
            <a:r>
              <a:rPr lang="fr-FR" sz="900" dirty="0">
                <a:solidFill>
                  <a:schemeClr val="tx1">
                    <a:lumMod val="75000"/>
                    <a:lumOff val="25000"/>
                  </a:schemeClr>
                </a:solidFill>
                <a:latin typeface="Roboto" panose="02000000000000000000" pitchFamily="2" charset="0"/>
                <a:ea typeface="Roboto" panose="02000000000000000000" pitchFamily="2" charset="0"/>
              </a:rPr>
              <a:t> via les </a:t>
            </a:r>
            <a:r>
              <a:rPr lang="fr-FR" sz="900" dirty="0" err="1">
                <a:solidFill>
                  <a:schemeClr val="tx1">
                    <a:lumMod val="75000"/>
                    <a:lumOff val="25000"/>
                  </a:schemeClr>
                </a:solidFill>
                <a:latin typeface="Roboto" panose="02000000000000000000" pitchFamily="2" charset="0"/>
                <a:ea typeface="Roboto" panose="02000000000000000000" pitchFamily="2" charset="0"/>
              </a:rPr>
              <a:t>Users</a:t>
            </a:r>
            <a:r>
              <a:rPr lang="fr-FR" sz="900" dirty="0">
                <a:solidFill>
                  <a:schemeClr val="tx1">
                    <a:lumMod val="75000"/>
                    <a:lumOff val="25000"/>
                  </a:schemeClr>
                </a:solidFill>
                <a:latin typeface="Roboto" panose="02000000000000000000" pitchFamily="2" charset="0"/>
                <a:ea typeface="Roboto" panose="02000000000000000000" pitchFamily="2" charset="0"/>
              </a:rPr>
              <a:t> Stories.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Priorisation du </a:t>
            </a:r>
            <a:r>
              <a:rPr lang="fr-FR" sz="900" dirty="0" err="1">
                <a:solidFill>
                  <a:schemeClr val="tx1">
                    <a:lumMod val="75000"/>
                    <a:lumOff val="25000"/>
                  </a:schemeClr>
                </a:solidFill>
                <a:latin typeface="Roboto" panose="02000000000000000000" pitchFamily="2" charset="0"/>
                <a:ea typeface="Roboto" panose="02000000000000000000" pitchFamily="2" charset="0"/>
              </a:rPr>
              <a:t>backlog</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des Sprints et animation des COPROJ.</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Décision post démonstration.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Rétrospective des Sprints.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des recettes fonctionnelles et techniques.</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Coordination de l’équipe de développements.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Deux développeurs et un testeur.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Suivi des 3 lots du forfait.</a:t>
            </a:r>
          </a:p>
          <a:p>
            <a:pPr lvl="1" algn="just">
              <a:spcAft>
                <a:spcPts val="600"/>
              </a:spcAft>
            </a:pP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Approche « Agile », Confluence, </a:t>
            </a:r>
            <a:r>
              <a:rPr lang="fr-FR" sz="900" dirty="0" err="1">
                <a:solidFill>
                  <a:schemeClr val="tx1">
                    <a:lumMod val="75000"/>
                    <a:lumOff val="25000"/>
                  </a:schemeClr>
                </a:solidFill>
                <a:latin typeface="Roboto" panose="02000000000000000000" pitchFamily="2" charset="0"/>
                <a:ea typeface="Roboto" panose="02000000000000000000" pitchFamily="2" charset="0"/>
              </a:rPr>
              <a:t>ElasticSearch</a:t>
            </a:r>
            <a:r>
              <a:rPr lang="fr-FR" sz="900" dirty="0">
                <a:solidFill>
                  <a:schemeClr val="tx1">
                    <a:lumMod val="75000"/>
                    <a:lumOff val="25000"/>
                  </a:schemeClr>
                </a:solidFill>
                <a:latin typeface="Roboto" panose="02000000000000000000" pitchFamily="2" charset="0"/>
                <a:ea typeface="Roboto" panose="02000000000000000000" pitchFamily="2" charset="0"/>
              </a:rPr>
              <a:t>, Gestion de projet, JIRA Software, Kafka, KANBAN, MS Office (2003 – 2016), Product </a:t>
            </a:r>
            <a:r>
              <a:rPr lang="fr-FR" sz="900" dirty="0" err="1">
                <a:solidFill>
                  <a:schemeClr val="tx1">
                    <a:lumMod val="75000"/>
                    <a:lumOff val="25000"/>
                  </a:schemeClr>
                </a:solidFill>
                <a:latin typeface="Roboto" panose="02000000000000000000" pitchFamily="2" charset="0"/>
                <a:ea typeface="Roboto" panose="02000000000000000000"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rPr>
              <a:t>, SCRUM, Spark, </a:t>
            </a:r>
            <a:r>
              <a:rPr lang="fr-FR" sz="900" dirty="0" err="1">
                <a:solidFill>
                  <a:schemeClr val="tx1">
                    <a:lumMod val="75000"/>
                    <a:lumOff val="25000"/>
                  </a:schemeClr>
                </a:solidFill>
                <a:latin typeface="Roboto" panose="02000000000000000000" pitchFamily="2" charset="0"/>
                <a:ea typeface="Roboto" panose="02000000000000000000" pitchFamily="2" charset="0"/>
              </a:rPr>
              <a:t>Swagger</a:t>
            </a:r>
            <a:r>
              <a:rPr lang="fr-FR" sz="900" dirty="0">
                <a:solidFill>
                  <a:schemeClr val="tx1">
                    <a:lumMod val="75000"/>
                    <a:lumOff val="25000"/>
                  </a:schemeClr>
                </a:solidFill>
                <a:latin typeface="Roboto" panose="02000000000000000000" pitchFamily="2" charset="0"/>
                <a:ea typeface="Roboto" panose="02000000000000000000" pitchFamily="2" charset="0"/>
              </a:rPr>
              <a:t>, Windows,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5" name="Image 4" descr="Une image contenant texte, Police, Graphique, logo&#10;&#10;Description générée automatiquement">
            <a:extLst>
              <a:ext uri="{FF2B5EF4-FFF2-40B4-BE49-F238E27FC236}">
                <a16:creationId xmlns:a16="http://schemas.microsoft.com/office/drawing/2014/main" id="{8F05F740-0728-EE10-C525-70873C9F9F51}"/>
              </a:ext>
            </a:extLst>
          </p:cNvPr>
          <p:cNvPicPr>
            <a:picLocks noChangeAspect="1"/>
          </p:cNvPicPr>
          <p:nvPr>
            <p:custDataLst>
              <p:tags r:id="rId18"/>
            </p:custDataLst>
          </p:nvPr>
        </p:nvPicPr>
        <p:blipFill rotWithShape="1">
          <a:blip r:embed="rId36"/>
          <a:srcRect t="26101" b="32031"/>
          <a:stretch/>
        </p:blipFill>
        <p:spPr>
          <a:xfrm>
            <a:off x="5665684" y="1287685"/>
            <a:ext cx="1715851" cy="477925"/>
          </a:xfrm>
          <a:prstGeom prst="rect">
            <a:avLst/>
          </a:prstGeom>
        </p:spPr>
      </p:pic>
      <p:pic>
        <p:nvPicPr>
          <p:cNvPr id="7" name="Image 6" descr="Une image contenant logo, conception&#10;&#10;Description générée automatiquement">
            <a:extLst>
              <a:ext uri="{FF2B5EF4-FFF2-40B4-BE49-F238E27FC236}">
                <a16:creationId xmlns:a16="http://schemas.microsoft.com/office/drawing/2014/main" id="{F853AC26-A6EF-A869-BC76-3F26C4C28966}"/>
              </a:ext>
            </a:extLst>
          </p:cNvPr>
          <p:cNvPicPr>
            <a:picLocks noChangeAspect="1"/>
          </p:cNvPicPr>
          <p:nvPr>
            <p:custDataLst>
              <p:tags r:id="rId19"/>
            </p:custDataLst>
          </p:nvPr>
        </p:nvPicPr>
        <p:blipFill>
          <a:blip r:embed="rId37"/>
          <a:stretch>
            <a:fillRect/>
          </a:stretch>
        </p:blipFill>
        <p:spPr>
          <a:xfrm>
            <a:off x="6343650" y="1765610"/>
            <a:ext cx="483394" cy="483394"/>
          </a:xfrm>
          <a:prstGeom prst="rect">
            <a:avLst/>
          </a:prstGeom>
        </p:spPr>
      </p:pic>
      <p:sp>
        <p:nvSpPr>
          <p:cNvPr id="6" name="Rectangle à coins arrondis 79">
            <a:extLst>
              <a:ext uri="{FF2B5EF4-FFF2-40B4-BE49-F238E27FC236}">
                <a16:creationId xmlns:a16="http://schemas.microsoft.com/office/drawing/2014/main" id="{D42469EF-EC93-8DD6-ED30-95F02C82208C}"/>
              </a:ext>
            </a:extLst>
          </p:cNvPr>
          <p:cNvSpPr/>
          <p:nvPr>
            <p:custDataLst>
              <p:tags r:id="rId20"/>
            </p:custDataLst>
          </p:nvPr>
        </p:nvSpPr>
        <p:spPr>
          <a:xfrm>
            <a:off x="286612" y="8796362"/>
            <a:ext cx="5700398" cy="3812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i="1" dirty="0" err="1">
                <a:solidFill>
                  <a:schemeClr val="tx1">
                    <a:lumMod val="75000"/>
                    <a:lumOff val="25000"/>
                  </a:schemeClr>
                </a:solidFill>
                <a:latin typeface="Old Standard TT" panose="00000500000000000000" pitchFamily="2" charset="0"/>
              </a:rPr>
              <a:t>Mes</a:t>
            </a:r>
            <a:r>
              <a:rPr lang="en-US" sz="1200" i="1" dirty="0">
                <a:solidFill>
                  <a:schemeClr val="tx1">
                    <a:lumMod val="75000"/>
                    <a:lumOff val="25000"/>
                  </a:schemeClr>
                </a:solidFill>
                <a:latin typeface="Old Standard TT" panose="00000500000000000000" pitchFamily="2" charset="0"/>
              </a:rPr>
              <a:t> passions et </a:t>
            </a:r>
            <a:r>
              <a:rPr lang="en-US" sz="1200" i="1" dirty="0" err="1">
                <a:solidFill>
                  <a:schemeClr val="tx1">
                    <a:lumMod val="75000"/>
                    <a:lumOff val="25000"/>
                  </a:schemeClr>
                </a:solidFill>
                <a:latin typeface="Old Standard TT" panose="00000500000000000000" pitchFamily="2" charset="0"/>
              </a:rPr>
              <a:t>mieux</a:t>
            </a:r>
            <a:r>
              <a:rPr lang="en-US" sz="1200" i="1" dirty="0">
                <a:solidFill>
                  <a:schemeClr val="tx1">
                    <a:lumMod val="75000"/>
                    <a:lumOff val="25000"/>
                  </a:schemeClr>
                </a:solidFill>
                <a:latin typeface="Old Standard TT" panose="00000500000000000000" pitchFamily="2" charset="0"/>
              </a:rPr>
              <a:t> me </a:t>
            </a:r>
            <a:r>
              <a:rPr lang="en-US" sz="1200" i="1" dirty="0" err="1">
                <a:solidFill>
                  <a:schemeClr val="tx1">
                    <a:lumMod val="75000"/>
                    <a:lumOff val="25000"/>
                  </a:schemeClr>
                </a:solidFill>
                <a:latin typeface="Old Standard TT" panose="00000500000000000000" pitchFamily="2" charset="0"/>
              </a:rPr>
              <a:t>connaitre</a:t>
            </a:r>
            <a:r>
              <a:rPr lang="en-US" sz="1200" i="1" dirty="0">
                <a:solidFill>
                  <a:schemeClr val="tx1">
                    <a:lumMod val="75000"/>
                    <a:lumOff val="25000"/>
                  </a:schemeClr>
                </a:solidFill>
                <a:latin typeface="Old Standard TT" panose="00000500000000000000" pitchFamily="2" charset="0"/>
              </a:rPr>
              <a:t>.</a:t>
            </a:r>
          </a:p>
        </p:txBody>
      </p:sp>
      <p:sp>
        <p:nvSpPr>
          <p:cNvPr id="8" name="ZoneTexte 7">
            <a:extLst>
              <a:ext uri="{FF2B5EF4-FFF2-40B4-BE49-F238E27FC236}">
                <a16:creationId xmlns:a16="http://schemas.microsoft.com/office/drawing/2014/main" id="{6B823D08-8A45-E4FA-6C9D-2D0DD115D6D5}"/>
              </a:ext>
            </a:extLst>
          </p:cNvPr>
          <p:cNvSpPr txBox="1"/>
          <p:nvPr>
            <p:custDataLst>
              <p:tags r:id="rId21"/>
            </p:custDataLst>
          </p:nvPr>
        </p:nvSpPr>
        <p:spPr>
          <a:xfrm>
            <a:off x="212350" y="9085989"/>
            <a:ext cx="7062583" cy="1200329"/>
          </a:xfrm>
          <a:prstGeom prst="rect">
            <a:avLst/>
          </a:prstGeom>
          <a:noFill/>
        </p:spPr>
        <p:txBody>
          <a:bodyPr wrap="square" rtlCol="0">
            <a:spAutoFit/>
          </a:bodyPr>
          <a:lstStyle/>
          <a:p>
            <a:pPr algn="just"/>
            <a:r>
              <a:rPr lang="fr-FR" sz="900" b="1" dirty="0">
                <a:latin typeface="Roboto" panose="02000000000000000000" pitchFamily="2" charset="0"/>
                <a:ea typeface="Roboto" panose="02000000000000000000" pitchFamily="2" charset="0"/>
              </a:rPr>
              <a:t>Pour mieux me connaitre, </a:t>
            </a:r>
            <a:r>
              <a:rPr lang="fr-FR" sz="900" dirty="0">
                <a:latin typeface="Roboto" panose="02000000000000000000" pitchFamily="2" charset="0"/>
                <a:ea typeface="Roboto" panose="02000000000000000000" pitchFamily="2" charset="0"/>
              </a:rPr>
              <a:t>j’ai pris le temps d’écrire mes passions et ma présentation sur mon site internet : </a:t>
            </a:r>
            <a:br>
              <a:rPr lang="fr-FR" sz="900" dirty="0">
                <a:latin typeface="Roboto" panose="02000000000000000000" pitchFamily="2" charset="0"/>
                <a:ea typeface="Roboto" panose="02000000000000000000" pitchFamily="2" charset="0"/>
              </a:rPr>
            </a:br>
            <a:r>
              <a:rPr lang="fr-FR" sz="900" dirty="0">
                <a:latin typeface="Roboto" panose="02000000000000000000" pitchFamily="2" charset="0"/>
                <a:ea typeface="Roboto" panose="02000000000000000000" pitchFamily="2" charset="0"/>
                <a:hlinkClick r:id="rId28"/>
              </a:rPr>
              <a:t>https://paul-fsm.net</a:t>
            </a:r>
            <a:r>
              <a:rPr lang="fr-FR" sz="900" dirty="0">
                <a:latin typeface="Roboto" panose="02000000000000000000" pitchFamily="2" charset="0"/>
                <a:ea typeface="Roboto" panose="02000000000000000000" pitchFamily="2" charset="0"/>
              </a:rPr>
              <a:t> </a:t>
            </a:r>
          </a:p>
          <a:p>
            <a:pPr algn="just"/>
            <a:br>
              <a:rPr lang="fr-FR" sz="900" dirty="0">
                <a:latin typeface="Roboto" panose="02000000000000000000" pitchFamily="2" charset="0"/>
                <a:ea typeface="Roboto" panose="02000000000000000000" pitchFamily="2" charset="0"/>
              </a:rPr>
            </a:br>
            <a:r>
              <a:rPr lang="fr-FR" sz="900" dirty="0">
                <a:latin typeface="Roboto" panose="02000000000000000000" pitchFamily="2" charset="0"/>
                <a:ea typeface="Roboto" panose="02000000000000000000" pitchFamily="2" charset="0"/>
              </a:rPr>
              <a:t>Vous y trouverez </a:t>
            </a:r>
            <a:r>
              <a:rPr lang="fr-FR" sz="900" dirty="0">
                <a:latin typeface="Roboto" panose="02000000000000000000" pitchFamily="2" charset="0"/>
                <a:ea typeface="Roboto" panose="02000000000000000000" pitchFamily="2" charset="0"/>
                <a:hlinkClick r:id="rId38"/>
              </a:rPr>
              <a:t>ma page de présentation</a:t>
            </a:r>
            <a:r>
              <a:rPr lang="fr-FR" sz="900" dirty="0">
                <a:latin typeface="Roboto" panose="02000000000000000000" pitchFamily="2" charset="0"/>
                <a:ea typeface="Roboto" panose="02000000000000000000" pitchFamily="2" charset="0"/>
              </a:rPr>
              <a:t>, ainsi que </a:t>
            </a:r>
            <a:r>
              <a:rPr lang="fr-FR" sz="900" dirty="0">
                <a:latin typeface="Roboto" panose="02000000000000000000" pitchFamily="2" charset="0"/>
                <a:ea typeface="Roboto" panose="02000000000000000000" pitchFamily="2" charset="0"/>
                <a:hlinkClick r:id="rId39"/>
              </a:rPr>
              <a:t>mes passions</a:t>
            </a:r>
            <a:r>
              <a:rPr lang="fr-FR" sz="900" dirty="0">
                <a:latin typeface="Roboto" panose="02000000000000000000" pitchFamily="2" charset="0"/>
                <a:ea typeface="Roboto" panose="02000000000000000000" pitchFamily="2" charset="0"/>
              </a:rPr>
              <a:t>, mais bien d’autres informations. </a:t>
            </a:r>
          </a:p>
          <a:p>
            <a:pPr algn="just"/>
            <a:r>
              <a:rPr lang="fr-FR" sz="900" dirty="0">
                <a:latin typeface="Roboto" panose="02000000000000000000" pitchFamily="2" charset="0"/>
                <a:ea typeface="Roboto" panose="02000000000000000000" pitchFamily="2" charset="0"/>
              </a:rPr>
              <a:t>J’y tiens également un </a:t>
            </a:r>
            <a:r>
              <a:rPr lang="fr-FR" sz="900" b="1" dirty="0">
                <a:latin typeface="Roboto" panose="02000000000000000000" pitchFamily="2" charset="0"/>
                <a:ea typeface="Roboto" panose="02000000000000000000" pitchFamily="2" charset="0"/>
              </a:rPr>
              <a:t>blog professionnel </a:t>
            </a:r>
            <a:r>
              <a:rPr lang="fr-FR" sz="900" dirty="0">
                <a:latin typeface="Roboto" panose="02000000000000000000" pitchFamily="2" charset="0"/>
                <a:ea typeface="Roboto" panose="02000000000000000000" pitchFamily="2" charset="0"/>
              </a:rPr>
              <a:t>pour parler des sujets qui m’intéressent. </a:t>
            </a:r>
          </a:p>
          <a:p>
            <a:pPr algn="just"/>
            <a:endParaRPr lang="fr-FR" sz="900" dirty="0">
              <a:latin typeface="Roboto" panose="02000000000000000000" pitchFamily="2" charset="0"/>
              <a:ea typeface="Roboto" panose="02000000000000000000" pitchFamily="2" charset="0"/>
            </a:endParaRPr>
          </a:p>
          <a:p>
            <a:pPr algn="just"/>
            <a:r>
              <a:rPr lang="fr-FR" sz="900" dirty="0">
                <a:latin typeface="Roboto" panose="02000000000000000000" pitchFamily="2" charset="0"/>
                <a:ea typeface="Roboto" panose="02000000000000000000" pitchFamily="2" charset="0"/>
              </a:rPr>
              <a:t>J’ai également fait des projets personnels et professionnels comme </a:t>
            </a:r>
            <a:r>
              <a:rPr lang="fr-FR" sz="900" b="1" dirty="0">
                <a:latin typeface="Roboto" panose="02000000000000000000" pitchFamily="2" charset="0"/>
                <a:ea typeface="Roboto" panose="02000000000000000000" pitchFamily="2" charset="0"/>
              </a:rPr>
              <a:t>réaliser des sites internet </a:t>
            </a:r>
            <a:r>
              <a:rPr lang="fr-FR" sz="900" dirty="0">
                <a:latin typeface="Roboto" panose="02000000000000000000" pitchFamily="2" charset="0"/>
                <a:ea typeface="Roboto" panose="02000000000000000000" pitchFamily="2" charset="0"/>
              </a:rPr>
              <a:t>pour des amis, des connaissances ou des clients. </a:t>
            </a:r>
            <a:r>
              <a:rPr lang="fr-FR" sz="900" dirty="0">
                <a:latin typeface="Roboto" panose="02000000000000000000" pitchFamily="2" charset="0"/>
                <a:ea typeface="Roboto" panose="02000000000000000000" pitchFamily="2" charset="0"/>
                <a:hlinkClick r:id="rId40"/>
              </a:rPr>
              <a:t>Découvrez via ce lien. </a:t>
            </a:r>
            <a:endParaRPr lang="fr-FR" sz="900" dirty="0">
              <a:latin typeface="Roboto" panose="02000000000000000000" pitchFamily="2" charset="0"/>
              <a:ea typeface="Roboto" panose="02000000000000000000" pitchFamily="2" charset="0"/>
            </a:endParaRPr>
          </a:p>
        </p:txBody>
      </p:sp>
      <p:grpSp>
        <p:nvGrpSpPr>
          <p:cNvPr id="13" name="Groupe 12">
            <a:extLst>
              <a:ext uri="{FF2B5EF4-FFF2-40B4-BE49-F238E27FC236}">
                <a16:creationId xmlns:a16="http://schemas.microsoft.com/office/drawing/2014/main" id="{C7CC6A5E-8875-DE6D-1B7E-9B408A9D41E7}"/>
              </a:ext>
            </a:extLst>
          </p:cNvPr>
          <p:cNvGrpSpPr/>
          <p:nvPr/>
        </p:nvGrpSpPr>
        <p:grpSpPr>
          <a:xfrm>
            <a:off x="6487414" y="345335"/>
            <a:ext cx="550080" cy="652429"/>
            <a:chOff x="3258892" y="1900954"/>
            <a:chExt cx="3457538" cy="3981931"/>
          </a:xfrm>
        </p:grpSpPr>
        <p:pic>
          <p:nvPicPr>
            <p:cNvPr id="14" name="Image 13" descr="Une image contenant art, motif, Rectangle, carré&#10;&#10;Description générée automatiquement">
              <a:extLst>
                <a:ext uri="{FF2B5EF4-FFF2-40B4-BE49-F238E27FC236}">
                  <a16:creationId xmlns:a16="http://schemas.microsoft.com/office/drawing/2014/main" id="{A8AF4D3D-F3C0-1719-C302-E3270EE1C8B6}"/>
                </a:ext>
              </a:extLst>
            </p:cNvPr>
            <p:cNvPicPr>
              <a:picLocks noChangeAspect="1"/>
            </p:cNvPicPr>
            <p:nvPr/>
          </p:nvPicPr>
          <p:blipFill>
            <a:blip r:embed="rId41"/>
            <a:stretch>
              <a:fillRect/>
            </a:stretch>
          </p:blipFill>
          <p:spPr>
            <a:xfrm>
              <a:off x="3258892" y="1900954"/>
              <a:ext cx="3457538" cy="3981931"/>
            </a:xfrm>
            <a:prstGeom prst="rect">
              <a:avLst/>
            </a:prstGeom>
          </p:spPr>
        </p:pic>
        <p:pic>
          <p:nvPicPr>
            <p:cNvPr id="15" name="Image 14">
              <a:extLst>
                <a:ext uri="{FF2B5EF4-FFF2-40B4-BE49-F238E27FC236}">
                  <a16:creationId xmlns:a16="http://schemas.microsoft.com/office/drawing/2014/main" id="{EC3C4AEE-48C8-1CC6-CFF5-A04C4C1DE513}"/>
                </a:ext>
              </a:extLst>
            </p:cNvPr>
            <p:cNvPicPr>
              <a:picLocks noChangeAspect="1"/>
            </p:cNvPicPr>
            <p:nvPr/>
          </p:nvPicPr>
          <p:blipFill>
            <a:blip r:embed="rId42"/>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160844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3"/>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a:t>
            </a:r>
            <a:r>
              <a:rPr lang="fr-FR" sz="700" b="1" dirty="0">
                <a:latin typeface="Roboto Thin" panose="02000000000000000000" pitchFamily="2" charset="0"/>
                <a:ea typeface="Roboto Thin" panose="02000000000000000000" pitchFamily="2" charset="0"/>
                <a:cs typeface="Times New Roman" panose="02020603050405020304" pitchFamily="18" charset="0"/>
              </a:rPr>
              <a:t>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11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4">
            <a:extLst>
              <a:ext uri="{96DAC541-7B7A-43D3-8B79-37D633B846F1}">
                <asvg:svgBlip xmlns:asvg="http://schemas.microsoft.com/office/drawing/2016/SVG/main" r:embed="rId25"/>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26">
            <a:extLst>
              <a:ext uri="{96DAC541-7B7A-43D3-8B79-37D633B846F1}">
                <asvg:svgBlip xmlns:asvg="http://schemas.microsoft.com/office/drawing/2016/SVG/main" r:embed="rId27"/>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8">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9">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30">
            <a:extLst>
              <a:ext uri="{96DAC541-7B7A-43D3-8B79-37D633B846F1}">
                <asvg:svgBlip xmlns:asvg="http://schemas.microsoft.com/office/drawing/2016/SVG/main" r:embed="rId31"/>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32">
            <a:extLst>
              <a:ext uri="{96DAC541-7B7A-43D3-8B79-37D633B846F1}">
                <asvg:svgBlip xmlns:asvg="http://schemas.microsoft.com/office/drawing/2016/SVG/main" r:embed="rId33"/>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5"/>
            </p:custDataLst>
          </p:nvPr>
        </p:nvPicPr>
        <p:blipFill>
          <a:blip r:embed="rId34">
            <a:extLst>
              <a:ext uri="{96DAC541-7B7A-43D3-8B79-37D633B846F1}">
                <asvg:svgBlip xmlns:asvg="http://schemas.microsoft.com/office/drawing/2016/SVG/main" r:embed="rId35"/>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6"/>
            </p:custDataLst>
          </p:nvPr>
        </p:nvSpPr>
        <p:spPr>
          <a:xfrm>
            <a:off x="343864" y="1783380"/>
            <a:ext cx="6920536" cy="1231106"/>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Chef de projet transverse, Pilotage transverse.</a:t>
            </a:r>
          </a:p>
          <a:p>
            <a:pPr algn="just">
              <a:spcAft>
                <a:spcPts val="300"/>
              </a:spcAft>
            </a:pPr>
            <a:r>
              <a:rPr lang="fr-FR" sz="105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NP6</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PARIS Bastille / </a:t>
            </a:r>
            <a:r>
              <a:rPr lang="fr-FR" sz="900" dirty="0">
                <a:solidFill>
                  <a:schemeClr val="tx1">
                    <a:lumMod val="75000"/>
                    <a:lumOff val="25000"/>
                  </a:schemeClr>
                </a:solidFill>
                <a:latin typeface="Roboto SemiBold" panose="02000000000000000000" pitchFamily="2" charset="0"/>
                <a:ea typeface="Roboto SemiBold" panose="02000000000000000000" pitchFamily="2" charset="0"/>
              </a:rPr>
              <a:t>CDI – De </a:t>
            </a:r>
            <a:r>
              <a:rPr lang="en-US" sz="900" dirty="0">
                <a:solidFill>
                  <a:schemeClr val="tx1">
                    <a:lumMod val="75000"/>
                    <a:lumOff val="25000"/>
                  </a:schemeClr>
                </a:solidFill>
                <a:latin typeface="Roboto SemiBold" panose="02000000000000000000" pitchFamily="2" charset="0"/>
                <a:ea typeface="Roboto SemiBold" panose="02000000000000000000" pitchFamily="2" charset="0"/>
              </a:rPr>
              <a:t>Novembre 2016 à Janvier 2017 </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( 3 mois )</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Sensibilisation à la méthodologie de gestion de projet : Cycle en V et SCRUM.</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Sensibilisation à la gestion de la connaissance : </a:t>
            </a:r>
            <a:r>
              <a:rPr lang="fr-FR" sz="900" dirty="0" err="1">
                <a:solidFill>
                  <a:schemeClr val="tx1">
                    <a:lumMod val="75000"/>
                    <a:lumOff val="25000"/>
                  </a:schemeClr>
                </a:solidFill>
                <a:latin typeface="Roboto" panose="02000000000000000000" pitchFamily="2" charset="0"/>
                <a:ea typeface="Roboto" panose="02000000000000000000" pitchFamily="2" charset="0"/>
              </a:rPr>
              <a:t>Knowledge</a:t>
            </a:r>
            <a:r>
              <a:rPr lang="fr-FR" sz="900" dirty="0">
                <a:solidFill>
                  <a:schemeClr val="tx1">
                    <a:lumMod val="75000"/>
                    <a:lumOff val="25000"/>
                  </a:schemeClr>
                </a:solidFill>
                <a:latin typeface="Roboto" panose="02000000000000000000" pitchFamily="2" charset="0"/>
                <a:ea typeface="Roboto" panose="02000000000000000000" pitchFamily="2" charset="0"/>
              </a:rPr>
              <a:t> Management.</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Gestion de la planification des projets de l’entité.</a:t>
            </a:r>
          </a:p>
          <a:p>
            <a:pPr marL="171450"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Sensibilisation à la qualité du code.</a:t>
            </a:r>
          </a:p>
          <a:p>
            <a:pPr algn="just">
              <a:spcAft>
                <a:spcPts val="3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9" name="Image 8" descr="Une image contenant Graphique, Police, symbole, logo&#10;&#10;Description générée automatiquement">
            <a:extLst>
              <a:ext uri="{FF2B5EF4-FFF2-40B4-BE49-F238E27FC236}">
                <a16:creationId xmlns:a16="http://schemas.microsoft.com/office/drawing/2014/main" id="{BD05EE49-8D94-CDEB-DE03-5DE4E8CC80D7}"/>
              </a:ext>
            </a:extLst>
          </p:cNvPr>
          <p:cNvPicPr>
            <a:picLocks noChangeAspect="1"/>
          </p:cNvPicPr>
          <p:nvPr>
            <p:custDataLst>
              <p:tags r:id="rId17"/>
            </p:custDataLst>
          </p:nvPr>
        </p:nvPicPr>
        <p:blipFill>
          <a:blip r:embed="rId36"/>
          <a:stretch>
            <a:fillRect/>
          </a:stretch>
        </p:blipFill>
        <p:spPr>
          <a:xfrm>
            <a:off x="6419993" y="1711956"/>
            <a:ext cx="696814" cy="503328"/>
          </a:xfrm>
          <a:prstGeom prst="rect">
            <a:avLst/>
          </a:prstGeom>
        </p:spPr>
      </p:pic>
      <p:cxnSp>
        <p:nvCxnSpPr>
          <p:cNvPr id="10" name="Connecteur droit 9">
            <a:extLst>
              <a:ext uri="{FF2B5EF4-FFF2-40B4-BE49-F238E27FC236}">
                <a16:creationId xmlns:a16="http://schemas.microsoft.com/office/drawing/2014/main" id="{66D4F3E1-8C95-0FEA-B616-F628EF98D310}"/>
              </a:ext>
            </a:extLst>
          </p:cNvPr>
          <p:cNvCxnSpPr/>
          <p:nvPr>
            <p:custDataLst>
              <p:tags r:id="rId18"/>
            </p:custDataLst>
          </p:nvPr>
        </p:nvCxnSpPr>
        <p:spPr>
          <a:xfrm>
            <a:off x="1051546" y="340220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13" name="ZoneTexte 12">
            <a:extLst>
              <a:ext uri="{FF2B5EF4-FFF2-40B4-BE49-F238E27FC236}">
                <a16:creationId xmlns:a16="http://schemas.microsoft.com/office/drawing/2014/main" id="{6A236745-3B68-F856-1965-B050C36129DC}"/>
              </a:ext>
            </a:extLst>
          </p:cNvPr>
          <p:cNvSpPr txBox="1"/>
          <p:nvPr>
            <p:custDataLst>
              <p:tags r:id="rId19"/>
            </p:custDataLst>
          </p:nvPr>
        </p:nvSpPr>
        <p:spPr>
          <a:xfrm>
            <a:off x="338368" y="4082548"/>
            <a:ext cx="6920536" cy="5355312"/>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junior.</a:t>
            </a:r>
          </a:p>
          <a:p>
            <a:pPr>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ALTRAN CIS, filiale du groupe Altran (ESN)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 LA DÉFENSE</a:t>
            </a:r>
            <a:b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En mission chez des clients de 2013 à 2016 – CDI, en </a:t>
            </a:r>
            <a:r>
              <a:rPr lang="fr-FR" sz="900" dirty="0">
                <a:solidFill>
                  <a:schemeClr val="tx1">
                    <a:lumMod val="75000"/>
                    <a:lumOff val="25000"/>
                  </a:schemeClr>
                </a:solidFill>
                <a:latin typeface="Roboto" panose="02000000000000000000" pitchFamily="2" charset="0"/>
                <a:ea typeface="Roboto" panose="02000000000000000000" pitchFamily="2" charset="0"/>
              </a:rPr>
              <a:t>mission d’</a:t>
            </a:r>
            <a:r>
              <a:rPr lang="en-US" sz="900" dirty="0">
                <a:solidFill>
                  <a:schemeClr val="tx1">
                    <a:lumMod val="75000"/>
                    <a:lumOff val="25000"/>
                  </a:schemeClr>
                </a:solidFill>
                <a:latin typeface="Roboto" panose="02000000000000000000" pitchFamily="2" charset="0"/>
                <a:ea typeface="Roboto" panose="02000000000000000000" pitchFamily="2" charset="0"/>
              </a:rPr>
              <a:t>Avril 2013 à Novembre 2016 </a:t>
            </a:r>
            <a:r>
              <a:rPr lang="fr-FR" sz="900" dirty="0">
                <a:solidFill>
                  <a:schemeClr val="tx1">
                    <a:lumMod val="75000"/>
                    <a:lumOff val="25000"/>
                  </a:schemeClr>
                </a:solidFill>
                <a:latin typeface="Roboto" panose="02000000000000000000" pitchFamily="2" charset="0"/>
                <a:ea typeface="Roboto" panose="02000000000000000000" pitchFamily="2" charset="0"/>
              </a:rPr>
              <a:t>( 2 ans et 1 mois )</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 clients rencontrés.</a:t>
            </a:r>
          </a:p>
          <a:p>
            <a:pPr lvl="1"/>
            <a:r>
              <a:rPr lang="fr-FR" sz="900" b="1" dirty="0">
                <a:solidFill>
                  <a:schemeClr val="tx1">
                    <a:lumMod val="75000"/>
                    <a:lumOff val="25000"/>
                  </a:schemeClr>
                </a:solidFill>
                <a:latin typeface="Roboto" panose="02000000000000000000" pitchFamily="2" charset="0"/>
                <a:ea typeface="Roboto" panose="02000000000000000000" pitchFamily="2" charset="0"/>
              </a:rPr>
              <a:t>Client : VSC Technologies </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a:latin typeface="Roboto" panose="02000000000000000000" pitchFamily="2" charset="0"/>
                <a:ea typeface="Roboto" panose="02000000000000000000" pitchFamily="2" charset="0"/>
                <a:cs typeface="Roboto" panose="02000000000000000000" pitchFamily="2" charset="0"/>
              </a:rPr>
              <a:t> </a:t>
            </a:r>
            <a:r>
              <a:rPr lang="fr-FR" sz="900" b="1" dirty="0">
                <a:solidFill>
                  <a:schemeClr val="tx1">
                    <a:lumMod val="75000"/>
                    <a:lumOff val="25000"/>
                  </a:schemeClr>
                </a:solidFill>
                <a:latin typeface="Roboto" panose="02000000000000000000" pitchFamily="2" charset="0"/>
                <a:ea typeface="Roboto" panose="02000000000000000000" pitchFamily="2" charset="0"/>
              </a:rPr>
              <a:t>De septembre 2015 à novembre 2016 ( 1 an et 2 mois )</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Fonction : </a:t>
            </a:r>
            <a:r>
              <a:rPr lang="fr-FR" sz="900" dirty="0">
                <a:solidFill>
                  <a:schemeClr val="tx1">
                    <a:lumMod val="75000"/>
                    <a:lumOff val="25000"/>
                  </a:schemeClr>
                </a:solidFill>
                <a:latin typeface="Roboto" panose="02000000000000000000" pitchFamily="2" charset="0"/>
                <a:ea typeface="Roboto" panose="02000000000000000000" pitchFamily="2" charset="0"/>
              </a:rPr>
              <a:t>Chef de projet Pilotage </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Gestion de projets transverses VSCT / VSC / SNCF jusqu’à leurs livraisons en production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Planification des étapes et accompagnement à la réalisation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Partage des informations avec les PO et </a:t>
            </a:r>
            <a:r>
              <a:rPr lang="fr-FR" sz="900" dirty="0" err="1">
                <a:solidFill>
                  <a:schemeClr val="tx1">
                    <a:lumMod val="75000"/>
                    <a:lumOff val="25000"/>
                  </a:schemeClr>
                </a:solidFill>
                <a:latin typeface="Roboto" panose="02000000000000000000" pitchFamily="2" charset="0"/>
                <a:ea typeface="Roboto" panose="02000000000000000000" pitchFamily="2" charset="0"/>
              </a:rPr>
              <a:t>ScrumMaster</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Mesure et monitoring du passage en production des projets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Remontée des informations aux CODIR et investigation à la demande du CODIR</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Pilotage des équipes de VSCT pour des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Anomalies / Bugs / Incident de production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Tests et analyses de release web et mobile avant MEP</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Tir de charges / validations / analyse Post MEP</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 dispositif de suivi complexes pour</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Les MEP de release web et mobile</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les promotions mises en place par la BU France, Europe du groupe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Analyse niveau 2 sur les applicatifs du groupe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planification et organisation des équipes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Livraison en production de packaging tarifaire et validation des opérations</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Projets abordés : </a:t>
            </a:r>
            <a:r>
              <a:rPr lang="fr-FR" sz="900" dirty="0">
                <a:solidFill>
                  <a:schemeClr val="tx1">
                    <a:lumMod val="75000"/>
                    <a:lumOff val="25000"/>
                  </a:schemeClr>
                </a:solidFill>
                <a:latin typeface="Roboto" panose="02000000000000000000" pitchFamily="2" charset="0"/>
                <a:ea typeface="Roboto" panose="02000000000000000000" pitchFamily="2" charset="0"/>
              </a:rPr>
              <a:t>Souplesse Tarifaire SNCF / Promotions &amp; ODV (Ouvertures des ventes OUIGO / </a:t>
            </a:r>
            <a:r>
              <a:rPr lang="fr-FR" sz="900" dirty="0" err="1">
                <a:solidFill>
                  <a:schemeClr val="tx1">
                    <a:lumMod val="75000"/>
                    <a:lumOff val="25000"/>
                  </a:schemeClr>
                </a:solidFill>
                <a:latin typeface="Roboto" panose="02000000000000000000" pitchFamily="2" charset="0"/>
                <a:ea typeface="Roboto" panose="02000000000000000000" pitchFamily="2" charset="0"/>
              </a:rPr>
              <a:t>iDTGV</a:t>
            </a:r>
            <a:r>
              <a:rPr lang="fr-FR" sz="900" dirty="0">
                <a:solidFill>
                  <a:schemeClr val="tx1">
                    <a:lumMod val="75000"/>
                    <a:lumOff val="25000"/>
                  </a:schemeClr>
                </a:solidFill>
                <a:latin typeface="Roboto" panose="02000000000000000000" pitchFamily="2" charset="0"/>
                <a:ea typeface="Roboto" panose="02000000000000000000" pitchFamily="2" charset="0"/>
              </a:rPr>
              <a:t> / SNCF)</a:t>
            </a:r>
          </a:p>
          <a:p>
            <a:pPr lvl="1" algn="just">
              <a:spcAft>
                <a:spcPts val="600"/>
              </a:spcAft>
            </a:pP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Approche « Agile », Confluence, </a:t>
            </a:r>
            <a:r>
              <a:rPr lang="fr-FR" sz="900" dirty="0" err="1">
                <a:solidFill>
                  <a:schemeClr val="tx1">
                    <a:lumMod val="75000"/>
                    <a:lumOff val="25000"/>
                  </a:schemeClr>
                </a:solidFill>
                <a:latin typeface="Roboto" panose="02000000000000000000" pitchFamily="2" charset="0"/>
                <a:ea typeface="Roboto" panose="02000000000000000000" pitchFamily="2" charset="0"/>
              </a:rPr>
              <a:t>ElasticSearch</a:t>
            </a:r>
            <a:r>
              <a:rPr lang="fr-FR" sz="900" dirty="0">
                <a:solidFill>
                  <a:schemeClr val="tx1">
                    <a:lumMod val="75000"/>
                    <a:lumOff val="25000"/>
                  </a:schemeClr>
                </a:solidFill>
                <a:latin typeface="Roboto" panose="02000000000000000000" pitchFamily="2" charset="0"/>
                <a:ea typeface="Roboto" panose="02000000000000000000" pitchFamily="2" charset="0"/>
              </a:rPr>
              <a:t>, Gestion de projet, JIRA Software, Kafka, KANBAN, MS Office (2003 – 2016), Product </a:t>
            </a:r>
            <a:r>
              <a:rPr lang="fr-FR" sz="900" dirty="0" err="1">
                <a:solidFill>
                  <a:schemeClr val="tx1">
                    <a:lumMod val="75000"/>
                    <a:lumOff val="25000"/>
                  </a:schemeClr>
                </a:solidFill>
                <a:latin typeface="Roboto" panose="02000000000000000000" pitchFamily="2" charset="0"/>
                <a:ea typeface="Roboto" panose="02000000000000000000"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rPr>
              <a:t>, SCRUM, Spark, </a:t>
            </a:r>
            <a:r>
              <a:rPr lang="fr-FR" sz="900" dirty="0" err="1">
                <a:solidFill>
                  <a:schemeClr val="tx1">
                    <a:lumMod val="75000"/>
                    <a:lumOff val="25000"/>
                  </a:schemeClr>
                </a:solidFill>
                <a:latin typeface="Roboto" panose="02000000000000000000" pitchFamily="2" charset="0"/>
                <a:ea typeface="Roboto" panose="02000000000000000000" pitchFamily="2" charset="0"/>
              </a:rPr>
              <a:t>Swagger</a:t>
            </a:r>
            <a:r>
              <a:rPr lang="fr-FR" sz="900" dirty="0">
                <a:solidFill>
                  <a:schemeClr val="tx1">
                    <a:lumMod val="75000"/>
                    <a:lumOff val="25000"/>
                  </a:schemeClr>
                </a:solidFill>
                <a:latin typeface="Roboto" panose="02000000000000000000" pitchFamily="2" charset="0"/>
                <a:ea typeface="Roboto" panose="02000000000000000000" pitchFamily="2" charset="0"/>
              </a:rPr>
              <a:t>, Windows,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15" name="Image 14" descr="Une image contenant Police, Graphique, logo, conception&#10;&#10;Description générée automatiquement">
            <a:extLst>
              <a:ext uri="{FF2B5EF4-FFF2-40B4-BE49-F238E27FC236}">
                <a16:creationId xmlns:a16="http://schemas.microsoft.com/office/drawing/2014/main" id="{C8874491-A381-462D-C740-BEBCABF0C13A}"/>
              </a:ext>
            </a:extLst>
          </p:cNvPr>
          <p:cNvPicPr>
            <a:picLocks noChangeAspect="1"/>
          </p:cNvPicPr>
          <p:nvPr>
            <p:custDataLst>
              <p:tags r:id="rId20"/>
            </p:custDataLst>
          </p:nvPr>
        </p:nvPicPr>
        <p:blipFill rotWithShape="1">
          <a:blip r:embed="rId37"/>
          <a:srcRect t="33077" b="33363"/>
          <a:stretch/>
        </p:blipFill>
        <p:spPr>
          <a:xfrm>
            <a:off x="6186165" y="3974483"/>
            <a:ext cx="1038317" cy="264173"/>
          </a:xfrm>
          <a:prstGeom prst="rect">
            <a:avLst/>
          </a:prstGeom>
        </p:spPr>
      </p:pic>
      <p:pic>
        <p:nvPicPr>
          <p:cNvPr id="18" name="Image 17" descr="Une image contenant texte, Police, Graphique, logo&#10;&#10;Description générée automatiquement">
            <a:extLst>
              <a:ext uri="{FF2B5EF4-FFF2-40B4-BE49-F238E27FC236}">
                <a16:creationId xmlns:a16="http://schemas.microsoft.com/office/drawing/2014/main" id="{1E45333A-DA48-7A86-94C3-A15BECE02521}"/>
              </a:ext>
            </a:extLst>
          </p:cNvPr>
          <p:cNvPicPr>
            <a:picLocks noChangeAspect="1"/>
          </p:cNvPicPr>
          <p:nvPr>
            <p:custDataLst>
              <p:tags r:id="rId21"/>
            </p:custDataLst>
          </p:nvPr>
        </p:nvPicPr>
        <p:blipFill>
          <a:blip r:embed="rId38"/>
          <a:stretch>
            <a:fillRect/>
          </a:stretch>
        </p:blipFill>
        <p:spPr>
          <a:xfrm>
            <a:off x="6396951" y="4188338"/>
            <a:ext cx="616744" cy="616744"/>
          </a:xfrm>
          <a:prstGeom prst="rect">
            <a:avLst/>
          </a:prstGeom>
        </p:spPr>
      </p:pic>
      <p:grpSp>
        <p:nvGrpSpPr>
          <p:cNvPr id="7" name="Groupe 6">
            <a:extLst>
              <a:ext uri="{FF2B5EF4-FFF2-40B4-BE49-F238E27FC236}">
                <a16:creationId xmlns:a16="http://schemas.microsoft.com/office/drawing/2014/main" id="{F5791616-3479-2415-D31C-67A367AA676E}"/>
              </a:ext>
            </a:extLst>
          </p:cNvPr>
          <p:cNvGrpSpPr/>
          <p:nvPr/>
        </p:nvGrpSpPr>
        <p:grpSpPr>
          <a:xfrm>
            <a:off x="6487414" y="345335"/>
            <a:ext cx="550080" cy="652429"/>
            <a:chOff x="3258892" y="1900954"/>
            <a:chExt cx="3457538" cy="3981931"/>
          </a:xfrm>
        </p:grpSpPr>
        <p:pic>
          <p:nvPicPr>
            <p:cNvPr id="8" name="Image 7" descr="Une image contenant art, motif, Rectangle, carré&#10;&#10;Description générée automatiquement">
              <a:extLst>
                <a:ext uri="{FF2B5EF4-FFF2-40B4-BE49-F238E27FC236}">
                  <a16:creationId xmlns:a16="http://schemas.microsoft.com/office/drawing/2014/main" id="{6E072CDE-C318-B5BC-3EEB-A0F5D7880B34}"/>
                </a:ext>
              </a:extLst>
            </p:cNvPr>
            <p:cNvPicPr>
              <a:picLocks noChangeAspect="1"/>
            </p:cNvPicPr>
            <p:nvPr/>
          </p:nvPicPr>
          <p:blipFill>
            <a:blip r:embed="rId39"/>
            <a:stretch>
              <a:fillRect/>
            </a:stretch>
          </p:blipFill>
          <p:spPr>
            <a:xfrm>
              <a:off x="3258892" y="1900954"/>
              <a:ext cx="3457538" cy="3981931"/>
            </a:xfrm>
            <a:prstGeom prst="rect">
              <a:avLst/>
            </a:prstGeom>
          </p:spPr>
        </p:pic>
        <p:pic>
          <p:nvPicPr>
            <p:cNvPr id="11" name="Image 10">
              <a:extLst>
                <a:ext uri="{FF2B5EF4-FFF2-40B4-BE49-F238E27FC236}">
                  <a16:creationId xmlns:a16="http://schemas.microsoft.com/office/drawing/2014/main" id="{872BC879-7B33-FB2C-6BAC-FF1706B2B755}"/>
                </a:ext>
              </a:extLst>
            </p:cNvPr>
            <p:cNvPicPr>
              <a:picLocks noChangeAspect="1"/>
            </p:cNvPicPr>
            <p:nvPr/>
          </p:nvPicPr>
          <p:blipFill>
            <a:blip r:embed="rId40"/>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388027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3"/>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12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4">
            <a:extLst>
              <a:ext uri="{96DAC541-7B7A-43D3-8B79-37D633B846F1}">
                <asvg:svgBlip xmlns:asvg="http://schemas.microsoft.com/office/drawing/2016/SVG/main" r:embed="rId25"/>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26">
            <a:extLst>
              <a:ext uri="{96DAC541-7B7A-43D3-8B79-37D633B846F1}">
                <asvg:svgBlip xmlns:asvg="http://schemas.microsoft.com/office/drawing/2016/SVG/main" r:embed="rId27"/>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8">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9">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30">
            <a:extLst>
              <a:ext uri="{96DAC541-7B7A-43D3-8B79-37D633B846F1}">
                <asvg:svgBlip xmlns:asvg="http://schemas.microsoft.com/office/drawing/2016/SVG/main" r:embed="rId31"/>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32">
            <a:extLst>
              <a:ext uri="{96DAC541-7B7A-43D3-8B79-37D633B846F1}">
                <asvg:svgBlip xmlns:asvg="http://schemas.microsoft.com/office/drawing/2016/SVG/main" r:embed="rId33"/>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5"/>
            </p:custDataLst>
          </p:nvPr>
        </p:nvPicPr>
        <p:blipFill>
          <a:blip r:embed="rId34">
            <a:extLst>
              <a:ext uri="{96DAC541-7B7A-43D3-8B79-37D633B846F1}">
                <asvg:svgBlip xmlns:asvg="http://schemas.microsoft.com/office/drawing/2016/SVG/main" r:embed="rId35"/>
              </a:ext>
            </a:extLst>
          </a:blip>
          <a:stretch>
            <a:fillRect/>
          </a:stretch>
        </p:blipFill>
        <p:spPr>
          <a:xfrm>
            <a:off x="1415967" y="1446179"/>
            <a:ext cx="218980" cy="218980"/>
          </a:xfrm>
          <a:prstGeom prst="rect">
            <a:avLst/>
          </a:prstGeom>
        </p:spPr>
      </p:pic>
      <p:sp>
        <p:nvSpPr>
          <p:cNvPr id="13" name="ZoneTexte 12">
            <a:extLst>
              <a:ext uri="{FF2B5EF4-FFF2-40B4-BE49-F238E27FC236}">
                <a16:creationId xmlns:a16="http://schemas.microsoft.com/office/drawing/2014/main" id="{6A236745-3B68-F856-1965-B050C36129DC}"/>
              </a:ext>
            </a:extLst>
          </p:cNvPr>
          <p:cNvSpPr txBox="1"/>
          <p:nvPr>
            <p:custDataLst>
              <p:tags r:id="rId16"/>
            </p:custDataLst>
          </p:nvPr>
        </p:nvSpPr>
        <p:spPr>
          <a:xfrm>
            <a:off x="343924" y="1782253"/>
            <a:ext cx="6920536" cy="3908762"/>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junior.</a:t>
            </a:r>
          </a:p>
          <a:p>
            <a:pPr>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ALTRAN CIS, filiale du groupe Altran (ESN)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 LA DÉFENSE</a:t>
            </a:r>
            <a:b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En mission chez des clients de 2013 à 2016 – CDI, en mission </a:t>
            </a:r>
            <a:r>
              <a:rPr lang="fr-FR" sz="900" dirty="0">
                <a:solidFill>
                  <a:schemeClr val="tx1">
                    <a:lumMod val="75000"/>
                    <a:lumOff val="25000"/>
                  </a:schemeClr>
                </a:solidFill>
                <a:latin typeface="Roboto" panose="02000000000000000000" pitchFamily="2" charset="0"/>
                <a:ea typeface="Roboto" panose="02000000000000000000" pitchFamily="2" charset="0"/>
              </a:rPr>
              <a:t>d’</a:t>
            </a:r>
            <a:r>
              <a:rPr lang="en-US" sz="900" dirty="0">
                <a:solidFill>
                  <a:schemeClr val="tx1">
                    <a:lumMod val="75000"/>
                    <a:lumOff val="25000"/>
                  </a:schemeClr>
                </a:solidFill>
                <a:latin typeface="Roboto" panose="02000000000000000000" pitchFamily="2" charset="0"/>
                <a:ea typeface="Roboto" panose="02000000000000000000" pitchFamily="2" charset="0"/>
              </a:rPr>
              <a:t>Avril 2013 à Novembre 2016 </a:t>
            </a:r>
            <a:r>
              <a:rPr lang="fr-FR" sz="900" dirty="0">
                <a:solidFill>
                  <a:schemeClr val="tx1">
                    <a:lumMod val="75000"/>
                    <a:lumOff val="25000"/>
                  </a:schemeClr>
                </a:solidFill>
                <a:latin typeface="Roboto" panose="02000000000000000000" pitchFamily="2" charset="0"/>
                <a:ea typeface="Roboto" panose="02000000000000000000" pitchFamily="2" charset="0"/>
              </a:rPr>
              <a:t>( 2 ans et 1 mois )</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 clients rencontrés.</a:t>
            </a:r>
          </a:p>
          <a:p>
            <a:pPr lvl="1"/>
            <a:r>
              <a:rPr lang="fr-FR" sz="900" b="1" dirty="0">
                <a:solidFill>
                  <a:schemeClr val="tx1">
                    <a:lumMod val="75000"/>
                    <a:lumOff val="25000"/>
                  </a:schemeClr>
                </a:solidFill>
                <a:latin typeface="Roboto" panose="02000000000000000000" pitchFamily="2" charset="0"/>
                <a:ea typeface="Roboto" panose="02000000000000000000" pitchFamily="2" charset="0"/>
              </a:rPr>
              <a:t>Client : BNP Paribas </a:t>
            </a:r>
            <a:r>
              <a:rPr lang="fr-FR" sz="900" b="1" dirty="0" err="1">
                <a:solidFill>
                  <a:schemeClr val="tx1">
                    <a:lumMod val="75000"/>
                    <a:lumOff val="25000"/>
                  </a:schemeClr>
                </a:solidFill>
                <a:latin typeface="Roboto" panose="02000000000000000000" pitchFamily="2" charset="0"/>
                <a:ea typeface="Roboto" panose="02000000000000000000" pitchFamily="2" charset="0"/>
              </a:rPr>
              <a:t>Personal</a:t>
            </a:r>
            <a:r>
              <a:rPr lang="fr-FR" sz="900" b="1" dirty="0">
                <a:solidFill>
                  <a:schemeClr val="tx1">
                    <a:lumMod val="75000"/>
                    <a:lumOff val="25000"/>
                  </a:schemeClr>
                </a:solidFill>
                <a:latin typeface="Roboto" panose="02000000000000000000" pitchFamily="2" charset="0"/>
                <a:ea typeface="Roboto" panose="02000000000000000000" pitchFamily="2" charset="0"/>
              </a:rPr>
              <a:t> Finances - Cetelem </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b="1" dirty="0">
                <a:solidFill>
                  <a:schemeClr val="tx1">
                    <a:lumMod val="75000"/>
                    <a:lumOff val="25000"/>
                  </a:schemeClr>
                </a:solidFill>
                <a:latin typeface="Roboto" panose="02000000000000000000" pitchFamily="2" charset="0"/>
                <a:ea typeface="Roboto" panose="02000000000000000000" pitchFamily="2" charset="0"/>
              </a:rPr>
              <a:t>D’avril 2013 à septembre 2015  (2 ans &amp; 5 mois )</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Fonction : </a:t>
            </a:r>
            <a:r>
              <a:rPr lang="fr-FR" sz="900" dirty="0">
                <a:solidFill>
                  <a:schemeClr val="tx1">
                    <a:lumMod val="75000"/>
                    <a:lumOff val="25000"/>
                  </a:schemeClr>
                </a:solidFill>
                <a:latin typeface="Roboto" panose="02000000000000000000" pitchFamily="2" charset="0"/>
                <a:ea typeface="Roboto" panose="02000000000000000000" pitchFamily="2" charset="0"/>
              </a:rPr>
              <a:t>Chef de Projet MOE</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Gestion de projets et de demande de maintenance évolutive (DME) sur l’applicatif : </a:t>
            </a:r>
            <a:r>
              <a:rPr lang="fr-FR" sz="900" b="1" dirty="0" err="1">
                <a:solidFill>
                  <a:schemeClr val="tx1">
                    <a:lumMod val="75000"/>
                    <a:lumOff val="25000"/>
                  </a:schemeClr>
                </a:solidFill>
                <a:latin typeface="Roboto" panose="02000000000000000000" pitchFamily="2" charset="0"/>
                <a:ea typeface="Roboto" panose="02000000000000000000" pitchFamily="2" charset="0"/>
              </a:rPr>
              <a:t>iMX</a:t>
            </a:r>
            <a:r>
              <a:rPr lang="fr-FR" sz="900" b="1" dirty="0">
                <a:solidFill>
                  <a:schemeClr val="tx1">
                    <a:lumMod val="75000"/>
                    <a:lumOff val="25000"/>
                  </a:schemeClr>
                </a:solidFill>
                <a:latin typeface="Roboto" panose="02000000000000000000" pitchFamily="2" charset="0"/>
                <a:ea typeface="Roboto"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 l’expression des besoins</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Cahier des charges et devis techniques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cahiers de tests techniques et réalisations</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Test unitaire</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Test d’intégration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Assistant MOE pour l’homologation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Mise en production des projets et DME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Planification des projets et réunions avec les collaborateurs MOE/MOA/Métiers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Gestion du RUN lié à l’applicatif et amélioration des processus</a:t>
            </a:r>
          </a:p>
          <a:p>
            <a:pPr lvl="1" algn="just">
              <a:spcAft>
                <a:spcPts val="600"/>
              </a:spcAft>
            </a:pP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Client / Fournisseur, Cycle en V, Dématérialisation, Fusion de dossiers d’entités juridiques différentes, Gestion de projet, </a:t>
            </a:r>
            <a:r>
              <a:rPr lang="fr-FR" sz="900" dirty="0" err="1">
                <a:solidFill>
                  <a:schemeClr val="tx1">
                    <a:lumMod val="75000"/>
                    <a:lumOff val="25000"/>
                  </a:schemeClr>
                </a:solidFill>
                <a:latin typeface="Roboto" panose="02000000000000000000" pitchFamily="2" charset="0"/>
                <a:ea typeface="Roboto" panose="02000000000000000000" pitchFamily="2" charset="0"/>
              </a:rPr>
              <a:t>iMX</a:t>
            </a:r>
            <a:r>
              <a:rPr lang="fr-FR" sz="900" dirty="0">
                <a:solidFill>
                  <a:schemeClr val="tx1">
                    <a:lumMod val="75000"/>
                    <a:lumOff val="25000"/>
                  </a:schemeClr>
                </a:solidFill>
                <a:latin typeface="Roboto" panose="02000000000000000000" pitchFamily="2" charset="0"/>
                <a:ea typeface="Roboto" panose="02000000000000000000" pitchFamily="2" charset="0"/>
              </a:rPr>
              <a:t>, JIRA Software, Mise en place de flux financiers, Norme Bâle II, Norme SEPA, Visual Basic For Applications,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15" name="Image 14" descr="Une image contenant Police, Graphique, logo, conception&#10;&#10;Description générée automatiquement">
            <a:extLst>
              <a:ext uri="{FF2B5EF4-FFF2-40B4-BE49-F238E27FC236}">
                <a16:creationId xmlns:a16="http://schemas.microsoft.com/office/drawing/2014/main" id="{C8874491-A381-462D-C740-BEBCABF0C13A}"/>
              </a:ext>
            </a:extLst>
          </p:cNvPr>
          <p:cNvPicPr>
            <a:picLocks noChangeAspect="1"/>
          </p:cNvPicPr>
          <p:nvPr>
            <p:custDataLst>
              <p:tags r:id="rId17"/>
            </p:custDataLst>
          </p:nvPr>
        </p:nvPicPr>
        <p:blipFill rotWithShape="1">
          <a:blip r:embed="rId36"/>
          <a:srcRect t="33077" b="33363"/>
          <a:stretch/>
        </p:blipFill>
        <p:spPr>
          <a:xfrm>
            <a:off x="6191721" y="1674188"/>
            <a:ext cx="1038317" cy="264173"/>
          </a:xfrm>
          <a:prstGeom prst="rect">
            <a:avLst/>
          </a:prstGeom>
        </p:spPr>
      </p:pic>
      <p:pic>
        <p:nvPicPr>
          <p:cNvPr id="5" name="Image 4" descr="Une image contenant texte, vert, graphisme, Police&#10;&#10;Description générée automatiquement">
            <a:extLst>
              <a:ext uri="{FF2B5EF4-FFF2-40B4-BE49-F238E27FC236}">
                <a16:creationId xmlns:a16="http://schemas.microsoft.com/office/drawing/2014/main" id="{0DAF23ED-C479-F1AB-67F8-48BAFF31574D}"/>
              </a:ext>
            </a:extLst>
          </p:cNvPr>
          <p:cNvPicPr>
            <a:picLocks noChangeAspect="1"/>
          </p:cNvPicPr>
          <p:nvPr>
            <p:custDataLst>
              <p:tags r:id="rId18"/>
            </p:custDataLst>
          </p:nvPr>
        </p:nvPicPr>
        <p:blipFill>
          <a:blip r:embed="rId37"/>
          <a:stretch>
            <a:fillRect/>
          </a:stretch>
        </p:blipFill>
        <p:spPr>
          <a:xfrm>
            <a:off x="6478707" y="1936094"/>
            <a:ext cx="464344" cy="464344"/>
          </a:xfrm>
          <a:prstGeom prst="rect">
            <a:avLst/>
          </a:prstGeom>
        </p:spPr>
      </p:pic>
      <p:cxnSp>
        <p:nvCxnSpPr>
          <p:cNvPr id="6" name="Connecteur droit 5">
            <a:extLst>
              <a:ext uri="{FF2B5EF4-FFF2-40B4-BE49-F238E27FC236}">
                <a16:creationId xmlns:a16="http://schemas.microsoft.com/office/drawing/2014/main" id="{2771B575-6205-EF6C-C91F-5D633389A027}"/>
              </a:ext>
            </a:extLst>
          </p:cNvPr>
          <p:cNvCxnSpPr/>
          <p:nvPr>
            <p:custDataLst>
              <p:tags r:id="rId19"/>
            </p:custDataLst>
          </p:nvPr>
        </p:nvCxnSpPr>
        <p:spPr>
          <a:xfrm>
            <a:off x="1008016" y="601134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7" name="ZoneTexte 6">
            <a:extLst>
              <a:ext uri="{FF2B5EF4-FFF2-40B4-BE49-F238E27FC236}">
                <a16:creationId xmlns:a16="http://schemas.microsoft.com/office/drawing/2014/main" id="{D5E4AA91-81D1-9C18-DB20-6164739666EF}"/>
              </a:ext>
            </a:extLst>
          </p:cNvPr>
          <p:cNvSpPr txBox="1"/>
          <p:nvPr>
            <p:custDataLst>
              <p:tags r:id="rId20"/>
            </p:custDataLst>
          </p:nvPr>
        </p:nvSpPr>
        <p:spPr>
          <a:xfrm>
            <a:off x="343924" y="6349667"/>
            <a:ext cx="6920536" cy="3893374"/>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Assistant-chef de projet Maitrise d'</a:t>
            </a:r>
            <a:r>
              <a:rPr lang="fr-FR" sz="1050" b="1" dirty="0" err="1">
                <a:solidFill>
                  <a:schemeClr val="tx1">
                    <a:lumMod val="75000"/>
                    <a:lumOff val="25000"/>
                  </a:schemeClr>
                </a:solidFill>
                <a:latin typeface="Roboto SemiBold" panose="02000000000000000000" pitchFamily="2" charset="0"/>
              </a:rPr>
              <a:t>Oeuvre</a:t>
            </a:r>
            <a:r>
              <a:rPr lang="fr-FR" sz="1050" b="1" dirty="0">
                <a:solidFill>
                  <a:schemeClr val="tx1">
                    <a:lumMod val="75000"/>
                    <a:lumOff val="25000"/>
                  </a:schemeClr>
                </a:solidFill>
                <a:latin typeface="Roboto SemiBold" panose="02000000000000000000" pitchFamily="2" charset="0"/>
              </a:rPr>
              <a:t> - Web.</a:t>
            </a:r>
          </a:p>
          <a:p>
            <a:pPr>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GROUPE AGRICA </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PARIS / Stage de 6 mois et CDD de 2 </a:t>
            </a:r>
            <a:r>
              <a:rPr lang="fr-FR" sz="900" dirty="0">
                <a:solidFill>
                  <a:schemeClr val="tx1">
                    <a:lumMod val="75000"/>
                    <a:lumOff val="25000"/>
                  </a:schemeClr>
                </a:solidFill>
                <a:latin typeface="Roboto" panose="02000000000000000000" pitchFamily="2" charset="0"/>
                <a:ea typeface="Roboto" panose="02000000000000000000" pitchFamily="2" charset="0"/>
              </a:rPr>
              <a:t>mois. - </a:t>
            </a:r>
            <a:r>
              <a:rPr lang="en-US" sz="900" dirty="0">
                <a:solidFill>
                  <a:schemeClr val="tx1">
                    <a:lumMod val="75000"/>
                    <a:lumOff val="25000"/>
                  </a:schemeClr>
                </a:solidFill>
                <a:latin typeface="Roboto" panose="02000000000000000000" pitchFamily="2" charset="0"/>
                <a:ea typeface="Roboto" panose="02000000000000000000" pitchFamily="2" charset="0"/>
              </a:rPr>
              <a:t>Avril à </a:t>
            </a:r>
            <a:r>
              <a:rPr lang="en-US" sz="900" dirty="0" err="1">
                <a:solidFill>
                  <a:schemeClr val="tx1">
                    <a:lumMod val="75000"/>
                    <a:lumOff val="25000"/>
                  </a:schemeClr>
                </a:solidFill>
                <a:latin typeface="Roboto" panose="02000000000000000000" pitchFamily="2" charset="0"/>
                <a:ea typeface="Roboto" panose="02000000000000000000" pitchFamily="2" charset="0"/>
              </a:rPr>
              <a:t>decembre</a:t>
            </a:r>
            <a:r>
              <a:rPr lang="en-US" sz="900" dirty="0">
                <a:solidFill>
                  <a:schemeClr val="tx1">
                    <a:lumMod val="75000"/>
                    <a:lumOff val="25000"/>
                  </a:schemeClr>
                </a:solidFill>
                <a:latin typeface="Roboto" panose="02000000000000000000" pitchFamily="2" charset="0"/>
                <a:ea typeface="Roboto" panose="02000000000000000000" pitchFamily="2" charset="0"/>
              </a:rPr>
              <a:t> 2012 </a:t>
            </a:r>
            <a:r>
              <a:rPr lang="fr-FR" sz="900" dirty="0">
                <a:solidFill>
                  <a:schemeClr val="tx1">
                    <a:lumMod val="75000"/>
                    <a:lumOff val="25000"/>
                  </a:schemeClr>
                </a:solidFill>
                <a:latin typeface="Roboto" panose="02000000000000000000" pitchFamily="2" charset="0"/>
                <a:ea typeface="Roboto" panose="02000000000000000000" pitchFamily="2" charset="0"/>
              </a:rPr>
              <a:t>( 8 mois )</a:t>
            </a:r>
          </a:p>
          <a:p>
            <a:pPr>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Mettre en place une application web (OPEGA) de gestion de ressources dans le service téléphonique du groupe basé à Angers. (CIRAS) Soulager le chef de projet en charge. Encadrer le développement complet et la mise en place du projet.</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documents nécessaires à l’élaboration d’un projet : Rapport de </a:t>
            </a:r>
            <a:r>
              <a:rPr lang="fr-FR" sz="900" dirty="0" err="1">
                <a:solidFill>
                  <a:schemeClr val="tx1">
                    <a:lumMod val="75000"/>
                    <a:lumOff val="25000"/>
                  </a:schemeClr>
                </a:solidFill>
                <a:latin typeface="Roboto" panose="02000000000000000000" pitchFamily="2" charset="0"/>
                <a:ea typeface="Roboto" panose="02000000000000000000" pitchFamily="2" charset="0"/>
              </a:rPr>
              <a:t>préétude</a:t>
            </a:r>
            <a:r>
              <a:rPr lang="fr-FR" sz="900" dirty="0">
                <a:solidFill>
                  <a:schemeClr val="tx1">
                    <a:lumMod val="75000"/>
                    <a:lumOff val="25000"/>
                  </a:schemeClr>
                </a:solidFill>
                <a:latin typeface="Roboto" panose="02000000000000000000" pitchFamily="2" charset="0"/>
                <a:ea typeface="Roboto" panose="02000000000000000000" pitchFamily="2" charset="0"/>
              </a:rPr>
              <a:t>, spécifications fonctionnelles et techniques, PV de validation, élaboration des cahiers de tests fonctionnels, techniques et unitaires.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complet de l’application.</a:t>
            </a:r>
          </a:p>
          <a:p>
            <a:pPr marL="628650" lvl="1" indent="-171450" algn="jus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Programmation orientée objet sous le Framework Zend (PHP)</a:t>
            </a:r>
          </a:p>
          <a:p>
            <a:pPr marL="628650" lvl="1" indent="-171450" algn="jus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Création des tables nécessaires pour analyser et recueillir les données.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 plusieurs supports de communication : mise en place d’une boîte mail pour le projet, élaboration des PowerPoint nécessaires aux différents comités composant le projet, présentation de prototype, captures d’écran et aperçus de l’application.</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 comités : de pilotage, de projet, de réflexion, d’anomalie : Invitation via Lotus, réservation des salles et rédaction des supports nécessaires aux comités.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Élaboration de la stratégie de recette et mise en place des rotations nécessaires à la recette métier.</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Élaboration de la stratégie des tests unitaires et réalisation des tests unitaires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Intégration du développement au sein du SI du groupe et réalisation des tests d’intégration</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Fluidité de fonctionnement et d’échange d’informations entre les différentes parties prenantes.</a:t>
            </a:r>
          </a:p>
          <a:p>
            <a:pPr marL="171450"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Livraison dans les environnements de développement, recette et production.</a:t>
            </a:r>
          </a:p>
          <a:p>
            <a:pPr algn="just"/>
            <a:r>
              <a:rPr lang="fr-FR" sz="900" b="1" dirty="0">
                <a:solidFill>
                  <a:schemeClr val="tx1">
                    <a:lumMod val="75000"/>
                    <a:lumOff val="25000"/>
                  </a:schemeClr>
                </a:solidFill>
                <a:latin typeface="Roboto" panose="02000000000000000000" pitchFamily="2" charset="0"/>
                <a:ea typeface="Roboto" panose="02000000000000000000" pitchFamily="2" charset="0"/>
              </a:rPr>
              <a:t>Sujets abordés pendant cet emploi : </a:t>
            </a:r>
          </a:p>
          <a:p>
            <a:pPr algn="just">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Approche « Agile », CSS, Gestion de projet, HTML, jQuery, </a:t>
            </a:r>
            <a:r>
              <a:rPr lang="fr-FR" sz="900" dirty="0" err="1">
                <a:solidFill>
                  <a:schemeClr val="tx1">
                    <a:lumMod val="75000"/>
                    <a:lumOff val="25000"/>
                  </a:schemeClr>
                </a:solidFill>
                <a:latin typeface="Roboto" panose="02000000000000000000" pitchFamily="2" charset="0"/>
                <a:ea typeface="Roboto" panose="02000000000000000000" pitchFamily="2" charset="0"/>
              </a:rPr>
              <a:t>jQueryUI</a:t>
            </a:r>
            <a:r>
              <a:rPr lang="fr-FR" sz="900" dirty="0">
                <a:solidFill>
                  <a:schemeClr val="tx1">
                    <a:lumMod val="75000"/>
                    <a:lumOff val="25000"/>
                  </a:schemeClr>
                </a:solidFill>
                <a:latin typeface="Roboto" panose="02000000000000000000" pitchFamily="2" charset="0"/>
                <a:ea typeface="Roboto" panose="02000000000000000000" pitchFamily="2" charset="0"/>
              </a:rPr>
              <a:t>, MS Office (2003 – 2016), MySQL, MYSQL </a:t>
            </a:r>
            <a:r>
              <a:rPr lang="fr-FR" sz="900" dirty="0" err="1">
                <a:solidFill>
                  <a:schemeClr val="tx1">
                    <a:lumMod val="75000"/>
                    <a:lumOff val="25000"/>
                  </a:schemeClr>
                </a:solidFill>
                <a:latin typeface="Roboto" panose="02000000000000000000" pitchFamily="2" charset="0"/>
                <a:ea typeface="Roboto" panose="02000000000000000000" pitchFamily="2" charset="0"/>
              </a:rPr>
              <a:t>WorkBench</a:t>
            </a:r>
            <a:r>
              <a:rPr lang="fr-FR" sz="900" dirty="0">
                <a:solidFill>
                  <a:schemeClr val="tx1">
                    <a:lumMod val="75000"/>
                    <a:lumOff val="25000"/>
                  </a:schemeClr>
                </a:solidFill>
                <a:latin typeface="Roboto" panose="02000000000000000000" pitchFamily="2" charset="0"/>
                <a:ea typeface="Roboto" panose="02000000000000000000" pitchFamily="2" charset="0"/>
              </a:rPr>
              <a:t>, PHP, SVN et CVS, Unix (Red-Hat), XML, Zend Framework, Zend Studio,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17" name="Image 16" descr="Une image contenant texte, logo, Graphique, Bleu électrique&#10;&#10;Description générée automatiquement">
            <a:extLst>
              <a:ext uri="{FF2B5EF4-FFF2-40B4-BE49-F238E27FC236}">
                <a16:creationId xmlns:a16="http://schemas.microsoft.com/office/drawing/2014/main" id="{59206DF2-7671-609B-14E4-01B13941B31B}"/>
              </a:ext>
            </a:extLst>
          </p:cNvPr>
          <p:cNvPicPr>
            <a:picLocks noChangeAspect="1"/>
          </p:cNvPicPr>
          <p:nvPr>
            <p:custDataLst>
              <p:tags r:id="rId21"/>
            </p:custDataLst>
          </p:nvPr>
        </p:nvPicPr>
        <p:blipFill rotWithShape="1">
          <a:blip r:embed="rId38"/>
          <a:srcRect l="10412" t="16717" r="7053" b="23769"/>
          <a:stretch/>
        </p:blipFill>
        <p:spPr>
          <a:xfrm>
            <a:off x="6184088" y="6234032"/>
            <a:ext cx="1045950" cy="503051"/>
          </a:xfrm>
          <a:prstGeom prst="rect">
            <a:avLst/>
          </a:prstGeom>
        </p:spPr>
      </p:pic>
      <p:grpSp>
        <p:nvGrpSpPr>
          <p:cNvPr id="9" name="Groupe 8">
            <a:extLst>
              <a:ext uri="{FF2B5EF4-FFF2-40B4-BE49-F238E27FC236}">
                <a16:creationId xmlns:a16="http://schemas.microsoft.com/office/drawing/2014/main" id="{9D7D898A-0729-743B-65AE-C32CB6368A0F}"/>
              </a:ext>
            </a:extLst>
          </p:cNvPr>
          <p:cNvGrpSpPr/>
          <p:nvPr/>
        </p:nvGrpSpPr>
        <p:grpSpPr>
          <a:xfrm>
            <a:off x="6487414" y="345335"/>
            <a:ext cx="550080" cy="652429"/>
            <a:chOff x="3258892" y="1900954"/>
            <a:chExt cx="3457538" cy="3981931"/>
          </a:xfrm>
        </p:grpSpPr>
        <p:pic>
          <p:nvPicPr>
            <p:cNvPr id="10" name="Image 9" descr="Une image contenant art, motif, Rectangle, carré&#10;&#10;Description générée automatiquement">
              <a:extLst>
                <a:ext uri="{FF2B5EF4-FFF2-40B4-BE49-F238E27FC236}">
                  <a16:creationId xmlns:a16="http://schemas.microsoft.com/office/drawing/2014/main" id="{A80195C9-CDDB-68CB-3CA9-9284D1D9E09D}"/>
                </a:ext>
              </a:extLst>
            </p:cNvPr>
            <p:cNvPicPr>
              <a:picLocks noChangeAspect="1"/>
            </p:cNvPicPr>
            <p:nvPr/>
          </p:nvPicPr>
          <p:blipFill>
            <a:blip r:embed="rId39"/>
            <a:stretch>
              <a:fillRect/>
            </a:stretch>
          </p:blipFill>
          <p:spPr>
            <a:xfrm>
              <a:off x="3258892" y="1900954"/>
              <a:ext cx="3457538" cy="3981931"/>
            </a:xfrm>
            <a:prstGeom prst="rect">
              <a:avLst/>
            </a:prstGeom>
          </p:spPr>
        </p:pic>
        <p:pic>
          <p:nvPicPr>
            <p:cNvPr id="11" name="Image 10">
              <a:extLst>
                <a:ext uri="{FF2B5EF4-FFF2-40B4-BE49-F238E27FC236}">
                  <a16:creationId xmlns:a16="http://schemas.microsoft.com/office/drawing/2014/main" id="{2ABE77DA-663E-DACF-FDCC-522AB7479C91}"/>
                </a:ext>
              </a:extLst>
            </p:cNvPr>
            <p:cNvPicPr>
              <a:picLocks noChangeAspect="1"/>
            </p:cNvPicPr>
            <p:nvPr/>
          </p:nvPicPr>
          <p:blipFill>
            <a:blip r:embed="rId40"/>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49901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13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5">
            <a:extLst>
              <a:ext uri="{96DAC541-7B7A-43D3-8B79-37D633B846F1}">
                <asvg:svgBlip xmlns:asvg="http://schemas.microsoft.com/office/drawing/2016/SVG/main" r:embed="rId26"/>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27">
            <a:extLst>
              <a:ext uri="{96DAC541-7B7A-43D3-8B79-37D633B846F1}">
                <asvg:svgBlip xmlns:asvg="http://schemas.microsoft.com/office/drawing/2016/SVG/main" r:embed="rId28"/>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9">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0">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31">
            <a:extLst>
              <a:ext uri="{96DAC541-7B7A-43D3-8B79-37D633B846F1}">
                <asvg:svgBlip xmlns:asvg="http://schemas.microsoft.com/office/drawing/2016/SVG/main" r:embed="rId32"/>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33">
            <a:extLst>
              <a:ext uri="{96DAC541-7B7A-43D3-8B79-37D633B846F1}">
                <asvg:svgBlip xmlns:asvg="http://schemas.microsoft.com/office/drawing/2016/SVG/main" r:embed="rId34"/>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5"/>
            </p:custDataLst>
          </p:nvPr>
        </p:nvPicPr>
        <p:blipFill>
          <a:blip r:embed="rId35">
            <a:extLst>
              <a:ext uri="{96DAC541-7B7A-43D3-8B79-37D633B846F1}">
                <asvg:svgBlip xmlns:asvg="http://schemas.microsoft.com/office/drawing/2016/SVG/main" r:embed="rId36"/>
              </a:ext>
            </a:extLst>
          </a:blip>
          <a:stretch>
            <a:fillRect/>
          </a:stretch>
        </p:blipFill>
        <p:spPr>
          <a:xfrm>
            <a:off x="1415967" y="1446179"/>
            <a:ext cx="218980" cy="218980"/>
          </a:xfrm>
          <a:prstGeom prst="rect">
            <a:avLst/>
          </a:prstGeom>
        </p:spPr>
      </p:pic>
      <p:cxnSp>
        <p:nvCxnSpPr>
          <p:cNvPr id="6" name="Connecteur droit 5">
            <a:extLst>
              <a:ext uri="{FF2B5EF4-FFF2-40B4-BE49-F238E27FC236}">
                <a16:creationId xmlns:a16="http://schemas.microsoft.com/office/drawing/2014/main" id="{2771B575-6205-EF6C-C91F-5D633389A027}"/>
              </a:ext>
            </a:extLst>
          </p:cNvPr>
          <p:cNvCxnSpPr/>
          <p:nvPr>
            <p:custDataLst>
              <p:tags r:id="rId16"/>
            </p:custDataLst>
          </p:nvPr>
        </p:nvCxnSpPr>
        <p:spPr>
          <a:xfrm>
            <a:off x="1022177" y="4274571"/>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3" name="ZoneTexte 2">
            <a:extLst>
              <a:ext uri="{FF2B5EF4-FFF2-40B4-BE49-F238E27FC236}">
                <a16:creationId xmlns:a16="http://schemas.microsoft.com/office/drawing/2014/main" id="{CC367783-E714-F305-9CA8-0F17F71BC8E3}"/>
              </a:ext>
            </a:extLst>
          </p:cNvPr>
          <p:cNvSpPr txBox="1"/>
          <p:nvPr>
            <p:custDataLst>
              <p:tags r:id="rId17"/>
            </p:custDataLst>
          </p:nvPr>
        </p:nvSpPr>
        <p:spPr>
          <a:xfrm>
            <a:off x="343924" y="1801677"/>
            <a:ext cx="6920536" cy="2200602"/>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Analyste-Programmeur - VBA &amp; </a:t>
            </a:r>
            <a:r>
              <a:rPr lang="fr-FR" sz="1050" b="1" dirty="0" err="1">
                <a:solidFill>
                  <a:schemeClr val="tx1">
                    <a:lumMod val="75000"/>
                    <a:lumOff val="25000"/>
                  </a:schemeClr>
                </a:solidFill>
                <a:latin typeface="Roboto SemiBold" panose="02000000000000000000" pitchFamily="2" charset="0"/>
              </a:rPr>
              <a:t>ASP.Net</a:t>
            </a:r>
            <a:r>
              <a:rPr lang="fr-FR" sz="1050" b="1" dirty="0">
                <a:solidFill>
                  <a:schemeClr val="tx1">
                    <a:lumMod val="75000"/>
                    <a:lumOff val="25000"/>
                  </a:schemeClr>
                </a:solidFill>
                <a:latin typeface="Roboto SemiBold" panose="02000000000000000000" pitchFamily="2" charset="0"/>
              </a:rPr>
              <a:t>.</a:t>
            </a:r>
          </a:p>
          <a:p>
            <a:pPr>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Socio-Logiciel </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PARIS / Stage de fin d'année</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en-US" sz="900" dirty="0">
                <a:solidFill>
                  <a:schemeClr val="tx1">
                    <a:lumMod val="75000"/>
                    <a:lumOff val="25000"/>
                  </a:schemeClr>
                </a:solidFill>
                <a:latin typeface="Roboto" panose="02000000000000000000" pitchFamily="2" charset="0"/>
                <a:ea typeface="Roboto" panose="02000000000000000000" pitchFamily="2" charset="0"/>
              </a:rPr>
              <a:t>Mai à Juillet 2012 </a:t>
            </a:r>
            <a:r>
              <a:rPr lang="fr-FR" sz="900" dirty="0">
                <a:solidFill>
                  <a:schemeClr val="tx1">
                    <a:lumMod val="75000"/>
                    <a:lumOff val="25000"/>
                  </a:schemeClr>
                </a:solidFill>
                <a:latin typeface="Roboto" panose="02000000000000000000" pitchFamily="2" charset="0"/>
                <a:ea typeface="Roboto" panose="02000000000000000000" pitchFamily="2" charset="0"/>
              </a:rPr>
              <a:t>( 3 mois )</a:t>
            </a:r>
          </a:p>
          <a:p>
            <a:pPr>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Mettre en place des fichiers Excel permettant la génération un </a:t>
            </a:r>
            <a:r>
              <a:rPr lang="fr-FR" sz="900" dirty="0" err="1">
                <a:solidFill>
                  <a:schemeClr val="tx1">
                    <a:lumMod val="75000"/>
                    <a:lumOff val="25000"/>
                  </a:schemeClr>
                </a:solidFill>
                <a:latin typeface="Roboto" panose="02000000000000000000" pitchFamily="2" charset="0"/>
                <a:ea typeface="Roboto" panose="02000000000000000000" pitchFamily="2" charset="0"/>
              </a:rPr>
              <a:t>reporting</a:t>
            </a:r>
            <a:r>
              <a:rPr lang="fr-FR" sz="900" dirty="0">
                <a:solidFill>
                  <a:schemeClr val="tx1">
                    <a:lumMod val="75000"/>
                    <a:lumOff val="25000"/>
                  </a:schemeClr>
                </a:solidFill>
                <a:latin typeface="Roboto" panose="02000000000000000000" pitchFamily="2" charset="0"/>
                <a:ea typeface="Roboto" panose="02000000000000000000" pitchFamily="2" charset="0"/>
              </a:rPr>
              <a:t> commercial complet pour les sociétés en partenariat avec l’entreprise (Renault et DACIA monde). Mettre en place un intranet permettant le dépôt des données nécessaires aux </a:t>
            </a:r>
            <a:r>
              <a:rPr lang="fr-FR" sz="900" dirty="0" err="1">
                <a:solidFill>
                  <a:schemeClr val="tx1">
                    <a:lumMod val="75000"/>
                    <a:lumOff val="25000"/>
                  </a:schemeClr>
                </a:solidFill>
                <a:latin typeface="Roboto" panose="02000000000000000000" pitchFamily="2" charset="0"/>
                <a:ea typeface="Roboto" panose="02000000000000000000" pitchFamily="2" charset="0"/>
              </a:rPr>
              <a:t>reportings</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d’un site intranet de dépôt des données (format CSV).</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du fichier Excel : VBA et communication avec une base de données de type Oracle.</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Élaboration de la stratégie des tests unitaires et réalisation des tests unitaires</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Intégration du développement et réalisation des tests d’intégration</a:t>
            </a:r>
          </a:p>
          <a:p>
            <a:pPr marL="171450"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Présentation de la solution aux responsables du service et au dirigeants de la société.</a:t>
            </a:r>
          </a:p>
          <a:p>
            <a:r>
              <a:rPr lang="fr-FR" sz="900" b="1" dirty="0">
                <a:solidFill>
                  <a:schemeClr val="tx1">
                    <a:lumMod val="75000"/>
                    <a:lumOff val="25000"/>
                  </a:schemeClr>
                </a:solidFill>
                <a:latin typeface="Roboto" panose="02000000000000000000" pitchFamily="2" charset="0"/>
                <a:ea typeface="Roboto" panose="02000000000000000000" pitchFamily="2" charset="0"/>
              </a:rPr>
              <a:t>Sujets abordés dans ce stage : </a:t>
            </a:r>
          </a:p>
          <a:p>
            <a:pPr>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Cycle en V, MS Office (2003 – 2016), Oracle, Tests intégration, Tests unitaires, Visual Basic For Applications, Visual Studio,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9" name="Image 8" descr="Une image contenant texte, Police, logo, Graphique&#10;&#10;Description générée automatiquement">
            <a:extLst>
              <a:ext uri="{FF2B5EF4-FFF2-40B4-BE49-F238E27FC236}">
                <a16:creationId xmlns:a16="http://schemas.microsoft.com/office/drawing/2014/main" id="{8C9D1482-EBB3-2676-C270-BAE873C68FF9}"/>
              </a:ext>
            </a:extLst>
          </p:cNvPr>
          <p:cNvPicPr>
            <a:picLocks noChangeAspect="1"/>
          </p:cNvPicPr>
          <p:nvPr>
            <p:custDataLst>
              <p:tags r:id="rId18"/>
            </p:custDataLst>
          </p:nvPr>
        </p:nvPicPr>
        <p:blipFill rotWithShape="1">
          <a:blip r:embed="rId37"/>
          <a:srcRect t="28158" b="30466"/>
          <a:stretch/>
        </p:blipFill>
        <p:spPr>
          <a:xfrm>
            <a:off x="5868861" y="1745348"/>
            <a:ext cx="1361177" cy="426971"/>
          </a:xfrm>
          <a:prstGeom prst="rect">
            <a:avLst/>
          </a:prstGeom>
        </p:spPr>
      </p:pic>
      <p:sp>
        <p:nvSpPr>
          <p:cNvPr id="4" name="ZoneTexte 3">
            <a:extLst>
              <a:ext uri="{FF2B5EF4-FFF2-40B4-BE49-F238E27FC236}">
                <a16:creationId xmlns:a16="http://schemas.microsoft.com/office/drawing/2014/main" id="{98D3F4A0-16FE-2BB0-C3D6-AB8C512DFDA3}"/>
              </a:ext>
            </a:extLst>
          </p:cNvPr>
          <p:cNvSpPr txBox="1"/>
          <p:nvPr>
            <p:custDataLst>
              <p:tags r:id="rId19"/>
            </p:custDataLst>
          </p:nvPr>
        </p:nvSpPr>
        <p:spPr>
          <a:xfrm>
            <a:off x="343924" y="4711549"/>
            <a:ext cx="6920536" cy="5524589"/>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Consultant junior.</a:t>
            </a:r>
          </a:p>
          <a:p>
            <a:pPr>
              <a:spcAft>
                <a:spcPts val="600"/>
              </a:spcAft>
            </a:pPr>
            <a:r>
              <a:rPr lang="fr-FR" sz="900" b="1"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TutorNet</a:t>
            </a:r>
            <a:r>
              <a:rPr lang="fr-FR" sz="9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(ESN) </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Colombes / une année d’alternance et une année en CDI - De 2008 à 2010 ( 2 ans et 1 mois )</a:t>
            </a:r>
          </a:p>
          <a:p>
            <a:pPr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5 clients rencontrés.</a:t>
            </a: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Client : CFA de l’AFIA - En 2010 de janvier à juin ( 6 mois )</a:t>
            </a:r>
            <a:br>
              <a:rPr lang="fr-FR" sz="900" dirty="0">
                <a:latin typeface="Roboto" panose="02000000000000000000" pitchFamily="2" charset="0"/>
                <a:ea typeface="Roboto" panose="02000000000000000000" pitchFamily="2" charset="0"/>
                <a:cs typeface="Roboto" panose="02000000000000000000" pitchFamily="2" charset="0"/>
              </a:rPr>
            </a:br>
            <a:r>
              <a:rPr lang="fr-FR" sz="900" b="1" dirty="0">
                <a:solidFill>
                  <a:schemeClr val="tx1">
                    <a:lumMod val="75000"/>
                    <a:lumOff val="25000"/>
                  </a:schemeClr>
                </a:solidFill>
                <a:latin typeface="Roboto" panose="02000000000000000000" pitchFamily="2" charset="0"/>
                <a:ea typeface="Roboto" panose="02000000000000000000" pitchFamily="2" charset="0"/>
              </a:rPr>
              <a:t>Fonction : </a:t>
            </a:r>
            <a:r>
              <a:rPr lang="fr-FR" sz="900" dirty="0">
                <a:solidFill>
                  <a:schemeClr val="tx1">
                    <a:lumMod val="75000"/>
                    <a:lumOff val="25000"/>
                  </a:schemeClr>
                </a:solidFill>
                <a:latin typeface="Roboto" panose="02000000000000000000" pitchFamily="2" charset="0"/>
                <a:ea typeface="Roboto" panose="02000000000000000000" pitchFamily="2" charset="0"/>
              </a:rPr>
              <a:t>MOE et assistance du chef de projet (en régie)</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Mettre en place une application de communication entre le CFA, les étudiants et les entreprises en partenariat avec le CFA et acceptant des apprentis.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Soulager le chef de projet en charge.</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Encadrement d’un stagiaire dans le développement.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documents nécessaires : Spécifications fonctionnelles et techniques, élaboration des cahiers de tests fonctionnels.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de l’application (Front et Back)</a:t>
            </a:r>
          </a:p>
          <a:p>
            <a:pPr lvl="1" algn="just">
              <a:spcAft>
                <a:spcPts val="6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Approche « Agile », CSS, Cycle en V, Eclipse, HTML, MS Office (2003 – 2016), MySQL, Notepad++, PHP, WAMP, XML, XP (</a:t>
            </a:r>
            <a:r>
              <a:rPr lang="fr-FR" sz="900" dirty="0" err="1">
                <a:solidFill>
                  <a:schemeClr val="tx1">
                    <a:lumMod val="75000"/>
                    <a:lumOff val="25000"/>
                  </a:schemeClr>
                </a:solidFill>
                <a:latin typeface="Roboto" panose="02000000000000000000" pitchFamily="2" charset="0"/>
                <a:ea typeface="Roboto" panose="02000000000000000000" pitchFamily="2" charset="0"/>
              </a:rPr>
              <a:t>eXtreme</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Programming</a:t>
            </a:r>
            <a:r>
              <a:rPr lang="fr-FR" sz="900" dirty="0">
                <a:solidFill>
                  <a:schemeClr val="tx1">
                    <a:lumMod val="75000"/>
                    <a:lumOff val="25000"/>
                  </a:schemeClr>
                </a:solidFill>
                <a:latin typeface="Roboto" panose="02000000000000000000" pitchFamily="2" charset="0"/>
                <a:ea typeface="Roboto" panose="02000000000000000000" pitchFamily="2" charset="0"/>
              </a:rPr>
              <a:t>), </a:t>
            </a:r>
          </a:p>
          <a:p>
            <a:pPr marL="628650" lvl="1" indent="-171450" algn="just">
              <a:spcAft>
                <a:spcPts val="600"/>
              </a:spcAft>
              <a:buFont typeface="Courier New" panose="02070309020205020404" pitchFamily="49" charset="0"/>
              <a:buChar char="o"/>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Client : GIE-AFER - En 2009, d’octobre à décembre ( 3 mois )</a:t>
            </a:r>
            <a:br>
              <a:rPr lang="fr-FR" sz="900" dirty="0">
                <a:latin typeface="Roboto" panose="02000000000000000000" pitchFamily="2" charset="0"/>
                <a:ea typeface="Roboto" panose="02000000000000000000" pitchFamily="2" charset="0"/>
              </a:rPr>
            </a:br>
            <a:r>
              <a:rPr lang="fr-FR" sz="900" b="1" dirty="0">
                <a:solidFill>
                  <a:schemeClr val="tx1">
                    <a:lumMod val="75000"/>
                    <a:lumOff val="25000"/>
                  </a:schemeClr>
                </a:solidFill>
                <a:latin typeface="Roboto" panose="02000000000000000000" pitchFamily="2" charset="0"/>
                <a:ea typeface="Roboto" panose="02000000000000000000" pitchFamily="2" charset="0"/>
              </a:rPr>
              <a:t>Fonction : </a:t>
            </a:r>
            <a:r>
              <a:rPr lang="fr-FR" sz="900" dirty="0">
                <a:solidFill>
                  <a:schemeClr val="tx1">
                    <a:lumMod val="75000"/>
                    <a:lumOff val="25000"/>
                  </a:schemeClr>
                </a:solidFill>
                <a:latin typeface="Roboto" panose="02000000000000000000" pitchFamily="2" charset="0"/>
                <a:ea typeface="Roboto" panose="02000000000000000000" pitchFamily="2" charset="0"/>
              </a:rPr>
              <a:t>Consultant MOE spécialisé Lotus (en régie)</a:t>
            </a: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Mettre en place un </a:t>
            </a:r>
            <a:r>
              <a:rPr lang="fr-FR" sz="900" b="1" dirty="0" err="1">
                <a:solidFill>
                  <a:schemeClr val="tx1">
                    <a:lumMod val="75000"/>
                    <a:lumOff val="25000"/>
                  </a:schemeClr>
                </a:solidFill>
                <a:latin typeface="Roboto" panose="02000000000000000000" pitchFamily="2" charset="0"/>
                <a:ea typeface="Roboto" panose="02000000000000000000" pitchFamily="2" charset="0"/>
              </a:rPr>
              <a:t>template</a:t>
            </a:r>
            <a:r>
              <a:rPr lang="fr-FR" sz="900" b="1" dirty="0">
                <a:solidFill>
                  <a:schemeClr val="tx1">
                    <a:lumMod val="75000"/>
                    <a:lumOff val="25000"/>
                  </a:schemeClr>
                </a:solidFill>
                <a:latin typeface="Roboto" panose="02000000000000000000" pitchFamily="2" charset="0"/>
                <a:ea typeface="Roboto" panose="02000000000000000000" pitchFamily="2" charset="0"/>
              </a:rPr>
              <a:t> mail Lotus Notes (version 6.5.2) répondant aux normes de sécurité de l’entreprise.</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documents nécessaires : Spécifications fonctionnelles et techniques.</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de l’application : Lotus Designer et Lotus </a:t>
            </a:r>
            <a:r>
              <a:rPr lang="fr-FR" sz="900" dirty="0" err="1">
                <a:solidFill>
                  <a:schemeClr val="tx1">
                    <a:lumMod val="75000"/>
                    <a:lumOff val="25000"/>
                  </a:schemeClr>
                </a:solidFill>
                <a:latin typeface="Roboto" panose="02000000000000000000" pitchFamily="2" charset="0"/>
                <a:ea typeface="Roboto" panose="02000000000000000000" pitchFamily="2" charset="0"/>
              </a:rPr>
              <a:t>Administrator</a:t>
            </a:r>
            <a:r>
              <a:rPr lang="fr-FR" sz="900" dirty="0">
                <a:solidFill>
                  <a:schemeClr val="tx1">
                    <a:lumMod val="75000"/>
                    <a:lumOff val="25000"/>
                  </a:schemeClr>
                </a:solidFill>
                <a:latin typeface="Roboto" panose="02000000000000000000" pitchFamily="2" charset="0"/>
                <a:ea typeface="Roboto" panose="02000000000000000000" pitchFamily="2" charset="0"/>
              </a:rPr>
              <a:t> (version 6.5.2)</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Encadrement de deux employés dans le développement.</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Livraison du </a:t>
            </a:r>
            <a:r>
              <a:rPr lang="fr-FR" sz="900" dirty="0" err="1">
                <a:solidFill>
                  <a:schemeClr val="tx1">
                    <a:lumMod val="75000"/>
                    <a:lumOff val="25000"/>
                  </a:schemeClr>
                </a:solidFill>
                <a:latin typeface="Roboto" panose="02000000000000000000" pitchFamily="2" charset="0"/>
                <a:ea typeface="Roboto" panose="02000000000000000000" pitchFamily="2" charset="0"/>
              </a:rPr>
              <a:t>template</a:t>
            </a:r>
            <a:r>
              <a:rPr lang="fr-FR" sz="900" dirty="0">
                <a:solidFill>
                  <a:schemeClr val="tx1">
                    <a:lumMod val="75000"/>
                    <a:lumOff val="25000"/>
                  </a:schemeClr>
                </a:solidFill>
                <a:latin typeface="Roboto" panose="02000000000000000000" pitchFamily="2" charset="0"/>
                <a:ea typeface="Roboto" panose="02000000000000000000" pitchFamily="2" charset="0"/>
              </a:rPr>
              <a:t> au client.</a:t>
            </a:r>
          </a:p>
          <a:p>
            <a:pPr marL="628650" lvl="1" indent="-171450">
              <a:spcAft>
                <a:spcPts val="600"/>
              </a:spcAft>
              <a:buFont typeface="Courier New" panose="02070309020205020404" pitchFamily="49" charset="0"/>
              <a:buChar char="o"/>
            </a:pP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p>
          <a:p>
            <a:pPr lvl="1" algn="just">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Sujets &amp; Technologies abordés : Cycle en V, Formules @, Lotus Notes, Designer et </a:t>
            </a:r>
            <a:r>
              <a:rPr lang="fr-FR" sz="900" dirty="0" err="1">
                <a:solidFill>
                  <a:schemeClr val="tx1">
                    <a:lumMod val="75000"/>
                    <a:lumOff val="25000"/>
                  </a:schemeClr>
                </a:solidFill>
                <a:latin typeface="Roboto" panose="02000000000000000000" pitchFamily="2" charset="0"/>
                <a:ea typeface="Roboto" panose="02000000000000000000" pitchFamily="2" charset="0"/>
              </a:rPr>
              <a:t>Administrator</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LotusScript</a:t>
            </a:r>
            <a:r>
              <a:rPr lang="fr-FR" sz="900" dirty="0">
                <a:solidFill>
                  <a:schemeClr val="tx1">
                    <a:lumMod val="75000"/>
                    <a:lumOff val="25000"/>
                  </a:schemeClr>
                </a:solidFill>
                <a:latin typeface="Roboto" panose="02000000000000000000" pitchFamily="2" charset="0"/>
                <a:ea typeface="Roboto" panose="02000000000000000000" pitchFamily="2" charset="0"/>
              </a:rPr>
              <a:t>, MS Office (2003 – 2016), </a:t>
            </a: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a:spcAft>
                <a:spcPts val="6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8" name="Image 7" descr="Une image contenant texte, Police, logo, Graphique&#10;&#10;Description générée automatiquement">
            <a:extLst>
              <a:ext uri="{FF2B5EF4-FFF2-40B4-BE49-F238E27FC236}">
                <a16:creationId xmlns:a16="http://schemas.microsoft.com/office/drawing/2014/main" id="{896A738E-6C67-4CA7-C739-71C0B1074315}"/>
              </a:ext>
            </a:extLst>
          </p:cNvPr>
          <p:cNvPicPr>
            <a:picLocks noChangeAspect="1"/>
          </p:cNvPicPr>
          <p:nvPr>
            <p:custDataLst>
              <p:tags r:id="rId20"/>
            </p:custDataLst>
          </p:nvPr>
        </p:nvPicPr>
        <p:blipFill rotWithShape="1">
          <a:blip r:embed="rId38"/>
          <a:srcRect t="27970" b="28715"/>
          <a:stretch/>
        </p:blipFill>
        <p:spPr>
          <a:xfrm>
            <a:off x="6098034" y="4685630"/>
            <a:ext cx="1339403" cy="439835"/>
          </a:xfrm>
          <a:prstGeom prst="rect">
            <a:avLst/>
          </a:prstGeom>
        </p:spPr>
      </p:pic>
      <p:pic>
        <p:nvPicPr>
          <p:cNvPr id="11" name="Image 10" descr="Une image contenant texte, Police, Graphique, logo&#10;&#10;Description générée automatiquement">
            <a:extLst>
              <a:ext uri="{FF2B5EF4-FFF2-40B4-BE49-F238E27FC236}">
                <a16:creationId xmlns:a16="http://schemas.microsoft.com/office/drawing/2014/main" id="{9AB5D33B-BED6-5ED0-4AE6-AF397080AC41}"/>
              </a:ext>
            </a:extLst>
          </p:cNvPr>
          <p:cNvPicPr>
            <a:picLocks noChangeAspect="1"/>
          </p:cNvPicPr>
          <p:nvPr>
            <p:custDataLst>
              <p:tags r:id="rId21"/>
            </p:custDataLst>
          </p:nvPr>
        </p:nvPicPr>
        <p:blipFill>
          <a:blip r:embed="rId39"/>
          <a:stretch>
            <a:fillRect/>
          </a:stretch>
        </p:blipFill>
        <p:spPr>
          <a:xfrm>
            <a:off x="6533103" y="5048106"/>
            <a:ext cx="469263" cy="469263"/>
          </a:xfrm>
          <a:prstGeom prst="rect">
            <a:avLst/>
          </a:prstGeom>
        </p:spPr>
      </p:pic>
      <p:pic>
        <p:nvPicPr>
          <p:cNvPr id="14" name="Image 13" descr="Une image contenant Police, logo, Graphique, symbole&#10;&#10;Description générée automatiquement">
            <a:extLst>
              <a:ext uri="{FF2B5EF4-FFF2-40B4-BE49-F238E27FC236}">
                <a16:creationId xmlns:a16="http://schemas.microsoft.com/office/drawing/2014/main" id="{9651A8FD-C516-935B-F721-538F61A74ACF}"/>
              </a:ext>
            </a:extLst>
          </p:cNvPr>
          <p:cNvPicPr>
            <a:picLocks noChangeAspect="1"/>
          </p:cNvPicPr>
          <p:nvPr>
            <p:custDataLst>
              <p:tags r:id="rId22"/>
            </p:custDataLst>
          </p:nvPr>
        </p:nvPicPr>
        <p:blipFill rotWithShape="1">
          <a:blip r:embed="rId40"/>
          <a:srcRect t="16526" b="36804"/>
          <a:stretch/>
        </p:blipFill>
        <p:spPr>
          <a:xfrm>
            <a:off x="6372310" y="7966307"/>
            <a:ext cx="790847" cy="241959"/>
          </a:xfrm>
          <a:prstGeom prst="rect">
            <a:avLst/>
          </a:prstGeom>
        </p:spPr>
      </p:pic>
      <p:grpSp>
        <p:nvGrpSpPr>
          <p:cNvPr id="13" name="Groupe 12">
            <a:extLst>
              <a:ext uri="{FF2B5EF4-FFF2-40B4-BE49-F238E27FC236}">
                <a16:creationId xmlns:a16="http://schemas.microsoft.com/office/drawing/2014/main" id="{0A7F67EE-6F66-D3D5-90A6-0A29EC1DFB95}"/>
              </a:ext>
            </a:extLst>
          </p:cNvPr>
          <p:cNvGrpSpPr/>
          <p:nvPr/>
        </p:nvGrpSpPr>
        <p:grpSpPr>
          <a:xfrm>
            <a:off x="6487414" y="345335"/>
            <a:ext cx="550080" cy="652429"/>
            <a:chOff x="3258892" y="1900954"/>
            <a:chExt cx="3457538" cy="3981931"/>
          </a:xfrm>
        </p:grpSpPr>
        <p:pic>
          <p:nvPicPr>
            <p:cNvPr id="15" name="Image 14" descr="Une image contenant art, motif, Rectangle, carré&#10;&#10;Description générée automatiquement">
              <a:extLst>
                <a:ext uri="{FF2B5EF4-FFF2-40B4-BE49-F238E27FC236}">
                  <a16:creationId xmlns:a16="http://schemas.microsoft.com/office/drawing/2014/main" id="{7E6D9B28-0F03-EF15-CC44-F5CDC9987083}"/>
                </a:ext>
              </a:extLst>
            </p:cNvPr>
            <p:cNvPicPr>
              <a:picLocks noChangeAspect="1"/>
            </p:cNvPicPr>
            <p:nvPr/>
          </p:nvPicPr>
          <p:blipFill>
            <a:blip r:embed="rId41"/>
            <a:stretch>
              <a:fillRect/>
            </a:stretch>
          </p:blipFill>
          <p:spPr>
            <a:xfrm>
              <a:off x="3258892" y="1900954"/>
              <a:ext cx="3457538" cy="3981931"/>
            </a:xfrm>
            <a:prstGeom prst="rect">
              <a:avLst/>
            </a:prstGeom>
          </p:spPr>
        </p:pic>
        <p:pic>
          <p:nvPicPr>
            <p:cNvPr id="17" name="Image 16">
              <a:extLst>
                <a:ext uri="{FF2B5EF4-FFF2-40B4-BE49-F238E27FC236}">
                  <a16:creationId xmlns:a16="http://schemas.microsoft.com/office/drawing/2014/main" id="{27A0FFA1-C589-07BB-7B1A-A6F6A5EB427F}"/>
                </a:ext>
              </a:extLst>
            </p:cNvPr>
            <p:cNvPicPr>
              <a:picLocks noChangeAspect="1"/>
            </p:cNvPicPr>
            <p:nvPr/>
          </p:nvPicPr>
          <p:blipFill>
            <a:blip r:embed="rId42"/>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200069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1"/>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14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2">
            <a:extLst>
              <a:ext uri="{96DAC541-7B7A-43D3-8B79-37D633B846F1}">
                <asvg:svgBlip xmlns:asvg="http://schemas.microsoft.com/office/drawing/2016/SVG/main" r:embed="rId23"/>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24">
            <a:extLst>
              <a:ext uri="{96DAC541-7B7A-43D3-8B79-37D633B846F1}">
                <asvg:svgBlip xmlns:asvg="http://schemas.microsoft.com/office/drawing/2016/SVG/main" r:embed="rId25"/>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6">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7">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28">
            <a:extLst>
              <a:ext uri="{96DAC541-7B7A-43D3-8B79-37D633B846F1}">
                <asvg:svgBlip xmlns:asvg="http://schemas.microsoft.com/office/drawing/2016/SVG/main" r:embed="rId29"/>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30">
            <a:extLst>
              <a:ext uri="{96DAC541-7B7A-43D3-8B79-37D633B846F1}">
                <asvg:svgBlip xmlns:asvg="http://schemas.microsoft.com/office/drawing/2016/SVG/main" r:embed="rId31"/>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5"/>
            </p:custDataLst>
          </p:nvPr>
        </p:nvPicPr>
        <p:blipFill>
          <a:blip r:embed="rId32">
            <a:extLst>
              <a:ext uri="{96DAC541-7B7A-43D3-8B79-37D633B846F1}">
                <asvg:svgBlip xmlns:asvg="http://schemas.microsoft.com/office/drawing/2016/SVG/main" r:embed="rId33"/>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98D3F4A0-16FE-2BB0-C3D6-AB8C512DFDA3}"/>
              </a:ext>
            </a:extLst>
          </p:cNvPr>
          <p:cNvSpPr txBox="1"/>
          <p:nvPr>
            <p:custDataLst>
              <p:tags r:id="rId16"/>
            </p:custDataLst>
          </p:nvPr>
        </p:nvSpPr>
        <p:spPr>
          <a:xfrm>
            <a:off x="401879" y="1822856"/>
            <a:ext cx="6920536" cy="8263801"/>
          </a:xfrm>
          <a:prstGeom prst="rect">
            <a:avLst/>
          </a:prstGeom>
          <a:noFill/>
        </p:spPr>
        <p:txBody>
          <a:bodyPr wrap="square" lIns="0" tIns="0" rIns="0" bIns="0" rtlCol="0">
            <a:spAutoFit/>
          </a:bodyPr>
          <a:lstStyle/>
          <a:p>
            <a:pPr lvl="1">
              <a:spcAft>
                <a:spcPts val="600"/>
              </a:spcAft>
            </a:pPr>
            <a:r>
              <a:rPr lang="fr-FR" sz="900" b="1" dirty="0">
                <a:solidFill>
                  <a:schemeClr val="tx1">
                    <a:lumMod val="75000"/>
                    <a:lumOff val="25000"/>
                  </a:schemeClr>
                </a:solidFill>
                <a:latin typeface="Roboto SemiBold" panose="02000000000000000000" pitchFamily="2" charset="0"/>
              </a:rPr>
              <a:t>Client : OSEO </a:t>
            </a:r>
            <a:r>
              <a:rPr lang="fr-FR" sz="900" dirty="0">
                <a:solidFill>
                  <a:schemeClr val="tx1">
                    <a:lumMod val="75000"/>
                    <a:lumOff val="25000"/>
                  </a:schemeClr>
                </a:solidFill>
                <a:latin typeface="Roboto SemiBold" panose="02000000000000000000" pitchFamily="2" charset="0"/>
              </a:rPr>
              <a:t>- </a:t>
            </a:r>
            <a:r>
              <a:rPr lang="fr-FR" sz="900" b="1" dirty="0">
                <a:solidFill>
                  <a:schemeClr val="tx1">
                    <a:lumMod val="75000"/>
                    <a:lumOff val="25000"/>
                  </a:schemeClr>
                </a:solidFill>
                <a:latin typeface="Roboto SemiBold" panose="02000000000000000000" pitchFamily="2" charset="0"/>
              </a:rPr>
              <a:t>En 2009, de avril à octobre ( 7 mois )</a:t>
            </a:r>
            <a:br>
              <a:rPr lang="fr-FR" sz="900" dirty="0">
                <a:latin typeface="Roboto" panose="02000000000000000000" pitchFamily="2" charset="0"/>
                <a:ea typeface="Roboto" panose="02000000000000000000" pitchFamily="2" charset="0"/>
              </a:rPr>
            </a:br>
            <a:r>
              <a:rPr lang="fr-FR" sz="900" b="1" dirty="0">
                <a:solidFill>
                  <a:schemeClr val="tx1">
                    <a:lumMod val="75000"/>
                    <a:lumOff val="25000"/>
                  </a:schemeClr>
                </a:solidFill>
                <a:latin typeface="Roboto" panose="02000000000000000000" pitchFamily="2" charset="0"/>
                <a:ea typeface="Roboto" panose="02000000000000000000" pitchFamily="2" charset="0"/>
              </a:rPr>
              <a:t>Fonction : Accompagnement du changement et développement d’une application pour les directions du contrôle interne</a:t>
            </a: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Deux tâches de réalisation :</a:t>
            </a:r>
          </a:p>
          <a:p>
            <a:pPr lvl="1">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Réaliser l’accompagnement de la livraison du nouveau Lotus Notes (passage de la version 6.5.3 à la version 8.5.1).</a:t>
            </a:r>
          </a:p>
          <a:p>
            <a:pPr lvl="1">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Réaliser une application pour la direction du contrôle et la direction de l’audit de la société.</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Audit du système d’échange entre les deux directions de contrôle de la société.</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documents nécessaires à l’élaboration d’un projet : Rapport de pré-étude, spécifications fonctionnelles et techniques, PV de validation, élaboration des cahiers de tests fonctionnels, techniques.</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des comités nécessaires au projet : pilotage, projet et anomalie.</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complet de l’application.</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Livraison de l’application.</a:t>
            </a:r>
          </a:p>
          <a:p>
            <a:pPr marL="628650" lvl="1" indent="-171450">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 plusieurs supports de communication : Construction d’un espace collaboratif (sous Lotus Notes), construction d’une FAQ sur le déploiement, sur l’intranet du site ; mise en place d’une Boîte Mail spécifique au projet ; formations personnelles aux nouveautés du nouveau Lotus pour les directeurs ; présentations en amphithéâtre des nouveautés du nouveau Lotus à l’ensemble des collaborateurs d’OSEO;</a:t>
            </a:r>
          </a:p>
          <a:p>
            <a:pPr marL="628650" lvl="1" indent="-171450">
              <a:spcAft>
                <a:spcPts val="600"/>
              </a:spcAft>
              <a:buFont typeface="Courier New" panose="02070309020205020404" pitchFamily="49" charset="0"/>
              <a:buChar char="o"/>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br>
              <a:rPr lang="fr-FR" sz="900" b="1"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Cycle en V, Lotus Domino, Lotus Notes, Lotus Notes, Designer et </a:t>
            </a:r>
            <a:r>
              <a:rPr lang="fr-FR" sz="900" dirty="0" err="1">
                <a:solidFill>
                  <a:schemeClr val="tx1">
                    <a:lumMod val="75000"/>
                    <a:lumOff val="25000"/>
                  </a:schemeClr>
                </a:solidFill>
                <a:latin typeface="Roboto" panose="02000000000000000000" pitchFamily="2" charset="0"/>
                <a:ea typeface="Roboto" panose="02000000000000000000" pitchFamily="2" charset="0"/>
              </a:rPr>
              <a:t>Administrator</a:t>
            </a:r>
            <a:r>
              <a:rPr lang="fr-FR" sz="900" dirty="0">
                <a:solidFill>
                  <a:schemeClr val="tx1">
                    <a:lumMod val="75000"/>
                    <a:lumOff val="25000"/>
                  </a:schemeClr>
                </a:solidFill>
                <a:latin typeface="Roboto" panose="02000000000000000000" pitchFamily="2" charset="0"/>
                <a:ea typeface="Roboto" panose="02000000000000000000" pitchFamily="2" charset="0"/>
              </a:rPr>
              <a:t>, MS Office (2003 – 2016).</a:t>
            </a:r>
          </a:p>
          <a:p>
            <a:pPr lvl="1">
              <a:spcAft>
                <a:spcPts val="600"/>
              </a:spcAft>
            </a:pPr>
            <a:endParaRPr lang="fr-FR" sz="900" dirty="0">
              <a:solidFill>
                <a:schemeClr val="tx1">
                  <a:lumMod val="75000"/>
                  <a:lumOff val="25000"/>
                </a:schemeClr>
              </a:solidFill>
              <a:latin typeface="Roboto SemiBold" panose="02000000000000000000" pitchFamily="2" charset="0"/>
            </a:endParaRPr>
          </a:p>
          <a:p>
            <a:pPr lvl="1">
              <a:spcAft>
                <a:spcPts val="600"/>
              </a:spcAft>
            </a:pPr>
            <a:endParaRPr lang="fr-FR" sz="900"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Client : Épargne Actuelle - D’octobre 2008 à avril 2009 ( 7 mois )</a:t>
            </a:r>
            <a:br>
              <a:rPr lang="fr-FR" sz="900" dirty="0">
                <a:latin typeface="Roboto" panose="02000000000000000000" pitchFamily="2" charset="0"/>
                <a:ea typeface="Roboto" panose="02000000000000000000" pitchFamily="2" charset="0"/>
              </a:rPr>
            </a:br>
            <a:r>
              <a:rPr lang="fr-FR" sz="900" b="1" dirty="0">
                <a:solidFill>
                  <a:schemeClr val="tx1">
                    <a:lumMod val="75000"/>
                    <a:lumOff val="25000"/>
                  </a:schemeClr>
                </a:solidFill>
                <a:latin typeface="Roboto" panose="02000000000000000000" pitchFamily="2" charset="0"/>
                <a:ea typeface="Roboto" panose="02000000000000000000" pitchFamily="2" charset="0"/>
              </a:rPr>
              <a:t>Fonction : Développeur Lotus, maintenance évolutive</a:t>
            </a:r>
          </a:p>
          <a:p>
            <a:pPr lvl="1">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Réaliser différentes évolutions sur un projet existant.</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documents nécessaires à l’élaboration des évolutions : Rapport d’analyse et rédaction des spécifications fonctionnelles et techniques nécessaires, PV de validation.</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des évolutions.</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Fluidité de fonctionnement et d’échange d’informations avec le responsable informatique de la société.</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Livraison des évolutions dans les environnements de développement, recette et production.</a:t>
            </a:r>
          </a:p>
          <a:p>
            <a:pPr lvl="1">
              <a:spcAft>
                <a:spcPts val="6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br>
              <a:rPr lang="fr-FR" sz="900" b="1"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Cycle en V, Lotus Notes, Designer et </a:t>
            </a:r>
            <a:r>
              <a:rPr lang="fr-FR" sz="900" dirty="0" err="1">
                <a:solidFill>
                  <a:schemeClr val="tx1">
                    <a:lumMod val="75000"/>
                    <a:lumOff val="25000"/>
                  </a:schemeClr>
                </a:solidFill>
                <a:latin typeface="Roboto" panose="02000000000000000000" pitchFamily="2" charset="0"/>
                <a:ea typeface="Roboto" panose="02000000000000000000" pitchFamily="2" charset="0"/>
              </a:rPr>
              <a:t>Administrator</a:t>
            </a:r>
            <a:r>
              <a:rPr lang="fr-FR" sz="900" dirty="0">
                <a:solidFill>
                  <a:schemeClr val="tx1">
                    <a:lumMod val="75000"/>
                    <a:lumOff val="25000"/>
                  </a:schemeClr>
                </a:solidFill>
                <a:latin typeface="Roboto" panose="02000000000000000000" pitchFamily="2" charset="0"/>
                <a:ea typeface="Roboto" panose="02000000000000000000" pitchFamily="2" charset="0"/>
              </a:rPr>
              <a:t>, MS Office (2003 – 2016), </a:t>
            </a:r>
          </a:p>
          <a:p>
            <a:pPr lvl="1">
              <a:spcAft>
                <a:spcPts val="600"/>
              </a:spcAft>
            </a:pPr>
            <a:endParaRPr lang="fr-FR" sz="900" b="1" dirty="0">
              <a:solidFill>
                <a:schemeClr val="tx1">
                  <a:lumMod val="75000"/>
                  <a:lumOff val="25000"/>
                </a:schemeClr>
              </a:solidFill>
              <a:latin typeface="Roboto SemiBold" panose="02000000000000000000" pitchFamily="2" charset="0"/>
            </a:endParaRPr>
          </a:p>
          <a:p>
            <a:pPr lvl="1">
              <a:spcAft>
                <a:spcPts val="600"/>
              </a:spcAft>
            </a:pPr>
            <a:endParaRPr lang="fr-FR" sz="900" b="1" dirty="0">
              <a:solidFill>
                <a:schemeClr val="tx1">
                  <a:lumMod val="75000"/>
                  <a:lumOff val="25000"/>
                </a:schemeClr>
              </a:solidFill>
              <a:latin typeface="Roboto SemiBold" panose="02000000000000000000" pitchFamily="2" charset="0"/>
            </a:endParaRPr>
          </a:p>
          <a:p>
            <a:pPr lvl="1">
              <a:spcAft>
                <a:spcPts val="600"/>
              </a:spcAft>
            </a:pPr>
            <a:r>
              <a:rPr lang="fr-FR" sz="900" b="1" dirty="0">
                <a:solidFill>
                  <a:schemeClr val="tx1">
                    <a:lumMod val="75000"/>
                    <a:lumOff val="25000"/>
                  </a:schemeClr>
                </a:solidFill>
                <a:latin typeface="Roboto SemiBold" panose="02000000000000000000" pitchFamily="2" charset="0"/>
              </a:rPr>
              <a:t>Client : NGO The UNION </a:t>
            </a:r>
            <a:r>
              <a:rPr lang="fr-FR" sz="900" dirty="0">
                <a:solidFill>
                  <a:schemeClr val="tx1">
                    <a:lumMod val="75000"/>
                    <a:lumOff val="25000"/>
                  </a:schemeClr>
                </a:solidFill>
                <a:latin typeface="Roboto SemiBold" panose="02000000000000000000" pitchFamily="2" charset="0"/>
              </a:rPr>
              <a:t>- </a:t>
            </a:r>
            <a:r>
              <a:rPr lang="fr-FR" sz="900" dirty="0">
                <a:latin typeface="Roboto" panose="02000000000000000000" pitchFamily="2" charset="0"/>
                <a:ea typeface="Roboto" panose="02000000000000000000" pitchFamily="2" charset="0"/>
              </a:rPr>
              <a:t>En septembre 2008 ( 1 mois )</a:t>
            </a:r>
            <a:br>
              <a:rPr lang="fr-FR" sz="900" dirty="0">
                <a:latin typeface="Roboto" panose="02000000000000000000" pitchFamily="2" charset="0"/>
                <a:ea typeface="Roboto" panose="02000000000000000000" pitchFamily="2" charset="0"/>
              </a:rPr>
            </a:br>
            <a:r>
              <a:rPr lang="fr-FR" sz="900" b="1" dirty="0">
                <a:solidFill>
                  <a:schemeClr val="tx1">
                    <a:lumMod val="75000"/>
                    <a:lumOff val="25000"/>
                  </a:schemeClr>
                </a:solidFill>
                <a:latin typeface="Roboto" panose="02000000000000000000" pitchFamily="2" charset="0"/>
                <a:ea typeface="Roboto" panose="02000000000000000000" pitchFamily="2" charset="0"/>
              </a:rPr>
              <a:t>Fonction : Développeur PHP - Joomla</a:t>
            </a:r>
          </a:p>
          <a:p>
            <a:pPr lvl="1">
              <a:spcAft>
                <a:spcPts val="600"/>
              </a:spcAft>
            </a:pPr>
            <a:r>
              <a:rPr lang="fr-FR" sz="900" dirty="0">
                <a:solidFill>
                  <a:schemeClr val="tx1">
                    <a:lumMod val="75000"/>
                    <a:lumOff val="25000"/>
                  </a:schemeClr>
                </a:solidFill>
                <a:latin typeface="Roboto" panose="02000000000000000000" pitchFamily="2" charset="0"/>
                <a:ea typeface="Roboto" panose="02000000000000000000" pitchFamily="2" charset="0"/>
              </a:rPr>
              <a:t>Réaliser différents plugins web fonctionnant sur Joomla (version 1.0.15)</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Développement des plugins.</a:t>
            </a:r>
          </a:p>
          <a:p>
            <a:pPr marL="628650" lvl="1" indent="-171450">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Formation des développeurs à Joomla (Fonctionnement interne de l’application, développement nécessaire)</a:t>
            </a:r>
          </a:p>
          <a:p>
            <a:pPr lvl="1">
              <a:spcAft>
                <a:spcPts val="600"/>
              </a:spcAft>
            </a:pP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lvl="1">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br>
              <a:rPr lang="fr-FR" sz="900" b="1"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CSS, HTML 4, Joomla, MySQL, PHP, WAMP,</a:t>
            </a:r>
          </a:p>
          <a:p>
            <a:pPr>
              <a:spcAft>
                <a:spcPts val="6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7" name="Image 6" descr="Une image contenant Graphique, Police, logo, conception&#10;&#10;Description générée automatiquement">
            <a:extLst>
              <a:ext uri="{FF2B5EF4-FFF2-40B4-BE49-F238E27FC236}">
                <a16:creationId xmlns:a16="http://schemas.microsoft.com/office/drawing/2014/main" id="{81A83366-88F8-240E-3658-9EF1344FB5A6}"/>
              </a:ext>
            </a:extLst>
          </p:cNvPr>
          <p:cNvPicPr>
            <a:picLocks noChangeAspect="1"/>
          </p:cNvPicPr>
          <p:nvPr>
            <p:custDataLst>
              <p:tags r:id="rId17"/>
            </p:custDataLst>
          </p:nvPr>
        </p:nvPicPr>
        <p:blipFill rotWithShape="1">
          <a:blip r:embed="rId34"/>
          <a:srcRect t="24397" b="28685"/>
          <a:stretch/>
        </p:blipFill>
        <p:spPr>
          <a:xfrm>
            <a:off x="6410548" y="1587313"/>
            <a:ext cx="714375" cy="335170"/>
          </a:xfrm>
          <a:prstGeom prst="rect">
            <a:avLst/>
          </a:prstGeom>
        </p:spPr>
      </p:pic>
      <p:pic>
        <p:nvPicPr>
          <p:cNvPr id="13" name="Image 12" descr="Une image contenant texte, Police, logo, Graphique&#10;&#10;Description générée automatiquement">
            <a:extLst>
              <a:ext uri="{FF2B5EF4-FFF2-40B4-BE49-F238E27FC236}">
                <a16:creationId xmlns:a16="http://schemas.microsoft.com/office/drawing/2014/main" id="{328A3E1E-7348-E4BA-9759-C1C8866071B0}"/>
              </a:ext>
            </a:extLst>
          </p:cNvPr>
          <p:cNvPicPr>
            <a:picLocks noChangeAspect="1"/>
          </p:cNvPicPr>
          <p:nvPr>
            <p:custDataLst>
              <p:tags r:id="rId18"/>
            </p:custDataLst>
          </p:nvPr>
        </p:nvPicPr>
        <p:blipFill>
          <a:blip r:embed="rId35"/>
          <a:stretch>
            <a:fillRect/>
          </a:stretch>
        </p:blipFill>
        <p:spPr>
          <a:xfrm>
            <a:off x="6514316" y="5674207"/>
            <a:ext cx="506837" cy="506837"/>
          </a:xfrm>
          <a:prstGeom prst="rect">
            <a:avLst/>
          </a:prstGeom>
        </p:spPr>
      </p:pic>
      <p:pic>
        <p:nvPicPr>
          <p:cNvPr id="17" name="Image 16" descr="Une image contenant texte, Police, capture d’écran, Bleu électrique&#10;&#10;Description générée automatiquement">
            <a:extLst>
              <a:ext uri="{FF2B5EF4-FFF2-40B4-BE49-F238E27FC236}">
                <a16:creationId xmlns:a16="http://schemas.microsoft.com/office/drawing/2014/main" id="{AD47FD6A-E924-AD64-CCAC-AED5275C9E87}"/>
              </a:ext>
            </a:extLst>
          </p:cNvPr>
          <p:cNvPicPr>
            <a:picLocks noChangeAspect="1"/>
          </p:cNvPicPr>
          <p:nvPr>
            <p:custDataLst>
              <p:tags r:id="rId19"/>
            </p:custDataLst>
          </p:nvPr>
        </p:nvPicPr>
        <p:blipFill>
          <a:blip r:embed="rId36"/>
          <a:stretch>
            <a:fillRect/>
          </a:stretch>
        </p:blipFill>
        <p:spPr>
          <a:xfrm>
            <a:off x="6514316" y="8358945"/>
            <a:ext cx="506837" cy="506837"/>
          </a:xfrm>
          <a:prstGeom prst="rect">
            <a:avLst/>
          </a:prstGeom>
        </p:spPr>
      </p:pic>
      <p:grpSp>
        <p:nvGrpSpPr>
          <p:cNvPr id="8" name="Groupe 7">
            <a:extLst>
              <a:ext uri="{FF2B5EF4-FFF2-40B4-BE49-F238E27FC236}">
                <a16:creationId xmlns:a16="http://schemas.microsoft.com/office/drawing/2014/main" id="{A421AE4D-DCC2-D849-05EE-7E4742811D8C}"/>
              </a:ext>
            </a:extLst>
          </p:cNvPr>
          <p:cNvGrpSpPr/>
          <p:nvPr/>
        </p:nvGrpSpPr>
        <p:grpSpPr>
          <a:xfrm>
            <a:off x="6487414" y="345335"/>
            <a:ext cx="550080" cy="652429"/>
            <a:chOff x="3258892" y="1900954"/>
            <a:chExt cx="3457538" cy="3981931"/>
          </a:xfrm>
        </p:grpSpPr>
        <p:pic>
          <p:nvPicPr>
            <p:cNvPr id="9" name="Image 8" descr="Une image contenant art, motif, Rectangle, carré&#10;&#10;Description générée automatiquement">
              <a:extLst>
                <a:ext uri="{FF2B5EF4-FFF2-40B4-BE49-F238E27FC236}">
                  <a16:creationId xmlns:a16="http://schemas.microsoft.com/office/drawing/2014/main" id="{016DFCB7-6841-2AB7-E96A-1234D622A201}"/>
                </a:ext>
              </a:extLst>
            </p:cNvPr>
            <p:cNvPicPr>
              <a:picLocks noChangeAspect="1"/>
            </p:cNvPicPr>
            <p:nvPr/>
          </p:nvPicPr>
          <p:blipFill>
            <a:blip r:embed="rId37"/>
            <a:stretch>
              <a:fillRect/>
            </a:stretch>
          </p:blipFill>
          <p:spPr>
            <a:xfrm>
              <a:off x="3258892" y="1900954"/>
              <a:ext cx="3457538" cy="3981931"/>
            </a:xfrm>
            <a:prstGeom prst="rect">
              <a:avLst/>
            </a:prstGeom>
          </p:spPr>
        </p:pic>
        <p:pic>
          <p:nvPicPr>
            <p:cNvPr id="10" name="Image 9">
              <a:extLst>
                <a:ext uri="{FF2B5EF4-FFF2-40B4-BE49-F238E27FC236}">
                  <a16:creationId xmlns:a16="http://schemas.microsoft.com/office/drawing/2014/main" id="{BD187828-AB1E-AD2E-6907-80C8F872A7C9}"/>
                </a:ext>
              </a:extLst>
            </p:cNvPr>
            <p:cNvPicPr>
              <a:picLocks noChangeAspect="1"/>
            </p:cNvPicPr>
            <p:nvPr/>
          </p:nvPicPr>
          <p:blipFill>
            <a:blip r:embed="rId38"/>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30518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49F5F-CC8A-6867-3BFA-35E157B9C06B}"/>
              </a:ext>
            </a:extLst>
          </p:cNvPr>
          <p:cNvSpPr>
            <a:spLocks/>
          </p:cNvSpPr>
          <p:nvPr>
            <p:custDataLst>
              <p:tags r:id="rId1"/>
            </p:custDataLst>
          </p:nvPr>
        </p:nvSpPr>
        <p:spPr>
          <a:xfrm>
            <a:off x="0" y="9143613"/>
            <a:ext cx="7560000" cy="1545025"/>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3"/>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4"/>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6"/>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Formations</a:t>
            </a: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7"/>
            </p:custDataLst>
          </p:nvPr>
        </p:nvPicPr>
        <p:blipFill>
          <a:blip r:embed="rId2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8"/>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14 m</a:t>
            </a:r>
            <a:r>
              <a:rPr lang="fr-FR" sz="700" b="1" dirty="0">
                <a:latin typeface="Roboto Thin" panose="02000000000000000000" pitchFamily="2" charset="0"/>
                <a:ea typeface="Roboto Thin" panose="02000000000000000000" pitchFamily="2" charset="0"/>
                <a:cs typeface="Times New Roman" panose="02020603050405020304" pitchFamily="18" charset="0"/>
              </a:rPr>
              <a:t>ai</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2025 – Page 15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9"/>
            </p:custDataLst>
          </p:nvPr>
        </p:nvPicPr>
        <p:blipFill>
          <a:blip r:embed="rId25">
            <a:extLst>
              <a:ext uri="{96DAC541-7B7A-43D3-8B79-37D633B846F1}">
                <asvg:svgBlip xmlns:asvg="http://schemas.microsoft.com/office/drawing/2016/SVG/main" r:embed="rId26"/>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7">
            <a:extLst>
              <a:ext uri="{96DAC541-7B7A-43D3-8B79-37D633B846F1}">
                <asvg:svgBlip xmlns:asvg="http://schemas.microsoft.com/office/drawing/2016/SVG/main" r:embed="rId28"/>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9">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0">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1">
            <a:extLst>
              <a:ext uri="{96DAC541-7B7A-43D3-8B79-37D633B846F1}">
                <asvg:svgBlip xmlns:asvg="http://schemas.microsoft.com/office/drawing/2016/SVG/main" r:embed="rId32"/>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3">
            <a:extLst>
              <a:ext uri="{96DAC541-7B7A-43D3-8B79-37D633B846F1}">
                <asvg:svgBlip xmlns:asvg="http://schemas.microsoft.com/office/drawing/2016/SVG/main" r:embed="rId34"/>
              </a:ext>
            </a:extLst>
          </a:blip>
          <a:stretch>
            <a:fillRect/>
          </a:stretch>
        </p:blipFill>
        <p:spPr>
          <a:xfrm>
            <a:off x="4889143" y="760309"/>
            <a:ext cx="165613" cy="165613"/>
          </a:xfrm>
          <a:prstGeom prst="rect">
            <a:avLst/>
          </a:prstGeom>
        </p:spPr>
      </p:pic>
      <p:sp>
        <p:nvSpPr>
          <p:cNvPr id="4" name="ZoneTexte 3">
            <a:extLst>
              <a:ext uri="{FF2B5EF4-FFF2-40B4-BE49-F238E27FC236}">
                <a16:creationId xmlns:a16="http://schemas.microsoft.com/office/drawing/2014/main" id="{98D3F4A0-16FE-2BB0-C3D6-AB8C512DFDA3}"/>
              </a:ext>
            </a:extLst>
          </p:cNvPr>
          <p:cNvSpPr txBox="1"/>
          <p:nvPr>
            <p:custDataLst>
              <p:tags r:id="rId16"/>
            </p:custDataLst>
          </p:nvPr>
        </p:nvSpPr>
        <p:spPr>
          <a:xfrm>
            <a:off x="401879" y="1822856"/>
            <a:ext cx="6920536" cy="6301725"/>
          </a:xfrm>
          <a:prstGeom prst="rect">
            <a:avLst/>
          </a:prstGeom>
          <a:noFill/>
        </p:spPr>
        <p:txBody>
          <a:bodyPr wrap="square" lIns="0" tIns="0" rIns="0" bIns="0" rtlCol="0">
            <a:spAutoFit/>
          </a:bodyPr>
          <a:lstStyle/>
          <a:p>
            <a:r>
              <a:rPr lang="fr-FR" sz="1400" b="1" dirty="0">
                <a:solidFill>
                  <a:schemeClr val="tx1">
                    <a:lumMod val="75000"/>
                    <a:lumOff val="25000"/>
                  </a:schemeClr>
                </a:solidFill>
                <a:latin typeface="Roboto" panose="02000000000000000000" pitchFamily="2" charset="0"/>
                <a:ea typeface="Roboto" panose="02000000000000000000" pitchFamily="2" charset="0"/>
              </a:rPr>
              <a:t>2018 – Certifications </a:t>
            </a:r>
            <a:r>
              <a:rPr lang="fr-FR" sz="1400" b="1" dirty="0" err="1">
                <a:solidFill>
                  <a:schemeClr val="tx1">
                    <a:lumMod val="75000"/>
                    <a:lumOff val="25000"/>
                  </a:schemeClr>
                </a:solidFill>
                <a:latin typeface="Roboto" panose="02000000000000000000" pitchFamily="2" charset="0"/>
                <a:ea typeface="Roboto" panose="02000000000000000000" pitchFamily="2" charset="0"/>
              </a:rPr>
              <a:t>AgilePM</a:t>
            </a:r>
            <a:r>
              <a:rPr lang="fr-FR" sz="1400" b="1" dirty="0">
                <a:solidFill>
                  <a:schemeClr val="tx1">
                    <a:lumMod val="75000"/>
                    <a:lumOff val="25000"/>
                  </a:schemeClr>
                </a:solidFill>
                <a:latin typeface="Roboto" panose="02000000000000000000" pitchFamily="2" charset="0"/>
                <a:ea typeface="Roboto" panose="02000000000000000000" pitchFamily="2" charset="0"/>
              </a:rPr>
              <a:t> &amp; </a:t>
            </a:r>
            <a:r>
              <a:rPr lang="fr-FR" sz="1400" b="1" dirty="0" err="1">
                <a:solidFill>
                  <a:schemeClr val="tx1">
                    <a:lumMod val="75000"/>
                    <a:lumOff val="25000"/>
                  </a:schemeClr>
                </a:solidFill>
                <a:latin typeface="Roboto" panose="02000000000000000000" pitchFamily="2" charset="0"/>
                <a:ea typeface="Roboto" panose="02000000000000000000" pitchFamily="2" charset="0"/>
              </a:rPr>
              <a:t>SAFe</a:t>
            </a:r>
            <a:endParaRPr lang="fr-FR" sz="1100" b="1"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fr-FR" sz="1100" dirty="0">
                <a:solidFill>
                  <a:schemeClr val="tx1">
                    <a:lumMod val="75000"/>
                    <a:lumOff val="25000"/>
                  </a:schemeClr>
                </a:solidFill>
                <a:latin typeface="Roboto" panose="02000000000000000000" pitchFamily="2" charset="0"/>
                <a:ea typeface="Roboto" panose="02000000000000000000" pitchFamily="2" charset="0"/>
              </a:rPr>
              <a:t>Formation </a:t>
            </a:r>
            <a:r>
              <a:rPr lang="fr-FR" sz="1100" b="1" dirty="0">
                <a:solidFill>
                  <a:schemeClr val="tx1">
                    <a:lumMod val="75000"/>
                    <a:lumOff val="25000"/>
                  </a:schemeClr>
                </a:solidFill>
                <a:latin typeface="Roboto" panose="02000000000000000000" pitchFamily="2" charset="0"/>
                <a:ea typeface="Roboto" panose="02000000000000000000" pitchFamily="2" charset="0"/>
              </a:rPr>
              <a:t>reçue</a:t>
            </a:r>
            <a:r>
              <a:rPr lang="fr-FR" sz="1100" dirty="0">
                <a:solidFill>
                  <a:schemeClr val="tx1">
                    <a:lumMod val="75000"/>
                    <a:lumOff val="25000"/>
                  </a:schemeClr>
                </a:solidFill>
                <a:latin typeface="Roboto" panose="02000000000000000000" pitchFamily="2" charset="0"/>
                <a:ea typeface="Roboto" panose="02000000000000000000" pitchFamily="2" charset="0"/>
              </a:rPr>
              <a:t> sur le Framework Agile </a:t>
            </a:r>
            <a:r>
              <a:rPr lang="fr-FR" sz="1100" dirty="0" err="1">
                <a:solidFill>
                  <a:schemeClr val="tx1">
                    <a:lumMod val="75000"/>
                    <a:lumOff val="25000"/>
                  </a:schemeClr>
                </a:solidFill>
                <a:latin typeface="Roboto" panose="02000000000000000000" pitchFamily="2" charset="0"/>
                <a:ea typeface="Roboto" panose="02000000000000000000" pitchFamily="2" charset="0"/>
              </a:rPr>
              <a:t>AgilePM</a:t>
            </a:r>
            <a:r>
              <a:rPr lang="fr-FR" sz="1100" dirty="0">
                <a:solidFill>
                  <a:schemeClr val="tx1">
                    <a:lumMod val="75000"/>
                    <a:lumOff val="25000"/>
                  </a:schemeClr>
                </a:solidFill>
                <a:latin typeface="Roboto" panose="02000000000000000000" pitchFamily="2" charset="0"/>
                <a:ea typeface="Roboto" panose="02000000000000000000" pitchFamily="2" charset="0"/>
              </a:rPr>
              <a:t> en avril 2018</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latin typeface="Roboto" panose="02000000000000000000" pitchFamily="2" charset="0"/>
                <a:ea typeface="Roboto" panose="02000000000000000000" pitchFamily="2" charset="0"/>
              </a:rPr>
              <a:t>Certification sur le site de APMG: </a:t>
            </a:r>
            <a:r>
              <a:rPr lang="fr-FR" sz="1100" dirty="0">
                <a:latin typeface="Roboto" panose="02000000000000000000" pitchFamily="2" charset="0"/>
                <a:ea typeface="Roboto" panose="02000000000000000000" pitchFamily="2" charset="0"/>
                <a:hlinkClick r:id="rId35"/>
              </a:rPr>
              <a:t>https://apmg-international.com/product/agilepm</a:t>
            </a:r>
            <a:br>
              <a:rPr lang="fr-FR" sz="1100" dirty="0">
                <a:latin typeface="Roboto" panose="02000000000000000000" pitchFamily="2" charset="0"/>
                <a:ea typeface="Roboto" panose="02000000000000000000" pitchFamily="2" charset="0"/>
              </a:rPr>
            </a:br>
            <a:r>
              <a:rPr lang="fr-FR" sz="1100" b="1" dirty="0">
                <a:latin typeface="Roboto" panose="02000000000000000000" pitchFamily="2" charset="0"/>
                <a:ea typeface="Roboto" panose="02000000000000000000" pitchFamily="2" charset="0"/>
              </a:rPr>
              <a:t>CERTIFICATE ID:</a:t>
            </a:r>
            <a:r>
              <a:rPr lang="fr-FR" sz="1100" dirty="0">
                <a:latin typeface="Roboto" panose="02000000000000000000" pitchFamily="2" charset="0"/>
                <a:ea typeface="Roboto" panose="02000000000000000000" pitchFamily="2" charset="0"/>
              </a:rPr>
              <a:t> 04222127-01-PMVV</a:t>
            </a:r>
            <a:endParaRPr lang="fr-FR" sz="1100"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spcAft>
                <a:spcPts val="1800"/>
              </a:spcAft>
              <a:buFont typeface="Arial" panose="020B0604020202020204" pitchFamily="34" charset="0"/>
              <a:buChar char="•"/>
            </a:pPr>
            <a:r>
              <a:rPr lang="fr-FR" sz="1100" dirty="0">
                <a:solidFill>
                  <a:schemeClr val="tx1">
                    <a:lumMod val="75000"/>
                    <a:lumOff val="25000"/>
                  </a:schemeClr>
                </a:solidFill>
                <a:latin typeface="Roboto" panose="02000000000000000000" pitchFamily="2" charset="0"/>
                <a:ea typeface="Roboto" panose="02000000000000000000" pitchFamily="2" charset="0"/>
              </a:rPr>
              <a:t>Formation reçue sur le Framework Agile </a:t>
            </a:r>
            <a:r>
              <a:rPr lang="fr-FR" sz="1100" dirty="0" err="1">
                <a:solidFill>
                  <a:schemeClr val="tx1">
                    <a:lumMod val="75000"/>
                    <a:lumOff val="25000"/>
                  </a:schemeClr>
                </a:solidFill>
                <a:latin typeface="Roboto" panose="02000000000000000000" pitchFamily="2" charset="0"/>
                <a:ea typeface="Roboto" panose="02000000000000000000" pitchFamily="2" charset="0"/>
              </a:rPr>
              <a:t>SAFe</a:t>
            </a:r>
            <a:r>
              <a:rPr lang="fr-FR" sz="1100" dirty="0">
                <a:solidFill>
                  <a:schemeClr val="tx1">
                    <a:lumMod val="75000"/>
                    <a:lumOff val="25000"/>
                  </a:schemeClr>
                </a:solidFill>
                <a:latin typeface="Roboto" panose="02000000000000000000" pitchFamily="2" charset="0"/>
                <a:ea typeface="Roboto" panose="02000000000000000000" pitchFamily="2" charset="0"/>
              </a:rPr>
              <a:t> 4.5 en novembre 2017</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Certification reçue en février 2018 - </a:t>
            </a:r>
            <a:r>
              <a:rPr lang="fr-FR" sz="1100" dirty="0" err="1">
                <a:solidFill>
                  <a:schemeClr val="tx1">
                    <a:lumMod val="75000"/>
                    <a:lumOff val="25000"/>
                  </a:schemeClr>
                </a:solidFill>
                <a:latin typeface="Roboto" panose="02000000000000000000" pitchFamily="2" charset="0"/>
                <a:ea typeface="Roboto" panose="02000000000000000000" pitchFamily="2" charset="0"/>
              </a:rPr>
              <a:t>SAFe</a:t>
            </a:r>
            <a:r>
              <a:rPr lang="fr-FR" sz="1100" dirty="0">
                <a:solidFill>
                  <a:schemeClr val="tx1">
                    <a:lumMod val="75000"/>
                    <a:lumOff val="25000"/>
                  </a:schemeClr>
                </a:solidFill>
                <a:latin typeface="Roboto" panose="02000000000000000000" pitchFamily="2" charset="0"/>
                <a:ea typeface="Roboto" panose="02000000000000000000" pitchFamily="2" charset="0"/>
              </a:rPr>
              <a:t> 4.5 </a:t>
            </a:r>
            <a:r>
              <a:rPr lang="fr-FR" sz="1100" dirty="0" err="1">
                <a:solidFill>
                  <a:schemeClr val="tx1">
                    <a:lumMod val="75000"/>
                    <a:lumOff val="25000"/>
                  </a:schemeClr>
                </a:solidFill>
                <a:latin typeface="Roboto" panose="02000000000000000000" pitchFamily="2" charset="0"/>
                <a:ea typeface="Roboto" panose="02000000000000000000" pitchFamily="2" charset="0"/>
              </a:rPr>
              <a:t>Certified</a:t>
            </a:r>
            <a:r>
              <a:rPr lang="fr-FR" sz="1100" dirty="0">
                <a:solidFill>
                  <a:schemeClr val="tx1">
                    <a:lumMod val="75000"/>
                    <a:lumOff val="25000"/>
                  </a:schemeClr>
                </a:solidFill>
                <a:latin typeface="Roboto" panose="02000000000000000000" pitchFamily="2" charset="0"/>
                <a:ea typeface="Roboto" panose="02000000000000000000" pitchFamily="2" charset="0"/>
              </a:rPr>
              <a:t> </a:t>
            </a:r>
            <a:r>
              <a:rPr lang="fr-FR" sz="1100" dirty="0" err="1">
                <a:solidFill>
                  <a:schemeClr val="tx1">
                    <a:lumMod val="75000"/>
                    <a:lumOff val="25000"/>
                  </a:schemeClr>
                </a:solidFill>
                <a:latin typeface="Roboto" panose="02000000000000000000" pitchFamily="2" charset="0"/>
                <a:ea typeface="Roboto" panose="02000000000000000000" pitchFamily="2" charset="0"/>
              </a:rPr>
              <a:t>Agilist</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b="1" dirty="0">
                <a:latin typeface="Roboto" panose="02000000000000000000" pitchFamily="2" charset="0"/>
                <a:ea typeface="Roboto" panose="02000000000000000000" pitchFamily="2" charset="0"/>
              </a:rPr>
              <a:t>CERTIFICATE ID: </a:t>
            </a:r>
            <a:r>
              <a:rPr lang="fr-FR" sz="1100" dirty="0">
                <a:solidFill>
                  <a:schemeClr val="tx1">
                    <a:lumMod val="75000"/>
                    <a:lumOff val="25000"/>
                  </a:schemeClr>
                </a:solidFill>
                <a:latin typeface="Roboto" panose="02000000000000000000" pitchFamily="2" charset="0"/>
                <a:ea typeface="Roboto" panose="02000000000000000000" pitchFamily="2" charset="0"/>
              </a:rPr>
              <a:t>28296573-0174</a:t>
            </a:r>
          </a:p>
          <a:p>
            <a:pPr>
              <a:spcAft>
                <a:spcPts val="18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2016 – Dispenses de formations </a:t>
            </a:r>
            <a:r>
              <a:rPr lang="fr-FR" sz="1100" dirty="0">
                <a:solidFill>
                  <a:schemeClr val="tx1">
                    <a:lumMod val="75000"/>
                    <a:lumOff val="25000"/>
                  </a:schemeClr>
                </a:solidFill>
                <a:latin typeface="Roboto" panose="02000000000000000000" pitchFamily="2" charset="0"/>
                <a:ea typeface="Roboto" panose="02000000000000000000" pitchFamily="2" charset="0"/>
              </a:rPr>
              <a:t> </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err="1">
                <a:latin typeface="Roboto" panose="02000000000000000000" pitchFamily="2" charset="0"/>
                <a:ea typeface="Roboto" panose="02000000000000000000" pitchFamily="2" charset="0"/>
              </a:rPr>
              <a:t>Formations</a:t>
            </a:r>
            <a:r>
              <a:rPr lang="fr-FR" sz="1100" dirty="0">
                <a:latin typeface="Roboto" panose="02000000000000000000" pitchFamily="2" charset="0"/>
                <a:ea typeface="Roboto" panose="02000000000000000000" pitchFamily="2" charset="0"/>
              </a:rPr>
              <a:t> </a:t>
            </a:r>
            <a:r>
              <a:rPr lang="fr-FR" sz="1100" b="1" dirty="0">
                <a:latin typeface="Roboto" panose="02000000000000000000" pitchFamily="2" charset="0"/>
                <a:ea typeface="Roboto" panose="02000000000000000000" pitchFamily="2" charset="0"/>
              </a:rPr>
              <a:t>dispensées</a:t>
            </a:r>
            <a:r>
              <a:rPr lang="fr-FR" sz="1100" dirty="0">
                <a:latin typeface="Roboto" panose="02000000000000000000" pitchFamily="2" charset="0"/>
                <a:ea typeface="Roboto" panose="02000000000000000000" pitchFamily="2" charset="0"/>
              </a:rPr>
              <a:t> sur la méthodologie agile SCRUM aux collaborateurs de </a:t>
            </a:r>
            <a:r>
              <a:rPr lang="fr-FR" sz="1100" dirty="0" err="1">
                <a:latin typeface="Roboto" panose="02000000000000000000" pitchFamily="2" charset="0"/>
                <a:ea typeface="Roboto" panose="02000000000000000000" pitchFamily="2" charset="0"/>
              </a:rPr>
              <a:t>StarClay</a:t>
            </a:r>
            <a:r>
              <a:rPr lang="fr-FR" sz="1100" dirty="0">
                <a:latin typeface="Roboto" panose="02000000000000000000" pitchFamily="2" charset="0"/>
                <a:ea typeface="Roboto" panose="02000000000000000000" pitchFamily="2" charset="0"/>
              </a:rPr>
              <a:t>.</a:t>
            </a:r>
          </a:p>
          <a:p>
            <a:r>
              <a:rPr lang="fr-FR" sz="1400" b="1" dirty="0">
                <a:solidFill>
                  <a:schemeClr val="tx1">
                    <a:lumMod val="75000"/>
                    <a:lumOff val="25000"/>
                  </a:schemeClr>
                </a:solidFill>
                <a:latin typeface="Roboto" panose="02000000000000000000" pitchFamily="2" charset="0"/>
                <a:ea typeface="Roboto" panose="02000000000000000000" pitchFamily="2" charset="0"/>
              </a:rPr>
              <a:t>2015 – Certifications Scrum – Product </a:t>
            </a:r>
            <a:r>
              <a:rPr lang="fr-FR" sz="1400" b="1" dirty="0" err="1">
                <a:solidFill>
                  <a:schemeClr val="tx1">
                    <a:lumMod val="75000"/>
                    <a:lumOff val="25000"/>
                  </a:schemeClr>
                </a:solidFill>
                <a:latin typeface="Roboto" panose="02000000000000000000" pitchFamily="2" charset="0"/>
                <a:ea typeface="Roboto" panose="02000000000000000000" pitchFamily="2" charset="0"/>
              </a:rPr>
              <a:t>Owner</a:t>
            </a:r>
            <a:endParaRPr lang="fr-FR" sz="1400" b="1"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spcAft>
                <a:spcPts val="1800"/>
              </a:spcAft>
              <a:buFont typeface="Arial" panose="020B0604020202020204" pitchFamily="34" charset="0"/>
              <a:buChar char="•"/>
            </a:pPr>
            <a:r>
              <a:rPr lang="fr-FR" sz="1100" dirty="0">
                <a:solidFill>
                  <a:schemeClr val="tx1">
                    <a:lumMod val="75000"/>
                    <a:lumOff val="25000"/>
                  </a:schemeClr>
                </a:solidFill>
                <a:latin typeface="Roboto" panose="02000000000000000000" pitchFamily="2" charset="0"/>
                <a:ea typeface="Roboto" panose="02000000000000000000" pitchFamily="2" charset="0"/>
              </a:rPr>
              <a:t>Formation reçu Professional Scrum Product </a:t>
            </a:r>
            <a:r>
              <a:rPr lang="fr-FR" sz="1100" dirty="0" err="1">
                <a:solidFill>
                  <a:schemeClr val="tx1">
                    <a:lumMod val="75000"/>
                    <a:lumOff val="25000"/>
                  </a:schemeClr>
                </a:solidFill>
                <a:latin typeface="Roboto" panose="02000000000000000000" pitchFamily="2" charset="0"/>
                <a:ea typeface="Roboto" panose="02000000000000000000" pitchFamily="2" charset="0"/>
              </a:rPr>
              <a:t>Owner</a:t>
            </a:r>
            <a:r>
              <a:rPr lang="fr-FR" sz="1100" dirty="0">
                <a:solidFill>
                  <a:schemeClr val="tx1">
                    <a:lumMod val="75000"/>
                    <a:lumOff val="25000"/>
                  </a:schemeClr>
                </a:solidFill>
                <a:latin typeface="Roboto" panose="02000000000000000000" pitchFamily="2" charset="0"/>
                <a:ea typeface="Roboto" panose="02000000000000000000" pitchFamily="2" charset="0"/>
              </a:rPr>
              <a:t>™</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Certification reçue en décembre 2015 - Professional Scrum Product </a:t>
            </a:r>
            <a:r>
              <a:rPr lang="fr-FR" sz="1100" dirty="0" err="1">
                <a:solidFill>
                  <a:schemeClr val="tx1">
                    <a:lumMod val="75000"/>
                    <a:lumOff val="25000"/>
                  </a:schemeClr>
                </a:solidFill>
                <a:latin typeface="Roboto" panose="02000000000000000000" pitchFamily="2" charset="0"/>
                <a:ea typeface="Roboto" panose="02000000000000000000" pitchFamily="2" charset="0"/>
              </a:rPr>
              <a:t>Owner</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b="1" dirty="0">
                <a:latin typeface="Roboto" panose="02000000000000000000" pitchFamily="2" charset="0"/>
                <a:ea typeface="Roboto" panose="02000000000000000000" pitchFamily="2" charset="0"/>
              </a:rPr>
              <a:t>CERTIFICATE ID: </a:t>
            </a:r>
            <a:r>
              <a:rPr lang="fr-FR" sz="1100" dirty="0">
                <a:latin typeface="Roboto" panose="02000000000000000000" pitchFamily="2" charset="0"/>
                <a:ea typeface="Roboto" panose="02000000000000000000" pitchFamily="2" charset="0"/>
              </a:rPr>
              <a:t>592123213-ES7M</a:t>
            </a:r>
            <a:endParaRPr lang="fr-FR" sz="1100" b="1" dirty="0">
              <a:solidFill>
                <a:schemeClr val="tx1">
                  <a:lumMod val="75000"/>
                  <a:lumOff val="25000"/>
                </a:schemeClr>
              </a:solidFill>
              <a:latin typeface="Roboto" panose="02000000000000000000" pitchFamily="2" charset="0"/>
              <a:ea typeface="Roboto" panose="02000000000000000000" pitchFamily="2" charset="0"/>
            </a:endParaRPr>
          </a:p>
          <a:p>
            <a:pPr>
              <a:spcAft>
                <a:spcPts val="6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2012</a:t>
            </a:r>
            <a:r>
              <a:rPr lang="fr-FR" sz="1100" dirty="0">
                <a:solidFill>
                  <a:schemeClr val="tx1">
                    <a:lumMod val="75000"/>
                    <a:lumOff val="25000"/>
                  </a:schemeClr>
                </a:solidFill>
                <a:latin typeface="Roboto" panose="02000000000000000000" pitchFamily="2" charset="0"/>
                <a:ea typeface="Roboto" panose="02000000000000000000" pitchFamily="2" charset="0"/>
              </a:rPr>
              <a:t> </a:t>
            </a:r>
            <a:r>
              <a:rPr lang="fr-FR" sz="1400" b="1" dirty="0">
                <a:solidFill>
                  <a:schemeClr val="tx1">
                    <a:lumMod val="75000"/>
                    <a:lumOff val="25000"/>
                  </a:schemeClr>
                </a:solidFill>
                <a:latin typeface="Roboto" panose="02000000000000000000" pitchFamily="2" charset="0"/>
                <a:ea typeface="Roboto" panose="02000000000000000000" pitchFamily="2" charset="0"/>
              </a:rPr>
              <a:t>– Diplôme : Master 2 MIDO-MIAGE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Spécialité SITN - Systèmes d’Information et Technologies nouvelles</a:t>
            </a:r>
            <a:br>
              <a:rPr lang="fr-FR" sz="1100"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Université Paris Dauphine</a:t>
            </a:r>
          </a:p>
          <a:p>
            <a:pPr>
              <a:spcAft>
                <a:spcPts val="18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2012 – Master 1 MIAGE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Université Paris Dauphine</a:t>
            </a:r>
          </a:p>
          <a:p>
            <a:pPr>
              <a:spcAft>
                <a:spcPts val="18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2009 - Diplôme : Licence informatique MIAGE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Université Paris Descartes</a:t>
            </a:r>
          </a:p>
          <a:p>
            <a:pPr>
              <a:spcAft>
                <a:spcPts val="6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2008 - Diplôme : DUT informatique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100" dirty="0">
                <a:solidFill>
                  <a:schemeClr val="tx1">
                    <a:lumMod val="75000"/>
                    <a:lumOff val="25000"/>
                  </a:schemeClr>
                </a:solidFill>
                <a:latin typeface="Roboto" panose="02000000000000000000" pitchFamily="2" charset="0"/>
                <a:ea typeface="Roboto" panose="02000000000000000000" pitchFamily="2" charset="0"/>
              </a:rPr>
              <a:t>IUT de Vélizy raccroché à l’Université de Versailles</a:t>
            </a:r>
          </a:p>
          <a:p>
            <a:pPr>
              <a:spcAft>
                <a:spcPts val="600"/>
              </a:spcAft>
            </a:pPr>
            <a:endParaRPr lang="fr-FR" sz="1100" dirty="0">
              <a:solidFill>
                <a:schemeClr val="tx1">
                  <a:lumMod val="75000"/>
                  <a:lumOff val="25000"/>
                </a:schemeClr>
              </a:solidFill>
              <a:latin typeface="Roboto" panose="02000000000000000000" pitchFamily="2" charset="0"/>
              <a:ea typeface="Roboto" panose="02000000000000000000" pitchFamily="2" charset="0"/>
            </a:endParaRPr>
          </a:p>
          <a:p>
            <a:pPr>
              <a:spcAft>
                <a:spcPts val="600"/>
              </a:spcAft>
            </a:pPr>
            <a:r>
              <a:rPr lang="fr-FR" sz="1400" b="1" dirty="0">
                <a:solidFill>
                  <a:schemeClr val="tx1">
                    <a:lumMod val="75000"/>
                    <a:lumOff val="25000"/>
                  </a:schemeClr>
                </a:solidFill>
                <a:latin typeface="Roboto" panose="02000000000000000000" pitchFamily="2" charset="0"/>
                <a:ea typeface="Roboto" panose="02000000000000000000" pitchFamily="2" charset="0"/>
              </a:rPr>
              <a:t>2007 - Diplôme : Baccalauréat STI – Génie électrotechnique</a:t>
            </a:r>
            <a:br>
              <a:rPr lang="fr-FR" sz="1400" b="1" dirty="0">
                <a:solidFill>
                  <a:schemeClr val="tx1">
                    <a:lumMod val="75000"/>
                    <a:lumOff val="25000"/>
                  </a:schemeClr>
                </a:solidFill>
                <a:latin typeface="Roboto" panose="02000000000000000000" pitchFamily="2" charset="0"/>
                <a:ea typeface="Roboto" panose="02000000000000000000" pitchFamily="2" charset="0"/>
              </a:rPr>
            </a:br>
            <a:r>
              <a:rPr lang="fr-FR" sz="1050" dirty="0">
                <a:solidFill>
                  <a:schemeClr val="tx1">
                    <a:lumMod val="75000"/>
                    <a:lumOff val="25000"/>
                  </a:schemeClr>
                </a:solidFill>
                <a:latin typeface="Roboto" panose="02000000000000000000" pitchFamily="2" charset="0"/>
                <a:ea typeface="Roboto" panose="02000000000000000000" pitchFamily="2" charset="0"/>
              </a:rPr>
              <a:t>Lycée Léonard de Vinci à Saint-Germain-en-Laye</a:t>
            </a:r>
            <a:endParaRPr lang="fr-FR" sz="1400" b="1" dirty="0">
              <a:solidFill>
                <a:schemeClr val="tx1">
                  <a:lumMod val="75000"/>
                  <a:lumOff val="25000"/>
                </a:schemeClr>
              </a:solidFill>
              <a:latin typeface="Roboto" panose="02000000000000000000" pitchFamily="2" charset="0"/>
              <a:ea typeface="Roboto" panose="02000000000000000000" pitchFamily="2" charset="0"/>
            </a:endParaRPr>
          </a:p>
          <a:p>
            <a:pPr>
              <a:spcAft>
                <a:spcPts val="600"/>
              </a:spcAft>
            </a:pPr>
            <a:endParaRPr lang="fr-FR" sz="11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3" name="Graphique 2" descr="Diplôme roulé contour">
            <a:extLst>
              <a:ext uri="{FF2B5EF4-FFF2-40B4-BE49-F238E27FC236}">
                <a16:creationId xmlns:a16="http://schemas.microsoft.com/office/drawing/2014/main" id="{99938A9F-1051-1859-0D51-4C4656F9D47E}"/>
              </a:ext>
            </a:extLst>
          </p:cNvPr>
          <p:cNvPicPr>
            <a:picLocks noChangeAspect="1"/>
          </p:cNvPicPr>
          <p:nvPr>
            <p:custDataLst>
              <p:tags r:id="rId17"/>
            </p:custDataLst>
          </p:nvPr>
        </p:nvPicPr>
        <p:blipFill>
          <a:blip r:embed="rId36">
            <a:extLst>
              <a:ext uri="{96DAC541-7B7A-43D3-8B79-37D633B846F1}">
                <asvg:svgBlip xmlns:asvg="http://schemas.microsoft.com/office/drawing/2016/SVG/main" r:embed="rId37"/>
              </a:ext>
            </a:extLst>
          </a:blip>
          <a:stretch>
            <a:fillRect/>
          </a:stretch>
        </p:blipFill>
        <p:spPr>
          <a:xfrm>
            <a:off x="1351302" y="1445659"/>
            <a:ext cx="214498" cy="214498"/>
          </a:xfrm>
          <a:prstGeom prst="rect">
            <a:avLst/>
          </a:prstGeom>
        </p:spPr>
      </p:pic>
      <p:cxnSp>
        <p:nvCxnSpPr>
          <p:cNvPr id="5" name="Connecteur droit 4">
            <a:extLst>
              <a:ext uri="{FF2B5EF4-FFF2-40B4-BE49-F238E27FC236}">
                <a16:creationId xmlns:a16="http://schemas.microsoft.com/office/drawing/2014/main" id="{E1367FF3-5FB2-1FBF-AB44-CAC3494F14E8}"/>
              </a:ext>
            </a:extLst>
          </p:cNvPr>
          <p:cNvCxnSpPr>
            <a:cxnSpLocks/>
          </p:cNvCxnSpPr>
          <p:nvPr>
            <p:custDataLst>
              <p:tags r:id="rId18"/>
            </p:custDataLst>
          </p:nvPr>
        </p:nvCxnSpPr>
        <p:spPr>
          <a:xfrm>
            <a:off x="349480" y="8422222"/>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6" name="Rectangle à coins arrondis 79">
            <a:extLst>
              <a:ext uri="{FF2B5EF4-FFF2-40B4-BE49-F238E27FC236}">
                <a16:creationId xmlns:a16="http://schemas.microsoft.com/office/drawing/2014/main" id="{AB60DAB8-67A1-69BA-9E7F-11479D65155F}"/>
              </a:ext>
            </a:extLst>
          </p:cNvPr>
          <p:cNvSpPr/>
          <p:nvPr>
            <p:custDataLst>
              <p:tags r:id="rId19"/>
            </p:custDataLst>
          </p:nvPr>
        </p:nvSpPr>
        <p:spPr>
          <a:xfrm>
            <a:off x="343924" y="8125660"/>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Langues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étrangères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9" name="ZoneTexte 8">
            <a:extLst>
              <a:ext uri="{FF2B5EF4-FFF2-40B4-BE49-F238E27FC236}">
                <a16:creationId xmlns:a16="http://schemas.microsoft.com/office/drawing/2014/main" id="{94ED8CC4-F326-18FE-6DA7-6DAC0545FBAC}"/>
              </a:ext>
            </a:extLst>
          </p:cNvPr>
          <p:cNvSpPr txBox="1"/>
          <p:nvPr>
            <p:custDataLst>
              <p:tags r:id="rId20"/>
            </p:custDataLst>
          </p:nvPr>
        </p:nvSpPr>
        <p:spPr>
          <a:xfrm>
            <a:off x="343924" y="8575169"/>
            <a:ext cx="6920536" cy="415498"/>
          </a:xfrm>
          <a:prstGeom prst="rect">
            <a:avLst/>
          </a:prstGeom>
          <a:noFill/>
        </p:spPr>
        <p:txBody>
          <a:bodyPr wrap="square" lIns="0" tIns="0" rIns="0" bIns="0" rtlCol="0">
            <a:spAutoFit/>
          </a:bodyPr>
          <a:lstStyle/>
          <a:p>
            <a:pPr>
              <a:spcAft>
                <a:spcPts val="600"/>
              </a:spcAft>
            </a:pPr>
            <a:r>
              <a:rPr lang="fr-FR" sz="1100" b="1" dirty="0">
                <a:solidFill>
                  <a:schemeClr val="tx1">
                    <a:lumMod val="75000"/>
                    <a:lumOff val="25000"/>
                  </a:schemeClr>
                </a:solidFill>
                <a:latin typeface="Roboto" panose="02000000000000000000" pitchFamily="2" charset="0"/>
                <a:ea typeface="Roboto" panose="02000000000000000000" pitchFamily="2" charset="0"/>
              </a:rPr>
              <a:t>Anglais : </a:t>
            </a:r>
            <a:r>
              <a:rPr lang="fr-FR" sz="1100" dirty="0">
                <a:solidFill>
                  <a:schemeClr val="tx1">
                    <a:lumMod val="75000"/>
                    <a:lumOff val="25000"/>
                  </a:schemeClr>
                </a:solidFill>
                <a:latin typeface="Roboto" panose="02000000000000000000" pitchFamily="2" charset="0"/>
                <a:ea typeface="Roboto" panose="02000000000000000000" pitchFamily="2" charset="0"/>
              </a:rPr>
              <a:t>Niveau avancé / courant.</a:t>
            </a:r>
          </a:p>
          <a:p>
            <a:pPr>
              <a:spcAft>
                <a:spcPts val="600"/>
              </a:spcAft>
            </a:pPr>
            <a:r>
              <a:rPr lang="fr-FR" sz="1100" b="1" dirty="0">
                <a:solidFill>
                  <a:schemeClr val="tx1">
                    <a:lumMod val="75000"/>
                    <a:lumOff val="25000"/>
                  </a:schemeClr>
                </a:solidFill>
                <a:latin typeface="Roboto" panose="02000000000000000000" pitchFamily="2" charset="0"/>
                <a:ea typeface="Roboto" panose="02000000000000000000" pitchFamily="2" charset="0"/>
              </a:rPr>
              <a:t>Espagnol : </a:t>
            </a:r>
            <a:r>
              <a:rPr lang="fr-FR" sz="1100" dirty="0">
                <a:solidFill>
                  <a:schemeClr val="tx1">
                    <a:lumMod val="75000"/>
                    <a:lumOff val="25000"/>
                  </a:schemeClr>
                </a:solidFill>
                <a:latin typeface="Roboto" panose="02000000000000000000" pitchFamily="2" charset="0"/>
                <a:ea typeface="Roboto" panose="02000000000000000000" pitchFamily="2" charset="0"/>
              </a:rPr>
              <a:t>Niveau élémentaire.</a:t>
            </a:r>
          </a:p>
        </p:txBody>
      </p:sp>
      <p:sp>
        <p:nvSpPr>
          <p:cNvPr id="11" name="Rectangle à coins arrondis 79">
            <a:extLst>
              <a:ext uri="{FF2B5EF4-FFF2-40B4-BE49-F238E27FC236}">
                <a16:creationId xmlns:a16="http://schemas.microsoft.com/office/drawing/2014/main" id="{E8448546-D83F-8C62-53B4-B78DAB944F9A}"/>
              </a:ext>
            </a:extLst>
          </p:cNvPr>
          <p:cNvSpPr/>
          <p:nvPr>
            <p:custDataLst>
              <p:tags r:id="rId21"/>
            </p:custDataLst>
          </p:nvPr>
        </p:nvSpPr>
        <p:spPr>
          <a:xfrm>
            <a:off x="285037" y="9168630"/>
            <a:ext cx="5700398" cy="3812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i="1" dirty="0">
                <a:solidFill>
                  <a:schemeClr val="tx1">
                    <a:lumMod val="75000"/>
                    <a:lumOff val="25000"/>
                  </a:schemeClr>
                </a:solidFill>
                <a:latin typeface="Old Standard TT" panose="00000500000000000000" pitchFamily="2" charset="0"/>
              </a:rPr>
              <a:t>Ceci est la fin de </a:t>
            </a:r>
            <a:r>
              <a:rPr lang="en-US" sz="1200" i="1" dirty="0" err="1">
                <a:solidFill>
                  <a:schemeClr val="tx1">
                    <a:lumMod val="75000"/>
                    <a:lumOff val="25000"/>
                  </a:schemeClr>
                </a:solidFill>
                <a:latin typeface="Old Standard TT" panose="00000500000000000000" pitchFamily="2" charset="0"/>
              </a:rPr>
              <a:t>ce</a:t>
            </a:r>
            <a:r>
              <a:rPr lang="en-US" sz="1200" i="1" dirty="0">
                <a:solidFill>
                  <a:schemeClr val="tx1">
                    <a:lumMod val="75000"/>
                    <a:lumOff val="25000"/>
                  </a:schemeClr>
                </a:solidFill>
                <a:latin typeface="Old Standard TT" panose="00000500000000000000" pitchFamily="2" charset="0"/>
              </a:rPr>
              <a:t> dossier de </a:t>
            </a:r>
            <a:r>
              <a:rPr lang="en-US" sz="1200" i="1" dirty="0" err="1">
                <a:solidFill>
                  <a:schemeClr val="tx1">
                    <a:lumMod val="75000"/>
                    <a:lumOff val="25000"/>
                  </a:schemeClr>
                </a:solidFill>
                <a:latin typeface="Old Standard TT" panose="00000500000000000000" pitchFamily="2" charset="0"/>
              </a:rPr>
              <a:t>compétences</a:t>
            </a:r>
            <a:r>
              <a:rPr lang="en-US" sz="1200" i="1" dirty="0">
                <a:solidFill>
                  <a:schemeClr val="tx1">
                    <a:lumMod val="75000"/>
                    <a:lumOff val="25000"/>
                  </a:schemeClr>
                </a:solidFill>
                <a:latin typeface="Old Standard TT" panose="00000500000000000000" pitchFamily="2" charset="0"/>
              </a:rPr>
              <a:t> !</a:t>
            </a:r>
          </a:p>
        </p:txBody>
      </p:sp>
      <p:sp>
        <p:nvSpPr>
          <p:cNvPr id="14" name="ZoneTexte 13">
            <a:extLst>
              <a:ext uri="{FF2B5EF4-FFF2-40B4-BE49-F238E27FC236}">
                <a16:creationId xmlns:a16="http://schemas.microsoft.com/office/drawing/2014/main" id="{1238038C-22F8-23E1-14CB-4B4A1C0310C8}"/>
              </a:ext>
            </a:extLst>
          </p:cNvPr>
          <p:cNvSpPr txBox="1"/>
          <p:nvPr>
            <p:custDataLst>
              <p:tags r:id="rId22"/>
            </p:custDataLst>
          </p:nvPr>
        </p:nvSpPr>
        <p:spPr>
          <a:xfrm>
            <a:off x="201877" y="9472025"/>
            <a:ext cx="7062583" cy="923330"/>
          </a:xfrm>
          <a:prstGeom prst="rect">
            <a:avLst/>
          </a:prstGeom>
          <a:noFill/>
        </p:spPr>
        <p:txBody>
          <a:bodyPr wrap="square" rtlCol="0">
            <a:spAutoFit/>
          </a:bodyPr>
          <a:lstStyle/>
          <a:p>
            <a:pPr algn="just"/>
            <a:r>
              <a:rPr lang="fr-FR" sz="900" b="1" dirty="0">
                <a:latin typeface="Roboto" panose="02000000000000000000" pitchFamily="2" charset="0"/>
                <a:ea typeface="Roboto" panose="02000000000000000000" pitchFamily="2" charset="0"/>
              </a:rPr>
              <a:t>Déjà bravo d’avoir lu jusqu’ici.</a:t>
            </a:r>
          </a:p>
          <a:p>
            <a:pPr algn="just"/>
            <a:r>
              <a:rPr lang="fr-FR" sz="900" dirty="0">
                <a:latin typeface="Roboto" panose="02000000000000000000" pitchFamily="2" charset="0"/>
                <a:ea typeface="Roboto" panose="02000000000000000000" pitchFamily="2" charset="0"/>
              </a:rPr>
              <a:t>N’hésitez pas à me joindre, par téléphone, par courriel, par courrier, via mon site internet : je suis à votre entière disposition en cas de questions.  </a:t>
            </a:r>
          </a:p>
          <a:p>
            <a:pPr algn="just"/>
            <a:endParaRPr lang="fr-FR" sz="900" dirty="0">
              <a:latin typeface="Roboto" panose="02000000000000000000" pitchFamily="2" charset="0"/>
              <a:ea typeface="Roboto" panose="02000000000000000000" pitchFamily="2" charset="0"/>
            </a:endParaRPr>
          </a:p>
          <a:p>
            <a:pPr algn="just"/>
            <a:r>
              <a:rPr lang="fr-FR" sz="900" dirty="0">
                <a:latin typeface="Roboto" panose="02000000000000000000" pitchFamily="2" charset="0"/>
                <a:ea typeface="Roboto" panose="02000000000000000000" pitchFamily="2" charset="0"/>
              </a:rPr>
              <a:t>N’hésitez pas à utiliser le QR code présent dans l’entête de chaque page de ce dossier de compétences.</a:t>
            </a:r>
          </a:p>
          <a:p>
            <a:pPr algn="just"/>
            <a:r>
              <a:rPr lang="fr-FR" sz="900" b="1" dirty="0">
                <a:latin typeface="Roboto" panose="02000000000000000000" pitchFamily="2" charset="0"/>
                <a:ea typeface="Roboto" panose="02000000000000000000" pitchFamily="2" charset="0"/>
              </a:rPr>
              <a:t>Très bonne journée à vous !</a:t>
            </a:r>
          </a:p>
        </p:txBody>
      </p:sp>
      <p:grpSp>
        <p:nvGrpSpPr>
          <p:cNvPr id="13" name="Groupe 12">
            <a:extLst>
              <a:ext uri="{FF2B5EF4-FFF2-40B4-BE49-F238E27FC236}">
                <a16:creationId xmlns:a16="http://schemas.microsoft.com/office/drawing/2014/main" id="{E75A93D1-7A48-6058-8D4C-18AE63043A7A}"/>
              </a:ext>
            </a:extLst>
          </p:cNvPr>
          <p:cNvGrpSpPr/>
          <p:nvPr/>
        </p:nvGrpSpPr>
        <p:grpSpPr>
          <a:xfrm>
            <a:off x="6487414" y="345335"/>
            <a:ext cx="550080" cy="652429"/>
            <a:chOff x="3258892" y="1900954"/>
            <a:chExt cx="3457538" cy="3981931"/>
          </a:xfrm>
        </p:grpSpPr>
        <p:pic>
          <p:nvPicPr>
            <p:cNvPr id="15" name="Image 14" descr="Une image contenant art, motif, Rectangle, carré&#10;&#10;Description générée automatiquement">
              <a:extLst>
                <a:ext uri="{FF2B5EF4-FFF2-40B4-BE49-F238E27FC236}">
                  <a16:creationId xmlns:a16="http://schemas.microsoft.com/office/drawing/2014/main" id="{F02E4859-6AFF-9DD6-B5C2-FEEC86028408}"/>
                </a:ext>
              </a:extLst>
            </p:cNvPr>
            <p:cNvPicPr>
              <a:picLocks noChangeAspect="1"/>
            </p:cNvPicPr>
            <p:nvPr/>
          </p:nvPicPr>
          <p:blipFill>
            <a:blip r:embed="rId38"/>
            <a:stretch>
              <a:fillRect/>
            </a:stretch>
          </p:blipFill>
          <p:spPr>
            <a:xfrm>
              <a:off x="3258892" y="1900954"/>
              <a:ext cx="3457538" cy="3981931"/>
            </a:xfrm>
            <a:prstGeom prst="rect">
              <a:avLst/>
            </a:prstGeom>
          </p:spPr>
        </p:pic>
        <p:pic>
          <p:nvPicPr>
            <p:cNvPr id="17" name="Image 16">
              <a:extLst>
                <a:ext uri="{FF2B5EF4-FFF2-40B4-BE49-F238E27FC236}">
                  <a16:creationId xmlns:a16="http://schemas.microsoft.com/office/drawing/2014/main" id="{5C4BDDFF-B78B-C186-C136-1BE1C7D96969}"/>
                </a:ext>
              </a:extLst>
            </p:cNvPr>
            <p:cNvPicPr>
              <a:picLocks noChangeAspect="1"/>
            </p:cNvPicPr>
            <p:nvPr/>
          </p:nvPicPr>
          <p:blipFill>
            <a:blip r:embed="rId39"/>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401010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1" name="Rectangle 20">
            <a:extLst>
              <a:ext uri="{FF2B5EF4-FFF2-40B4-BE49-F238E27FC236}">
                <a16:creationId xmlns:a16="http://schemas.microsoft.com/office/drawing/2014/main" id="{DB880385-DE26-4098-BCD6-9CB9C8FC83F1}"/>
              </a:ext>
            </a:extLst>
          </p:cNvPr>
          <p:cNvSpPr/>
          <p:nvPr>
            <p:custDataLst>
              <p:tags r:id="rId4"/>
            </p:custDataLst>
          </p:nvPr>
        </p:nvSpPr>
        <p:spPr>
          <a:xfrm>
            <a:off x="337160" y="1743757"/>
            <a:ext cx="4613204" cy="4716676"/>
          </a:xfrm>
          <a:prstGeom prst="rect">
            <a:avLst/>
          </a:prstGeom>
        </p:spPr>
        <p:txBody>
          <a:bodyPr wrap="square" lIns="0" rIns="0">
            <a:spAutoFit/>
          </a:bodyPr>
          <a:lstStyle/>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Définition et gestion de la vision produit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du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backlog</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et priorisation des tâches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Assistance dans l'estimation des tâches de développement</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Développement et suivi de la roadmap de l'équipe</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Revue de code et assurance de la qualité logicielle</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Rédaction de cahiers de tests et mise en œuvre des stratégies de tests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Packaging et déploiement des développements logiciels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Pilotage et maintenance des applications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 l'analyse des incidents et résolution des problèmes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Coordination des releases et gestion des changements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Orchestration des outils d'applicatifs et coordination des équipes de développement et d'architectes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Implémentation des méthodologies agiles et du Cycle en V</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 la connaissance et amélioration continue des processus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Accompagnement de la transformation vers l'agilité avec des outils collaboratifs adaptés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Conception de l'architecture des applications via des méthodes de modélisation</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Développement logiciel orienté objet et utilisation de design patterns</a:t>
            </a:r>
          </a:p>
          <a:p>
            <a:pPr marL="171450" indent="-171450" algn="just">
              <a:spcAft>
                <a:spcPts val="600"/>
              </a:spcAft>
              <a:buFont typeface="Wingdings" panose="05000000000000000000" pitchFamily="2" charset="2"/>
              <a:buChar char="q"/>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Configuration et gestion des environnements de développement, de recette et de production</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Domaines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d’intervention</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37"/>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2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38">
            <a:extLst>
              <a:ext uri="{96DAC541-7B7A-43D3-8B79-37D633B846F1}">
                <asvg:svgBlip xmlns:asvg="http://schemas.microsoft.com/office/drawing/2016/SVG/main" r:embed="rId39"/>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40">
            <a:extLst>
              <a:ext uri="{96DAC541-7B7A-43D3-8B79-37D633B846F1}">
                <asvg:svgBlip xmlns:asvg="http://schemas.microsoft.com/office/drawing/2016/SVG/main" r:embed="rId41"/>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42">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43">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44">
            <a:extLst>
              <a:ext uri="{96DAC541-7B7A-43D3-8B79-37D633B846F1}">
                <asvg:svgBlip xmlns:asvg="http://schemas.microsoft.com/office/drawing/2016/SVG/main" r:embed="rId45"/>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46">
            <a:extLst>
              <a:ext uri="{96DAC541-7B7A-43D3-8B79-37D633B846F1}">
                <asvg:svgBlip xmlns:asvg="http://schemas.microsoft.com/office/drawing/2016/SVG/main" r:embed="rId47"/>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5"/>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pic>
        <p:nvPicPr>
          <p:cNvPr id="61" name="Graphique 60" descr="Mille contour">
            <a:extLst>
              <a:ext uri="{FF2B5EF4-FFF2-40B4-BE49-F238E27FC236}">
                <a16:creationId xmlns:a16="http://schemas.microsoft.com/office/drawing/2014/main" id="{4574934E-09F3-E94A-503D-BD5C557D1980}"/>
              </a:ext>
            </a:extLst>
          </p:cNvPr>
          <p:cNvPicPr>
            <a:picLocks noChangeAspect="1"/>
          </p:cNvPicPr>
          <p:nvPr>
            <p:custDataLst>
              <p:tags r:id="rId16"/>
            </p:custDataLst>
          </p:nvPr>
        </p:nvPicPr>
        <p:blipFill>
          <a:blip r:embed="rId48">
            <a:extLst>
              <a:ext uri="{96DAC541-7B7A-43D3-8B79-37D633B846F1}">
                <asvg:svgBlip xmlns:asvg="http://schemas.microsoft.com/office/drawing/2016/SVG/main" r:embed="rId49"/>
              </a:ext>
            </a:extLst>
          </a:blip>
          <a:stretch>
            <a:fillRect/>
          </a:stretch>
        </p:blipFill>
        <p:spPr>
          <a:xfrm>
            <a:off x="2470515" y="1426447"/>
            <a:ext cx="235474" cy="235474"/>
          </a:xfrm>
          <a:prstGeom prst="rect">
            <a:avLst/>
          </a:prstGeom>
        </p:spPr>
      </p:pic>
      <p:cxnSp>
        <p:nvCxnSpPr>
          <p:cNvPr id="62" name="Connecteur droit 61">
            <a:extLst>
              <a:ext uri="{FF2B5EF4-FFF2-40B4-BE49-F238E27FC236}">
                <a16:creationId xmlns:a16="http://schemas.microsoft.com/office/drawing/2014/main" id="{F303ED3B-12D3-5667-1A4E-46056F5806B5}"/>
              </a:ext>
            </a:extLst>
          </p:cNvPr>
          <p:cNvCxnSpPr>
            <a:cxnSpLocks/>
          </p:cNvCxnSpPr>
          <p:nvPr>
            <p:custDataLst>
              <p:tags r:id="rId17"/>
            </p:custDataLst>
          </p:nvPr>
        </p:nvCxnSpPr>
        <p:spPr>
          <a:xfrm>
            <a:off x="337279" y="6768390"/>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63" name="Rectangle à coins arrondis 79">
            <a:extLst>
              <a:ext uri="{FF2B5EF4-FFF2-40B4-BE49-F238E27FC236}">
                <a16:creationId xmlns:a16="http://schemas.microsoft.com/office/drawing/2014/main" id="{3A66B57E-B759-81C1-5454-E8897356A9E3}"/>
              </a:ext>
            </a:extLst>
          </p:cNvPr>
          <p:cNvSpPr/>
          <p:nvPr>
            <p:custDataLst>
              <p:tags r:id="rId18"/>
            </p:custDataLst>
          </p:nvPr>
        </p:nvSpPr>
        <p:spPr>
          <a:xfrm>
            <a:off x="331723" y="6471828"/>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Environnements</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techniques</a:t>
            </a:r>
          </a:p>
        </p:txBody>
      </p:sp>
      <p:sp>
        <p:nvSpPr>
          <p:cNvPr id="70" name="Rectangle 69">
            <a:extLst>
              <a:ext uri="{FF2B5EF4-FFF2-40B4-BE49-F238E27FC236}">
                <a16:creationId xmlns:a16="http://schemas.microsoft.com/office/drawing/2014/main" id="{8F3E69AD-6B7F-93AE-BCA9-F846A8C02E14}"/>
              </a:ext>
            </a:extLst>
          </p:cNvPr>
          <p:cNvSpPr/>
          <p:nvPr>
            <p:custDataLst>
              <p:tags r:id="rId19"/>
            </p:custDataLst>
          </p:nvPr>
        </p:nvSpPr>
        <p:spPr>
          <a:xfrm>
            <a:off x="358745" y="6847275"/>
            <a:ext cx="4613204" cy="3524042"/>
          </a:xfrm>
          <a:prstGeom prst="rect">
            <a:avLst/>
          </a:prstGeom>
        </p:spPr>
        <p:txBody>
          <a:bodyPr wrap="square" lIns="0" rIns="0">
            <a:spAutoFit/>
          </a:bodyPr>
          <a:lstStyle/>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Windows 10 - 11, Unix (Ubuntu, Red Hat)</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Microsoft365 (PowerPoint, Word, Excel, Access),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Open-Office</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Libre-Office</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Jira Core, Jira Service Management, Jira Software, Trello,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Status</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Page, Compass,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BitBucket</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Github</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Gitlab</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Confluence, Notion, SharePoint et Microsoft Teams</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AWS, AWS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CloudFront</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Akamai</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AWS S3, Multi-</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nodes</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IntelliJ</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Eclipse,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JetBrains</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PHPStorm</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Netbeans</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Visual Studio, Lotus Notes, Designer,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Administrator</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(version 6.5 à 8.5.1) ; MySQL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WorkBench</a:t>
            </a:r>
            <a:endPar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171450" indent="-171450" algn="just">
              <a:spcAft>
                <a:spcPts val="600"/>
              </a:spcAft>
              <a:buFont typeface="Wingdings" panose="05000000000000000000" pitchFamily="2" charset="2"/>
              <a:buChar char="ü"/>
            </a:pP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Kibana</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Grafana</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Graphite</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Oracle, MySQL, PostgreSQL, DB2, NoSQL</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Apache, Domino</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Langages : HTML 4 - 5, XHTML, JavaScript, Java, Groovy, PHP, XML, CSS,, C, Visual Basic, C++,  Python</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Zend Framework, JQuery, JQuery UI, J2EE, Hibernate, Apache Spring, </a:t>
            </a:r>
            <a:r>
              <a:rPr lang="fr-FR" sz="105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BootStrap</a:t>
            </a: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171450" indent="-171450" algn="just">
              <a:spcAft>
                <a:spcPts val="600"/>
              </a:spcAft>
              <a:buFont typeface="Wingdings" panose="05000000000000000000" pitchFamily="2" charset="2"/>
              <a:buChar char="ü"/>
            </a:pPr>
            <a:r>
              <a:rPr lang="fr-FR" sz="105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WordPress, Joomla, Drupal, TYPO 3</a:t>
            </a:r>
          </a:p>
        </p:txBody>
      </p:sp>
      <p:pic>
        <p:nvPicPr>
          <p:cNvPr id="73" name="Graphique 72" descr="Plan contour">
            <a:extLst>
              <a:ext uri="{FF2B5EF4-FFF2-40B4-BE49-F238E27FC236}">
                <a16:creationId xmlns:a16="http://schemas.microsoft.com/office/drawing/2014/main" id="{4F47FCFA-5CFB-B919-3E37-F490C0AE921D}"/>
              </a:ext>
            </a:extLst>
          </p:cNvPr>
          <p:cNvPicPr>
            <a:picLocks noChangeAspect="1"/>
          </p:cNvPicPr>
          <p:nvPr>
            <p:custDataLst>
              <p:tags r:id="rId20"/>
            </p:custDataLst>
          </p:nvPr>
        </p:nvPicPr>
        <p:blipFill>
          <a:blip r:embed="rId50">
            <a:extLst>
              <a:ext uri="{96DAC541-7B7A-43D3-8B79-37D633B846F1}">
                <asvg:svgBlip xmlns:asvg="http://schemas.microsoft.com/office/drawing/2016/SVG/main" r:embed="rId51"/>
              </a:ext>
            </a:extLst>
          </a:blip>
          <a:stretch>
            <a:fillRect/>
          </a:stretch>
        </p:blipFill>
        <p:spPr>
          <a:xfrm>
            <a:off x="2713481" y="6481607"/>
            <a:ext cx="288108" cy="288108"/>
          </a:xfrm>
          <a:prstGeom prst="rect">
            <a:avLst/>
          </a:prstGeom>
        </p:spPr>
      </p:pic>
      <p:cxnSp>
        <p:nvCxnSpPr>
          <p:cNvPr id="74" name="Connecteur droit 73">
            <a:extLst>
              <a:ext uri="{FF2B5EF4-FFF2-40B4-BE49-F238E27FC236}">
                <a16:creationId xmlns:a16="http://schemas.microsoft.com/office/drawing/2014/main" id="{ADEC8692-1C4A-A98B-E439-28B2FBC6CC79}"/>
              </a:ext>
            </a:extLst>
          </p:cNvPr>
          <p:cNvCxnSpPr>
            <a:cxnSpLocks/>
          </p:cNvCxnSpPr>
          <p:nvPr>
            <p:custDataLst>
              <p:tags r:id="rId21"/>
            </p:custDataLst>
          </p:nvPr>
        </p:nvCxnSpPr>
        <p:spPr>
          <a:xfrm>
            <a:off x="5527011" y="1700431"/>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5" name="ZoneTexte 74">
            <a:extLst>
              <a:ext uri="{FF2B5EF4-FFF2-40B4-BE49-F238E27FC236}">
                <a16:creationId xmlns:a16="http://schemas.microsoft.com/office/drawing/2014/main" id="{977B20D9-C37F-7197-A39F-CA60F2A22201}"/>
              </a:ext>
            </a:extLst>
          </p:cNvPr>
          <p:cNvSpPr txBox="1"/>
          <p:nvPr>
            <p:custDataLst>
              <p:tags r:id="rId22"/>
            </p:custDataLst>
          </p:nvPr>
        </p:nvSpPr>
        <p:spPr>
          <a:xfrm>
            <a:off x="5527010" y="1793159"/>
            <a:ext cx="1907222" cy="161583"/>
          </a:xfrm>
          <a:prstGeom prst="rect">
            <a:avLst/>
          </a:prstGeom>
          <a:noFill/>
        </p:spPr>
        <p:txBody>
          <a:bodyPr wrap="square" lIns="0" tIns="0" rIns="0" bIns="0" rtlCol="0">
            <a:spAutoFit/>
          </a:bodyPr>
          <a:lstStyle/>
          <a:p>
            <a:pPr algn="ctr">
              <a:spcAft>
                <a:spcPts val="400"/>
              </a:spcAft>
            </a:pPr>
            <a:r>
              <a:rPr lang="fr-FR" sz="105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Protagoniste</a:t>
            </a: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  - ENFJ (-T)</a:t>
            </a:r>
          </a:p>
        </p:txBody>
      </p:sp>
      <p:sp>
        <p:nvSpPr>
          <p:cNvPr id="76" name="Rectangle à coins arrondis 79">
            <a:extLst>
              <a:ext uri="{FF2B5EF4-FFF2-40B4-BE49-F238E27FC236}">
                <a16:creationId xmlns:a16="http://schemas.microsoft.com/office/drawing/2014/main" id="{C92238DE-DC2E-BC85-20DB-AF38404099BB}"/>
              </a:ext>
            </a:extLst>
          </p:cNvPr>
          <p:cNvSpPr/>
          <p:nvPr>
            <p:custDataLst>
              <p:tags r:id="rId23"/>
            </p:custDataLst>
          </p:nvPr>
        </p:nvSpPr>
        <p:spPr>
          <a:xfrm>
            <a:off x="5534573" y="1403869"/>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bg1"/>
                </a:solidFill>
                <a:latin typeface="Old Standard TT" panose="00000500000000000000" pitchFamily="2" charset="0"/>
              </a:rPr>
              <a:t>Profil</a:t>
            </a:r>
            <a:r>
              <a:rPr lang="en-US" sz="1500" b="1" dirty="0">
                <a:solidFill>
                  <a:schemeClr val="bg1"/>
                </a:solidFill>
                <a:latin typeface="Old Standard TT" panose="00000500000000000000" pitchFamily="2" charset="0"/>
              </a:rPr>
              <a:t> MBTI</a:t>
            </a:r>
          </a:p>
        </p:txBody>
      </p:sp>
      <p:pic>
        <p:nvPicPr>
          <p:cNvPr id="86" name="Image 85" descr="Une image contenant dessin humoristique, illustration&#10;&#10;Description générée automatiquement">
            <a:extLst>
              <a:ext uri="{FF2B5EF4-FFF2-40B4-BE49-F238E27FC236}">
                <a16:creationId xmlns:a16="http://schemas.microsoft.com/office/drawing/2014/main" id="{30F22942-AAC1-A1E4-220D-7FD9520D5359}"/>
              </a:ext>
            </a:extLst>
          </p:cNvPr>
          <p:cNvPicPr>
            <a:picLocks noChangeAspect="1"/>
          </p:cNvPicPr>
          <p:nvPr>
            <p:custDataLst>
              <p:tags r:id="rId24"/>
            </p:custDataLst>
          </p:nvPr>
        </p:nvPicPr>
        <p:blipFill>
          <a:blip r:embed="rId52">
            <a:extLst>
              <a:ext uri="{BEBA8EAE-BF5A-486C-A8C5-ECC9F3942E4B}">
                <a14:imgProps xmlns:a14="http://schemas.microsoft.com/office/drawing/2010/main">
                  <a14:imgLayer r:embed="rId53">
                    <a14:imgEffect>
                      <a14:saturation sat="0"/>
                    </a14:imgEffect>
                  </a14:imgLayer>
                </a14:imgProps>
              </a:ext>
            </a:extLst>
          </a:blip>
          <a:stretch>
            <a:fillRect/>
          </a:stretch>
        </p:blipFill>
        <p:spPr>
          <a:xfrm>
            <a:off x="6856822" y="2032985"/>
            <a:ext cx="633587" cy="710002"/>
          </a:xfrm>
          <a:prstGeom prst="rect">
            <a:avLst/>
          </a:prstGeom>
        </p:spPr>
      </p:pic>
      <p:sp>
        <p:nvSpPr>
          <p:cNvPr id="89" name="ZoneTexte 88">
            <a:extLst>
              <a:ext uri="{FF2B5EF4-FFF2-40B4-BE49-F238E27FC236}">
                <a16:creationId xmlns:a16="http://schemas.microsoft.com/office/drawing/2014/main" id="{6ED42F07-E0D8-B84F-A51F-79724CEC00BF}"/>
              </a:ext>
            </a:extLst>
          </p:cNvPr>
          <p:cNvSpPr txBox="1"/>
          <p:nvPr>
            <p:custDataLst>
              <p:tags r:id="rId25"/>
            </p:custDataLst>
          </p:nvPr>
        </p:nvSpPr>
        <p:spPr>
          <a:xfrm>
            <a:off x="5512946" y="2067902"/>
            <a:ext cx="1413467" cy="738664"/>
          </a:xfrm>
          <a:prstGeom prst="rect">
            <a:avLst/>
          </a:prstGeom>
          <a:noFill/>
        </p:spPr>
        <p:txBody>
          <a:bodyPr wrap="square" lIns="0" tIns="0" rIns="0" bIns="0" rtlCol="0">
            <a:spAutoFit/>
          </a:bodyPr>
          <a:lstStyle/>
          <a:p>
            <a:pPr algn="just">
              <a:spcAft>
                <a:spcPts val="4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Le profil "Protagoniste" ENFJ-T est caractérisé par son charisme naturel, son leadership empathique et sa capacité à inspirer et motiver les autres. </a:t>
            </a:r>
          </a:p>
        </p:txBody>
      </p:sp>
      <p:sp>
        <p:nvSpPr>
          <p:cNvPr id="90" name="ZoneTexte 89">
            <a:extLst>
              <a:ext uri="{FF2B5EF4-FFF2-40B4-BE49-F238E27FC236}">
                <a16:creationId xmlns:a16="http://schemas.microsoft.com/office/drawing/2014/main" id="{8C045DEF-241E-59CB-E97A-6E1C6D4D0C37}"/>
              </a:ext>
            </a:extLst>
          </p:cNvPr>
          <p:cNvSpPr txBox="1"/>
          <p:nvPr>
            <p:custDataLst>
              <p:tags r:id="rId26"/>
            </p:custDataLst>
          </p:nvPr>
        </p:nvSpPr>
        <p:spPr>
          <a:xfrm>
            <a:off x="5428820" y="2836596"/>
            <a:ext cx="2012975" cy="1646605"/>
          </a:xfrm>
          <a:prstGeom prst="rect">
            <a:avLst/>
          </a:prstGeom>
          <a:noFill/>
        </p:spPr>
        <p:txBody>
          <a:bodyPr wrap="square" rtlCol="0">
            <a:spAutoFit/>
          </a:bodyPr>
          <a:lstStyle/>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Les individus ENFJ-T sont souvent perçus comme altruistes et orientés vers les autres, cherchant à comprendre et à soutenir les besoins émotionnels de leur entourage. </a:t>
            </a:r>
          </a:p>
          <a:p>
            <a:pPr algn="just"/>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Ils sont également déterminés et passionnés, avec une propension à l'action et à l'organisation pour concrétiser leurs idéaux et ceux de leur communauté, tout en étant attentifs à leur propre développement personnel et au feedback.</a:t>
            </a:r>
            <a:endParaRPr lang="fr-FR" sz="800" dirty="0">
              <a:latin typeface="Roboto" panose="02000000000000000000" pitchFamily="2" charset="0"/>
              <a:ea typeface="Roboto" panose="02000000000000000000" pitchFamily="2" charset="0"/>
              <a:cs typeface="Roboto" panose="02000000000000000000" pitchFamily="2" charset="0"/>
            </a:endParaRPr>
          </a:p>
        </p:txBody>
      </p:sp>
      <p:cxnSp>
        <p:nvCxnSpPr>
          <p:cNvPr id="93" name="Connecteur droit 92">
            <a:extLst>
              <a:ext uri="{FF2B5EF4-FFF2-40B4-BE49-F238E27FC236}">
                <a16:creationId xmlns:a16="http://schemas.microsoft.com/office/drawing/2014/main" id="{06D29416-A8D6-9C9C-50DC-90227BF7D905}"/>
              </a:ext>
            </a:extLst>
          </p:cNvPr>
          <p:cNvCxnSpPr>
            <a:cxnSpLocks/>
          </p:cNvCxnSpPr>
          <p:nvPr>
            <p:custDataLst>
              <p:tags r:id="rId27"/>
            </p:custDataLst>
          </p:nvPr>
        </p:nvCxnSpPr>
        <p:spPr>
          <a:xfrm>
            <a:off x="5515632" y="5070040"/>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4" name="Rectangle à coins arrondis 79">
            <a:extLst>
              <a:ext uri="{FF2B5EF4-FFF2-40B4-BE49-F238E27FC236}">
                <a16:creationId xmlns:a16="http://schemas.microsoft.com/office/drawing/2014/main" id="{C38CF654-01F3-C8D9-B908-25B65E0B721B}"/>
              </a:ext>
            </a:extLst>
          </p:cNvPr>
          <p:cNvSpPr/>
          <p:nvPr>
            <p:custDataLst>
              <p:tags r:id="rId28"/>
            </p:custDataLst>
          </p:nvPr>
        </p:nvSpPr>
        <p:spPr>
          <a:xfrm>
            <a:off x="5523194" y="4773478"/>
            <a:ext cx="17468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400" b="1" dirty="0" err="1">
                <a:solidFill>
                  <a:schemeClr val="bg1"/>
                </a:solidFill>
                <a:latin typeface="Old Standard TT" panose="00000500000000000000" pitchFamily="2" charset="0"/>
                <a:ea typeface="Roboto" panose="02000000000000000000" pitchFamily="2" charset="0"/>
                <a:cs typeface="Helvetica Neue Condensed" panose="02000503000000020004" pitchFamily="2" charset="0"/>
              </a:rPr>
              <a:t>Profil</a:t>
            </a:r>
            <a:r>
              <a:rPr lang="en-US" sz="1400" b="1" dirty="0">
                <a:solidFill>
                  <a:schemeClr val="bg1"/>
                </a:solidFill>
                <a:latin typeface="Old Standard TT" panose="00000500000000000000" pitchFamily="2" charset="0"/>
                <a:ea typeface="Roboto" panose="02000000000000000000" pitchFamily="2" charset="0"/>
                <a:cs typeface="Helvetica Neue Condensed" panose="02000503000000020004" pitchFamily="2" charset="0"/>
              </a:rPr>
              <a:t> </a:t>
            </a:r>
            <a:r>
              <a:rPr lang="en-US" sz="1400" b="1" dirty="0" err="1">
                <a:solidFill>
                  <a:schemeClr val="bg1"/>
                </a:solidFill>
                <a:latin typeface="Old Standard TT" panose="00000500000000000000" pitchFamily="2" charset="0"/>
                <a:ea typeface="Roboto" panose="02000000000000000000" pitchFamily="2" charset="0"/>
                <a:cs typeface="Helvetica Neue Condensed" panose="02000503000000020004" pitchFamily="2" charset="0"/>
              </a:rPr>
              <a:t>Ennéagramme</a:t>
            </a:r>
            <a:endParaRPr lang="en-US" sz="1400" b="1" dirty="0">
              <a:solidFill>
                <a:schemeClr val="bg1"/>
              </a:solidFill>
              <a:latin typeface="Old Standard TT" panose="00000500000000000000" pitchFamily="2" charset="0"/>
              <a:ea typeface="Roboto" panose="02000000000000000000" pitchFamily="2" charset="0"/>
              <a:cs typeface="Helvetica Neue Condensed" panose="02000503000000020004" pitchFamily="2" charset="0"/>
            </a:endParaRPr>
          </a:p>
        </p:txBody>
      </p:sp>
      <p:sp>
        <p:nvSpPr>
          <p:cNvPr id="95" name="ZoneTexte 94">
            <a:extLst>
              <a:ext uri="{FF2B5EF4-FFF2-40B4-BE49-F238E27FC236}">
                <a16:creationId xmlns:a16="http://schemas.microsoft.com/office/drawing/2014/main" id="{276DBBA5-F315-6C46-0378-2E9FFED8FFEE}"/>
              </a:ext>
            </a:extLst>
          </p:cNvPr>
          <p:cNvSpPr txBox="1"/>
          <p:nvPr>
            <p:custDataLst>
              <p:tags r:id="rId29"/>
            </p:custDataLst>
          </p:nvPr>
        </p:nvSpPr>
        <p:spPr>
          <a:xfrm>
            <a:off x="5534573" y="5202439"/>
            <a:ext cx="1907222" cy="161583"/>
          </a:xfrm>
          <a:prstGeom prst="rect">
            <a:avLst/>
          </a:prstGeom>
          <a:noFill/>
        </p:spPr>
        <p:txBody>
          <a:bodyPr wrap="square" lIns="0" tIns="0" rIns="0" bIns="0" rtlCol="0">
            <a:spAutoFit/>
          </a:bodyPr>
          <a:lstStyle/>
          <a:p>
            <a:pPr algn="ctr">
              <a:spcAft>
                <a:spcPts val="400"/>
              </a:spcAft>
            </a:pPr>
            <a:r>
              <a:rPr lang="fr-FR" sz="105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Type 2</a:t>
            </a: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  - “L'Altruiste”</a:t>
            </a:r>
          </a:p>
        </p:txBody>
      </p:sp>
      <p:sp>
        <p:nvSpPr>
          <p:cNvPr id="96" name="ZoneTexte 95">
            <a:extLst>
              <a:ext uri="{FF2B5EF4-FFF2-40B4-BE49-F238E27FC236}">
                <a16:creationId xmlns:a16="http://schemas.microsoft.com/office/drawing/2014/main" id="{96177A53-0E19-570B-575A-AA0B085FF92D}"/>
              </a:ext>
            </a:extLst>
          </p:cNvPr>
          <p:cNvSpPr txBox="1"/>
          <p:nvPr>
            <p:custDataLst>
              <p:tags r:id="rId30"/>
            </p:custDataLst>
          </p:nvPr>
        </p:nvSpPr>
        <p:spPr>
          <a:xfrm>
            <a:off x="5433562" y="5468219"/>
            <a:ext cx="2000670" cy="2215991"/>
          </a:xfrm>
          <a:prstGeom prst="rect">
            <a:avLst/>
          </a:prstGeom>
          <a:noFill/>
        </p:spPr>
        <p:txBody>
          <a:bodyPr wrap="square" rtlCol="0">
            <a:spAutoFit/>
          </a:bodyPr>
          <a:lstStyle/>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Le Type 2 de l'Ennéagramme, connu comme « L’Altruiste" ou "Le Donateur", se distingue par son empathie, sa générosité et sa capacité innée à nouer des relations profondes et significatives. </a:t>
            </a:r>
          </a:p>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Ces individus sont extrêmement attentifs aux besoins d'autrui, apportant soutien et encouragement avec une grande chaleur humaine. </a:t>
            </a:r>
          </a:p>
          <a:p>
            <a:pPr algn="just">
              <a:spcAft>
                <a:spcPts val="600"/>
              </a:spcAft>
            </a:pPr>
            <a:r>
              <a:rPr lang="fr-FR" sz="800" dirty="0">
                <a:solidFill>
                  <a:schemeClr val="bg1"/>
                </a:solidFill>
                <a:latin typeface="Roboto" panose="02000000000000000000" pitchFamily="2" charset="0"/>
                <a:ea typeface="Roboto" panose="02000000000000000000" pitchFamily="2" charset="0"/>
                <a:cs typeface="Roboto" panose="02000000000000000000" pitchFamily="2" charset="0"/>
              </a:rPr>
              <a:t>Ils sont souvent perçus comme des piliers au sein de leur communauté, apportant une contribution positive et affirmée par leur dévouement et leur tendance naturelle à valoriser et à prendre soin des autres.</a:t>
            </a:r>
          </a:p>
        </p:txBody>
      </p:sp>
      <p:pic>
        <p:nvPicPr>
          <p:cNvPr id="98" name="Image 97" descr="Une image contenant croquis, dessin, Dessin au trait, art&#10;&#10;Description générée automatiquement">
            <a:extLst>
              <a:ext uri="{FF2B5EF4-FFF2-40B4-BE49-F238E27FC236}">
                <a16:creationId xmlns:a16="http://schemas.microsoft.com/office/drawing/2014/main" id="{924C1C83-7EE6-8BF2-F2F5-E9F0299B3A69}"/>
              </a:ext>
            </a:extLst>
          </p:cNvPr>
          <p:cNvPicPr>
            <a:picLocks noChangeAspect="1"/>
          </p:cNvPicPr>
          <p:nvPr>
            <p:custDataLst>
              <p:tags r:id="rId31"/>
            </p:custDataLst>
          </p:nvPr>
        </p:nvPicPr>
        <p:blipFill>
          <a:blip r:embed="rId54">
            <a:lum bright="70000" contrast="-70000"/>
          </a:blip>
          <a:stretch>
            <a:fillRect/>
          </a:stretch>
        </p:blipFill>
        <p:spPr>
          <a:xfrm>
            <a:off x="6043798" y="7757032"/>
            <a:ext cx="850887" cy="850887"/>
          </a:xfrm>
          <a:prstGeom prst="rect">
            <a:avLst/>
          </a:prstGeom>
        </p:spPr>
      </p:pic>
      <p:cxnSp>
        <p:nvCxnSpPr>
          <p:cNvPr id="101" name="Connecteur droit 100">
            <a:extLst>
              <a:ext uri="{FF2B5EF4-FFF2-40B4-BE49-F238E27FC236}">
                <a16:creationId xmlns:a16="http://schemas.microsoft.com/office/drawing/2014/main" id="{2EBEE392-ACD7-6A11-09B6-1AFAA936D75C}"/>
              </a:ext>
            </a:extLst>
          </p:cNvPr>
          <p:cNvCxnSpPr>
            <a:cxnSpLocks/>
          </p:cNvCxnSpPr>
          <p:nvPr>
            <p:custDataLst>
              <p:tags r:id="rId32"/>
            </p:custDataLst>
          </p:nvPr>
        </p:nvCxnSpPr>
        <p:spPr>
          <a:xfrm>
            <a:off x="5536022" y="9371742"/>
            <a:ext cx="19072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Rectangle à coins arrondis 79">
            <a:extLst>
              <a:ext uri="{FF2B5EF4-FFF2-40B4-BE49-F238E27FC236}">
                <a16:creationId xmlns:a16="http://schemas.microsoft.com/office/drawing/2014/main" id="{551BE0F2-FCD0-EA63-E800-B94437628F01}"/>
              </a:ext>
            </a:extLst>
          </p:cNvPr>
          <p:cNvSpPr/>
          <p:nvPr>
            <p:custDataLst>
              <p:tags r:id="rId33"/>
            </p:custDataLst>
          </p:nvPr>
        </p:nvSpPr>
        <p:spPr>
          <a:xfrm>
            <a:off x="5543584" y="9075180"/>
            <a:ext cx="1803715"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En savoir plus ?</a:t>
            </a:r>
          </a:p>
        </p:txBody>
      </p:sp>
      <p:sp>
        <p:nvSpPr>
          <p:cNvPr id="103" name="ZoneTexte 102">
            <a:extLst>
              <a:ext uri="{FF2B5EF4-FFF2-40B4-BE49-F238E27FC236}">
                <a16:creationId xmlns:a16="http://schemas.microsoft.com/office/drawing/2014/main" id="{C309D089-78C7-648C-18D0-020025F3A271}"/>
              </a:ext>
            </a:extLst>
          </p:cNvPr>
          <p:cNvSpPr txBox="1"/>
          <p:nvPr>
            <p:custDataLst>
              <p:tags r:id="rId34"/>
            </p:custDataLst>
          </p:nvPr>
        </p:nvSpPr>
        <p:spPr>
          <a:xfrm>
            <a:off x="5536022" y="9506722"/>
            <a:ext cx="1886831" cy="484748"/>
          </a:xfrm>
          <a:prstGeom prst="rect">
            <a:avLst/>
          </a:prstGeom>
          <a:noFill/>
        </p:spPr>
        <p:txBody>
          <a:bodyPr wrap="square" lIns="0" tIns="0" rIns="0" bIns="0" rtlCol="0">
            <a:spAutoFit/>
          </a:bodyPr>
          <a:lstStyle/>
          <a:p>
            <a:pPr algn="just">
              <a:spcAft>
                <a:spcPts val="400"/>
              </a:spcAft>
            </a:pP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Venez découvrir sur mon site internet </a:t>
            </a:r>
            <a:r>
              <a:rPr lang="fr-FR" sz="1050" b="1"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mon analyse </a:t>
            </a:r>
            <a:r>
              <a:rPr lang="fr-FR" sz="1050" dirty="0">
                <a:solidFill>
                  <a:schemeClr val="bg1"/>
                </a:solidFill>
                <a:latin typeface="Roboto SemiBold" panose="02000000000000000000" pitchFamily="2" charset="0"/>
                <a:ea typeface="Roboto SemiBold" panose="02000000000000000000" pitchFamily="2" charset="0"/>
                <a:cs typeface="Helvetica Neue" panose="02000503000000020004" pitchFamily="2" charset="0"/>
              </a:rPr>
              <a:t>sur ces deux profils. </a:t>
            </a:r>
          </a:p>
        </p:txBody>
      </p:sp>
      <p:sp>
        <p:nvSpPr>
          <p:cNvPr id="2" name="Rectangle à coins arrondis 79">
            <a:extLst>
              <a:ext uri="{FF2B5EF4-FFF2-40B4-BE49-F238E27FC236}">
                <a16:creationId xmlns:a16="http://schemas.microsoft.com/office/drawing/2014/main" id="{AF5A6383-CF8B-CAAB-0DC3-991B4A69FF9B}"/>
              </a:ext>
            </a:extLst>
          </p:cNvPr>
          <p:cNvSpPr/>
          <p:nvPr>
            <p:custDataLst>
              <p:tags r:id="rId3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grpSp>
        <p:nvGrpSpPr>
          <p:cNvPr id="6" name="Groupe 5">
            <a:extLst>
              <a:ext uri="{FF2B5EF4-FFF2-40B4-BE49-F238E27FC236}">
                <a16:creationId xmlns:a16="http://schemas.microsoft.com/office/drawing/2014/main" id="{A1829D9D-9F9C-76FF-C09A-2FFE7FECA442}"/>
              </a:ext>
            </a:extLst>
          </p:cNvPr>
          <p:cNvGrpSpPr/>
          <p:nvPr/>
        </p:nvGrpSpPr>
        <p:grpSpPr>
          <a:xfrm>
            <a:off x="6487414" y="345335"/>
            <a:ext cx="550080" cy="652429"/>
            <a:chOff x="3258892" y="1900954"/>
            <a:chExt cx="3457538" cy="3981931"/>
          </a:xfrm>
        </p:grpSpPr>
        <p:pic>
          <p:nvPicPr>
            <p:cNvPr id="7" name="Image 6" descr="Une image contenant art, motif, Rectangle, carré&#10;&#10;Description générée automatiquement">
              <a:extLst>
                <a:ext uri="{FF2B5EF4-FFF2-40B4-BE49-F238E27FC236}">
                  <a16:creationId xmlns:a16="http://schemas.microsoft.com/office/drawing/2014/main" id="{2AA2B30C-8B5D-6387-A5A4-1E51A818C01E}"/>
                </a:ext>
              </a:extLst>
            </p:cNvPr>
            <p:cNvPicPr>
              <a:picLocks noChangeAspect="1"/>
            </p:cNvPicPr>
            <p:nvPr/>
          </p:nvPicPr>
          <p:blipFill>
            <a:blip r:embed="rId55"/>
            <a:stretch>
              <a:fillRect/>
            </a:stretch>
          </p:blipFill>
          <p:spPr>
            <a:xfrm>
              <a:off x="3258892" y="1900954"/>
              <a:ext cx="3457538" cy="3981931"/>
            </a:xfrm>
            <a:prstGeom prst="rect">
              <a:avLst/>
            </a:prstGeom>
          </p:spPr>
        </p:pic>
        <p:pic>
          <p:nvPicPr>
            <p:cNvPr id="8" name="Image 7">
              <a:extLst>
                <a:ext uri="{FF2B5EF4-FFF2-40B4-BE49-F238E27FC236}">
                  <a16:creationId xmlns:a16="http://schemas.microsoft.com/office/drawing/2014/main" id="{44B335FD-32FD-0F78-CF64-DDEC20D278C0}"/>
                </a:ext>
              </a:extLst>
            </p:cNvPr>
            <p:cNvPicPr>
              <a:picLocks noChangeAspect="1"/>
            </p:cNvPicPr>
            <p:nvPr/>
          </p:nvPicPr>
          <p:blipFill>
            <a:blip r:embed="rId56"/>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9013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4"/>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5"/>
            </p:custDataLst>
          </p:nvPr>
        </p:nvPicPr>
        <p:blipFill>
          <a:blip r:embed="rId31"/>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6"/>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3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7"/>
            </p:custDataLst>
          </p:nvPr>
        </p:nvPicPr>
        <p:blipFill>
          <a:blip r:embed="rId32">
            <a:extLst>
              <a:ext uri="{96DAC541-7B7A-43D3-8B79-37D633B846F1}">
                <asvg:svgBlip xmlns:asvg="http://schemas.microsoft.com/office/drawing/2016/SVG/main" r:embed="rId33"/>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8"/>
            </p:custDataLst>
          </p:nvPr>
        </p:nvPicPr>
        <p:blipFill>
          <a:blip r:embed="rId34">
            <a:extLst>
              <a:ext uri="{96DAC541-7B7A-43D3-8B79-37D633B846F1}">
                <asvg:svgBlip xmlns:asvg="http://schemas.microsoft.com/office/drawing/2016/SVG/main" r:embed="rId35"/>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9"/>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6">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0"/>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7">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1"/>
            </p:custDataLst>
          </p:nvPr>
        </p:nvPicPr>
        <p:blipFill>
          <a:blip r:embed="rId38">
            <a:extLst>
              <a:ext uri="{96DAC541-7B7A-43D3-8B79-37D633B846F1}">
                <asvg:svgBlip xmlns:asvg="http://schemas.microsoft.com/office/drawing/2016/SVG/main" r:embed="rId39"/>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2"/>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3"/>
            </p:custDataLst>
          </p:nvPr>
        </p:nvPicPr>
        <p:blipFill>
          <a:blip r:embed="rId40">
            <a:extLst>
              <a:ext uri="{96DAC541-7B7A-43D3-8B79-37D633B846F1}">
                <asvg:svgBlip xmlns:asvg="http://schemas.microsoft.com/office/drawing/2016/SVG/main" r:embed="rId41"/>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4"/>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pic>
        <p:nvPicPr>
          <p:cNvPr id="3" name="Graphique 2" descr="Route contour">
            <a:extLst>
              <a:ext uri="{FF2B5EF4-FFF2-40B4-BE49-F238E27FC236}">
                <a16:creationId xmlns:a16="http://schemas.microsoft.com/office/drawing/2014/main" id="{C4FC7ABF-240B-4EB7-C860-BF45527C5E84}"/>
              </a:ext>
            </a:extLst>
          </p:cNvPr>
          <p:cNvPicPr>
            <a:picLocks noChangeAspect="1"/>
          </p:cNvPicPr>
          <p:nvPr>
            <p:custDataLst>
              <p:tags r:id="rId15"/>
            </p:custDataLst>
          </p:nvPr>
        </p:nvPicPr>
        <p:blipFill>
          <a:blip r:embed="rId42">
            <a:extLst>
              <a:ext uri="{96DAC541-7B7A-43D3-8B79-37D633B846F1}">
                <asvg:svgBlip xmlns:asvg="http://schemas.microsoft.com/office/drawing/2016/SVG/main" r:embed="rId43"/>
              </a:ext>
            </a:extLst>
          </a:blip>
          <a:stretch>
            <a:fillRect/>
          </a:stretch>
        </p:blipFill>
        <p:spPr>
          <a:xfrm>
            <a:off x="2521634" y="1452058"/>
            <a:ext cx="218980" cy="218980"/>
          </a:xfrm>
          <a:prstGeom prst="rect">
            <a:avLst/>
          </a:prstGeom>
        </p:spPr>
      </p:pic>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6"/>
            </p:custDataLst>
          </p:nvPr>
        </p:nvCxnSpPr>
        <p:spPr>
          <a:xfrm>
            <a:off x="7107502" y="1711956"/>
            <a:ext cx="7977" cy="903124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A976C1E-129F-0D9D-D644-0FAB586E3795}"/>
              </a:ext>
            </a:extLst>
          </p:cNvPr>
          <p:cNvSpPr/>
          <p:nvPr>
            <p:custDataLst>
              <p:tags r:id="rId17"/>
            </p:custDataLst>
          </p:nvPr>
        </p:nvSpPr>
        <p:spPr>
          <a:xfrm>
            <a:off x="337159" y="1743757"/>
            <a:ext cx="4793381" cy="3801041"/>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Groupe Kering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Kering Technologies, DSI du groupe</a:t>
            </a:r>
            <a:b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b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Direction Architecture &amp; Advanced Développement sous la responsabilité du CTO</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6.</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Project Dev Tools Manager – Delivery Framework Expert</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lgn="just">
              <a:buFont typeface="Wingdings" panose="05000000000000000000" pitchFamily="2" charset="2"/>
              <a:buChar char="ü"/>
            </a:pPr>
            <a:r>
              <a:rPr lang="fr-FR" sz="900" dirty="0"/>
              <a:t>Maîtrise de la coordination d'une équipe d'experts en outillage de gestion de projet informatique.</a:t>
            </a:r>
          </a:p>
          <a:p>
            <a:pPr marL="171450" indent="-171450" algn="just">
              <a:buFont typeface="Wingdings" panose="05000000000000000000" pitchFamily="2" charset="2"/>
              <a:buChar char="ü"/>
            </a:pPr>
            <a:r>
              <a:rPr lang="fr-FR" sz="900" dirty="0"/>
              <a:t>Maîtrise des techniques de priorisation pour les tâches opérationnelles et les développements.</a:t>
            </a:r>
          </a:p>
          <a:p>
            <a:pPr marL="171450" indent="-171450" algn="just">
              <a:buFont typeface="Wingdings" panose="05000000000000000000" pitchFamily="2" charset="2"/>
              <a:buChar char="ü"/>
            </a:pPr>
            <a:r>
              <a:rPr lang="fr-FR" sz="900" dirty="0"/>
              <a:t>Maîtrise des méthodes de formation et d'organisation de workshops sur les outils collaboratifs.</a:t>
            </a:r>
          </a:p>
          <a:p>
            <a:pPr marL="171450" indent="-171450" algn="just">
              <a:buFont typeface="Wingdings" panose="05000000000000000000" pitchFamily="2" charset="2"/>
              <a:buChar char="ü"/>
            </a:pPr>
            <a:r>
              <a:rPr lang="fr-FR" sz="900" dirty="0"/>
              <a:t>Maîtrise de la gestion des accès aux plateformes clés telles que Jira Software, Confluence, GitHub, Slack, </a:t>
            </a:r>
            <a:r>
              <a:rPr lang="fr-FR" sz="900" dirty="0" err="1"/>
              <a:t>OpsGenie</a:t>
            </a:r>
            <a:r>
              <a:rPr lang="fr-FR" sz="900" dirty="0"/>
              <a:t>, SharePoint et Teams.</a:t>
            </a:r>
          </a:p>
          <a:p>
            <a:pPr marL="171450" indent="-171450" algn="just">
              <a:buFont typeface="Wingdings" panose="05000000000000000000" pitchFamily="2" charset="2"/>
              <a:buChar char="ü"/>
            </a:pPr>
            <a:r>
              <a:rPr lang="fr-FR" sz="900" dirty="0"/>
              <a:t>Maîtrise de la gestion des </a:t>
            </a:r>
            <a:r>
              <a:rPr lang="fr-FR" sz="900" dirty="0" err="1"/>
              <a:t>addons</a:t>
            </a:r>
            <a:r>
              <a:rPr lang="fr-FR" sz="900" dirty="0"/>
              <a:t>/plugins pour des systèmes tels que Jira Software, Confluence, Slack, </a:t>
            </a:r>
            <a:r>
              <a:rPr lang="fr-FR" sz="900" dirty="0" err="1"/>
              <a:t>OpsGenie</a:t>
            </a:r>
            <a:r>
              <a:rPr lang="fr-FR" sz="900" dirty="0"/>
              <a:t> et Teams.</a:t>
            </a:r>
          </a:p>
          <a:p>
            <a:pPr marL="171450" indent="-171450" algn="just">
              <a:buFont typeface="Wingdings" panose="05000000000000000000" pitchFamily="2" charset="2"/>
              <a:buChar char="ü"/>
            </a:pPr>
            <a:r>
              <a:rPr lang="fr-FR" sz="900" dirty="0"/>
              <a:t>Approfondissement de la direction de produit, du service et de la technique pour les applications Confluence, Jira Software et </a:t>
            </a:r>
            <a:r>
              <a:rPr lang="fr-FR" sz="900" dirty="0" err="1"/>
              <a:t>OpsGenie</a:t>
            </a:r>
            <a:r>
              <a:rPr lang="fr-FR" sz="900" dirty="0"/>
              <a:t> d'</a:t>
            </a:r>
            <a:r>
              <a:rPr lang="fr-FR" sz="900" dirty="0" err="1"/>
              <a:t>Atlassian</a:t>
            </a:r>
            <a:r>
              <a:rPr lang="fr-FR" sz="900" dirty="0"/>
              <a:t>.</a:t>
            </a:r>
          </a:p>
          <a:p>
            <a:pPr marL="171450" indent="-171450" algn="just">
              <a:buFont typeface="Wingdings" panose="05000000000000000000" pitchFamily="2" charset="2"/>
              <a:buChar char="ü"/>
            </a:pPr>
            <a:r>
              <a:rPr lang="fr-FR" sz="900" dirty="0"/>
              <a:t>Approfondissement de la direction de produit et de la gestion de service pour l'outil de collaboration Miro et les plateformes de développement </a:t>
            </a:r>
            <a:r>
              <a:rPr lang="fr-FR" sz="900" dirty="0" err="1"/>
              <a:t>GitLab</a:t>
            </a:r>
            <a:r>
              <a:rPr lang="fr-FR" sz="900" dirty="0"/>
              <a:t> et GitHub.</a:t>
            </a:r>
          </a:p>
          <a:p>
            <a:pPr marL="171450" indent="-171450" algn="just">
              <a:buFont typeface="Wingdings" panose="05000000000000000000" pitchFamily="2" charset="2"/>
              <a:buChar char="ü"/>
            </a:pPr>
            <a:r>
              <a:rPr lang="fr-FR" sz="900" dirty="0"/>
              <a:t>Approfondissement des pratiques de </a:t>
            </a:r>
            <a:r>
              <a:rPr lang="fr-FR" sz="900" dirty="0" err="1"/>
              <a:t>peer</a:t>
            </a:r>
            <a:r>
              <a:rPr lang="fr-FR" sz="900" dirty="0"/>
              <a:t> </a:t>
            </a:r>
            <a:r>
              <a:rPr lang="fr-FR" sz="900" dirty="0" err="1"/>
              <a:t>programming</a:t>
            </a:r>
            <a:r>
              <a:rPr lang="fr-FR" sz="900" dirty="0"/>
              <a:t> et de code </a:t>
            </a:r>
            <a:r>
              <a:rPr lang="fr-FR" sz="900" dirty="0" err="1"/>
              <a:t>review</a:t>
            </a:r>
            <a:r>
              <a:rPr lang="fr-FR" sz="900" dirty="0"/>
              <a:t> en tant que Tech Lead.</a:t>
            </a:r>
          </a:p>
          <a:p>
            <a:pPr marL="171450" indent="-171450" algn="just">
              <a:buFont typeface="Wingdings" panose="05000000000000000000" pitchFamily="2" charset="2"/>
              <a:buChar char="ü"/>
            </a:pPr>
            <a:r>
              <a:rPr lang="fr-FR" sz="900" dirty="0"/>
              <a:t>Approfondissement du développement de scripts et de plugins avancés pour Jira Software et Confluence.</a:t>
            </a:r>
          </a:p>
          <a:p>
            <a:pPr marL="171450" indent="-171450" algn="just">
              <a:buFont typeface="Wingdings" panose="05000000000000000000" pitchFamily="2" charset="2"/>
              <a:buChar char="ü"/>
            </a:pPr>
            <a:r>
              <a:rPr lang="fr-FR" sz="900" dirty="0"/>
              <a:t>Approfondissement de la gestion de la conduite du changement dans les domaines de la gestion de la connaissance, de l'activité et de la gestion de projet.</a:t>
            </a:r>
          </a:p>
          <a:p>
            <a:pPr marL="171450" indent="-171450" algn="just">
              <a:buFont typeface="Wingdings" panose="05000000000000000000" pitchFamily="2" charset="2"/>
              <a:buChar char="ü"/>
            </a:pPr>
            <a:r>
              <a:rPr lang="fr-FR" sz="900" dirty="0"/>
              <a:t>Approfondissement de l'accompagnement des équipes dans l'utilisation efficace des outils collaboratifs et dans le </a:t>
            </a:r>
            <a:r>
              <a:rPr lang="fr-FR" sz="900" dirty="0" err="1"/>
              <a:t>reporting</a:t>
            </a:r>
            <a:r>
              <a:rPr lang="fr-FR" sz="900" dirty="0"/>
              <a:t> d'activité.</a:t>
            </a:r>
          </a:p>
          <a:p>
            <a:pPr marL="171450" indent="-171450" algn="just">
              <a:buFont typeface="Wingdings" panose="05000000000000000000" pitchFamily="2" charset="2"/>
              <a:buChar char="ü"/>
            </a:pPr>
            <a:r>
              <a:rPr lang="fr-FR" sz="900" dirty="0"/>
              <a:t>Approfondissement de la gestion budgétaire pour l'équipe et pour les outils fournis au groupe.</a:t>
            </a:r>
          </a:p>
        </p:txBody>
      </p:sp>
      <p:sp>
        <p:nvSpPr>
          <p:cNvPr id="13" name="Losange 12">
            <a:extLst>
              <a:ext uri="{FF2B5EF4-FFF2-40B4-BE49-F238E27FC236}">
                <a16:creationId xmlns:a16="http://schemas.microsoft.com/office/drawing/2014/main" id="{830B3AF3-A4D0-54CF-3318-5B47E78BC0C9}"/>
              </a:ext>
            </a:extLst>
          </p:cNvPr>
          <p:cNvSpPr/>
          <p:nvPr>
            <p:custDataLst>
              <p:tags r:id="rId18"/>
            </p:custDataLst>
          </p:nvPr>
        </p:nvSpPr>
        <p:spPr>
          <a:xfrm>
            <a:off x="6915454" y="1686938"/>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79">
            <a:extLst>
              <a:ext uri="{FF2B5EF4-FFF2-40B4-BE49-F238E27FC236}">
                <a16:creationId xmlns:a16="http://schemas.microsoft.com/office/drawing/2014/main" id="{1033B78B-7CEC-D248-18A8-B459708EF47A}"/>
              </a:ext>
            </a:extLst>
          </p:cNvPr>
          <p:cNvSpPr/>
          <p:nvPr>
            <p:custDataLst>
              <p:tags r:id="rId19"/>
            </p:custDataLst>
          </p:nvPr>
        </p:nvSpPr>
        <p:spPr>
          <a:xfrm>
            <a:off x="5603730" y="2692030"/>
            <a:ext cx="1171005" cy="69985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Avril 2019 à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aujourd’hui</a:t>
            </a:r>
            <a:endPar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a:p>
            <a:pPr algn="ct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6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ans</a:t>
            </a:r>
            <a:endPar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a:p>
            <a:pPr algn="ctr"/>
            <a:endPar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a:p>
            <a:pPr algn="ct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CDI en </a:t>
            </a:r>
            <a:r>
              <a:rPr lang="en-US" sz="1200"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cours</a:t>
            </a:r>
            <a:endPar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a:p>
            <a:pPr algn="ctr">
              <a:spcAft>
                <a:spcPts val="300"/>
              </a:spcAft>
            </a:pPr>
            <a:endPar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17" name="Image 16" descr="Une image contenant Police, Graphique, texte, logo&#10;&#10;Description générée automatiquement">
            <a:extLst>
              <a:ext uri="{FF2B5EF4-FFF2-40B4-BE49-F238E27FC236}">
                <a16:creationId xmlns:a16="http://schemas.microsoft.com/office/drawing/2014/main" id="{F909168F-A7BE-F7D4-7415-4E26DC350C62}"/>
              </a:ext>
            </a:extLst>
          </p:cNvPr>
          <p:cNvPicPr>
            <a:picLocks noChangeAspect="1"/>
          </p:cNvPicPr>
          <p:nvPr>
            <p:custDataLst>
              <p:tags r:id="rId20"/>
            </p:custDataLst>
          </p:nvPr>
        </p:nvPicPr>
        <p:blipFill>
          <a:blip r:embed="rId44"/>
          <a:stretch>
            <a:fillRect/>
          </a:stretch>
        </p:blipFill>
        <p:spPr>
          <a:xfrm>
            <a:off x="5598398" y="1711956"/>
            <a:ext cx="1176338" cy="830671"/>
          </a:xfrm>
          <a:prstGeom prst="rect">
            <a:avLst/>
          </a:prstGeom>
        </p:spPr>
      </p:pic>
      <p:sp>
        <p:nvSpPr>
          <p:cNvPr id="18" name="Rectangle 17">
            <a:extLst>
              <a:ext uri="{FF2B5EF4-FFF2-40B4-BE49-F238E27FC236}">
                <a16:creationId xmlns:a16="http://schemas.microsoft.com/office/drawing/2014/main" id="{B7416D98-5598-B09D-3F30-6301890658F4}"/>
              </a:ext>
            </a:extLst>
          </p:cNvPr>
          <p:cNvSpPr/>
          <p:nvPr>
            <p:custDataLst>
              <p:tags r:id="rId21"/>
            </p:custDataLst>
          </p:nvPr>
        </p:nvSpPr>
        <p:spPr>
          <a:xfrm>
            <a:off x="343924" y="6121581"/>
            <a:ext cx="4793381" cy="4278094"/>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a:t>
            </a:r>
            <a:r>
              <a:rPr lang="fr-FR" sz="1000" b="1"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Starclay</a:t>
            </a: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(ESN)</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Groupe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Partenor</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filiale du groupe spécialisé dans la Data et la gestion de projet / Produit agile.</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La Défense. Ile de France pour les clients.</a:t>
            </a:r>
          </a:p>
          <a:p>
            <a:pPr>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2 clients rencontrés:</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Groupe Kering - Kering Technologies – D</a:t>
            </a:r>
            <a:r>
              <a:rPr lang="fr-FR" sz="1000" b="1" dirty="0">
                <a:latin typeface="Roboto" panose="02000000000000000000" pitchFamily="2" charset="0"/>
                <a:ea typeface="Roboto" panose="02000000000000000000" pitchFamily="2" charset="0"/>
                <a:cs typeface="Roboto" panose="02000000000000000000" pitchFamily="2" charset="0"/>
              </a:rPr>
              <a:t>e juin</a:t>
            </a:r>
            <a:r>
              <a:rPr lang="fr-FR" sz="1000" b="1" dirty="0">
                <a:effectLst/>
                <a:latin typeface="Roboto" panose="02000000000000000000" pitchFamily="2" charset="0"/>
                <a:ea typeface="Roboto" panose="02000000000000000000" pitchFamily="2" charset="0"/>
                <a:cs typeface="Roboto" panose="02000000000000000000" pitchFamily="2" charset="0"/>
              </a:rPr>
              <a:t> 2017 à mars 2019 </a:t>
            </a:r>
            <a:br>
              <a:rPr lang="fr-FR" sz="1000" b="1" dirty="0">
                <a:effectLst/>
                <a:latin typeface="Roboto" panose="02000000000000000000" pitchFamily="2" charset="0"/>
                <a:ea typeface="Roboto" panose="02000000000000000000" pitchFamily="2" charset="0"/>
                <a:cs typeface="Roboto" panose="02000000000000000000" pitchFamily="2" charset="0"/>
              </a:rPr>
            </a:br>
            <a:r>
              <a:rPr lang="fr-FR" sz="1000" b="1" dirty="0">
                <a:effectLst/>
                <a:latin typeface="Roboto" panose="02000000000000000000" pitchFamily="2" charset="0"/>
                <a:ea typeface="Roboto" panose="02000000000000000000" pitchFamily="2" charset="0"/>
                <a:cs typeface="Roboto" panose="02000000000000000000" pitchFamily="2" charset="0"/>
              </a:rPr>
              <a:t>( </a:t>
            </a:r>
            <a:r>
              <a:rPr lang="fr-FR" sz="1000" b="1" i="1" dirty="0">
                <a:effectLst/>
                <a:latin typeface="Roboto" panose="02000000000000000000" pitchFamily="2" charset="0"/>
                <a:ea typeface="Roboto" panose="02000000000000000000" pitchFamily="2" charset="0"/>
                <a:cs typeface="Roboto" panose="02000000000000000000" pitchFamily="2" charset="0"/>
              </a:rPr>
              <a:t>1 an et 10 mois</a:t>
            </a:r>
            <a:r>
              <a:rPr lang="fr-FR" sz="1000" b="1" dirty="0">
                <a:effectLst/>
                <a:latin typeface="Roboto" panose="02000000000000000000" pitchFamily="2" charset="0"/>
                <a:ea typeface="Roboto" panose="02000000000000000000" pitchFamily="2" charset="0"/>
                <a:cs typeface="Roboto" panose="02000000000000000000" pitchFamily="2" charset="0"/>
              </a:rPr>
              <a:t> )</a:t>
            </a:r>
          </a:p>
          <a:p>
            <a:pPr lvl="1"/>
            <a:r>
              <a:rPr lang="fr-FR" sz="1000" b="1" dirty="0">
                <a:latin typeface="Roboto" panose="02000000000000000000" pitchFamily="2" charset="0"/>
                <a:ea typeface="Roboto" panose="02000000000000000000" pitchFamily="2" charset="0"/>
                <a:cs typeface="Roboto" panose="02000000000000000000" pitchFamily="2" charset="0"/>
              </a:rPr>
              <a:t>Fonction : </a:t>
            </a:r>
            <a:r>
              <a:rPr lang="fr-FR" sz="1000" dirty="0" err="1">
                <a:latin typeface="Roboto" panose="02000000000000000000" pitchFamily="2" charset="0"/>
                <a:ea typeface="Roboto" panose="02000000000000000000" pitchFamily="2" charset="0"/>
                <a:cs typeface="Roboto" panose="02000000000000000000" pitchFamily="2" charset="0"/>
              </a:rPr>
              <a:t>Knowledge</a:t>
            </a:r>
            <a:r>
              <a:rPr lang="fr-FR" sz="1000" dirty="0">
                <a:latin typeface="Roboto" panose="02000000000000000000" pitchFamily="2" charset="0"/>
                <a:ea typeface="Roboto" panose="02000000000000000000" pitchFamily="2" charset="0"/>
                <a:cs typeface="Roboto" panose="02000000000000000000" pitchFamily="2" charset="0"/>
              </a:rPr>
              <a:t> et Gestion de projet Agile Manager</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lgn="just">
              <a:buFont typeface="Wingdings" panose="05000000000000000000" pitchFamily="2" charset="2"/>
              <a:buChar char="ü"/>
            </a:pPr>
            <a:r>
              <a:rPr lang="fr-FR" sz="900" dirty="0"/>
              <a:t>Maîtrise de la gestion de projet, notamment dans le contexte de migration de JIRA Software et Confluence vers le Cloud d'</a:t>
            </a:r>
            <a:r>
              <a:rPr lang="fr-FR" sz="900" dirty="0" err="1"/>
              <a:t>Atlassian</a:t>
            </a:r>
            <a:r>
              <a:rPr lang="fr-FR" sz="900" dirty="0"/>
              <a:t>, incluant la rédaction de </a:t>
            </a:r>
            <a:r>
              <a:rPr lang="fr-FR" sz="900" dirty="0" err="1"/>
              <a:t>Request</a:t>
            </a:r>
            <a:r>
              <a:rPr lang="fr-FR" sz="900" dirty="0"/>
              <a:t> for </a:t>
            </a:r>
            <a:r>
              <a:rPr lang="fr-FR" sz="900" dirty="0" err="1"/>
              <a:t>Proposal</a:t>
            </a:r>
            <a:r>
              <a:rPr lang="fr-FR" sz="900" dirty="0"/>
              <a:t> et la coordination de projets complexes.</a:t>
            </a:r>
          </a:p>
          <a:p>
            <a:pPr marL="628650" lvl="1" indent="-171450" algn="just">
              <a:buFont typeface="Wingdings" panose="05000000000000000000" pitchFamily="2" charset="2"/>
              <a:buChar char="ü"/>
            </a:pPr>
            <a:r>
              <a:rPr lang="fr-FR" sz="900" dirty="0"/>
              <a:t>Maîtrise des méthodes agiles et de la configuration avancée de JIRA pour optimiser la gestion de l'activité des projets IT Agile, y compris la définition de types de tickets, la création de workflows spécifiques et l'établissement de stratégies de test.</a:t>
            </a:r>
          </a:p>
          <a:p>
            <a:pPr marL="628650" lvl="1" indent="-171450" algn="just">
              <a:buFont typeface="Wingdings" panose="05000000000000000000" pitchFamily="2" charset="2"/>
              <a:buChar char="ü"/>
            </a:pPr>
            <a:r>
              <a:rPr lang="fr-FR" sz="900" dirty="0"/>
              <a:t>Maîtrise de la mise en place et de l'utilisation de JIRA Software et Confluence Cloud pour la gestion de projets de </a:t>
            </a:r>
            <a:r>
              <a:rPr lang="fr-FR" sz="900" dirty="0" err="1"/>
              <a:t>build</a:t>
            </a:r>
            <a:r>
              <a:rPr lang="fr-FR" sz="900" dirty="0"/>
              <a:t>, garantissant une compréhension approfondie des outils collaboratifs dans un environnement cloud.</a:t>
            </a:r>
          </a:p>
          <a:p>
            <a:pPr marL="628650" lvl="1" indent="-171450" algn="just">
              <a:buFont typeface="Wingdings" panose="05000000000000000000" pitchFamily="2" charset="2"/>
              <a:buChar char="ü"/>
            </a:pPr>
            <a:r>
              <a:rPr lang="fr-FR" sz="900" dirty="0"/>
              <a:t>Approfondissement dans l'accompagnement des équipes en charge des tests, y compris l'industrialisation des </a:t>
            </a:r>
            <a:r>
              <a:rPr lang="fr-FR" sz="900" dirty="0" err="1"/>
              <a:t>Gerkins</a:t>
            </a:r>
            <a:r>
              <a:rPr lang="fr-FR" sz="900" dirty="0"/>
              <a:t>, l'aide à la rédaction des cahiers de tests, et la définition des bonnes pratiques de test.</a:t>
            </a:r>
          </a:p>
          <a:p>
            <a:pPr marL="628650" lvl="1" indent="-171450" algn="just">
              <a:buFont typeface="Wingdings" panose="05000000000000000000" pitchFamily="2" charset="2"/>
              <a:buChar char="ü"/>
            </a:pPr>
            <a:r>
              <a:rPr lang="fr-FR" sz="900" dirty="0"/>
              <a:t>Approfondissement de l'accompagnement à l'utilisation d'outils comme X-Ray et le déploiement de tests automatiques via </a:t>
            </a:r>
            <a:r>
              <a:rPr lang="fr-FR" sz="900" dirty="0" err="1"/>
              <a:t>Cucumber</a:t>
            </a:r>
            <a:r>
              <a:rPr lang="fr-FR" sz="900" dirty="0"/>
              <a:t>/Jenkins, renforçant l'efficacité et l'automatisation des processus de test.</a:t>
            </a:r>
          </a:p>
          <a:p>
            <a:pPr marL="628650" lvl="1" indent="-171450" algn="just">
              <a:buFont typeface="Wingdings" panose="05000000000000000000" pitchFamily="2" charset="2"/>
              <a:buChar char="ü"/>
            </a:pPr>
            <a:r>
              <a:rPr lang="fr-FR" sz="900" dirty="0"/>
              <a:t>Approfondissement des compétences en communication et coordination avec les équipes internes et externes, jouant un rôle crucial dans la réussite de projets de migration et dans la gestion du changement pour une large base d'utilisateurs.</a:t>
            </a:r>
          </a:p>
          <a:p>
            <a:pPr marL="628650" lvl="1" indent="-171450">
              <a:buFont typeface="Wingdings" panose="05000000000000000000" pitchFamily="2" charset="2"/>
              <a:buChar char="ü"/>
            </a:pPr>
            <a:endParaRPr lang="fr-FR" sz="1000" b="1" dirty="0">
              <a:latin typeface="Roboto" panose="02000000000000000000" pitchFamily="2" charset="0"/>
              <a:ea typeface="Roboto" panose="02000000000000000000" pitchFamily="2" charset="0"/>
              <a:cs typeface="Roboto" panose="02000000000000000000" pitchFamily="2" charset="0"/>
            </a:endParaRPr>
          </a:p>
        </p:txBody>
      </p:sp>
      <p:sp>
        <p:nvSpPr>
          <p:cNvPr id="22" name="Losange 21">
            <a:extLst>
              <a:ext uri="{FF2B5EF4-FFF2-40B4-BE49-F238E27FC236}">
                <a16:creationId xmlns:a16="http://schemas.microsoft.com/office/drawing/2014/main" id="{EB297BE9-0A99-D94D-E933-A5C3E5858E84}"/>
              </a:ext>
            </a:extLst>
          </p:cNvPr>
          <p:cNvSpPr/>
          <p:nvPr>
            <p:custDataLst>
              <p:tags r:id="rId22"/>
            </p:custDataLst>
          </p:nvPr>
        </p:nvSpPr>
        <p:spPr>
          <a:xfrm>
            <a:off x="6922710" y="6107634"/>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6DEBBAF2-8B9D-03B6-2965-106920F1C78C}"/>
              </a:ext>
            </a:extLst>
          </p:cNvPr>
          <p:cNvCxnSpPr/>
          <p:nvPr>
            <p:custDataLst>
              <p:tags r:id="rId23"/>
            </p:custDataLst>
          </p:nvPr>
        </p:nvCxnSpPr>
        <p:spPr>
          <a:xfrm>
            <a:off x="0" y="5800725"/>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7" name="Connecteur droit 26">
            <a:extLst>
              <a:ext uri="{FF2B5EF4-FFF2-40B4-BE49-F238E27FC236}">
                <a16:creationId xmlns:a16="http://schemas.microsoft.com/office/drawing/2014/main" id="{DB54A7B0-B7EF-1130-52F7-823AD2058133}"/>
              </a:ext>
            </a:extLst>
          </p:cNvPr>
          <p:cNvCxnSpPr>
            <a:cxnSpLocks/>
          </p:cNvCxnSpPr>
          <p:nvPr>
            <p:custDataLst>
              <p:tags r:id="rId24"/>
            </p:custDataLst>
          </p:nvPr>
        </p:nvCxnSpPr>
        <p:spPr>
          <a:xfrm>
            <a:off x="5411977" y="5800725"/>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0" name="Hexagone 29">
            <a:extLst>
              <a:ext uri="{FF2B5EF4-FFF2-40B4-BE49-F238E27FC236}">
                <a16:creationId xmlns:a16="http://schemas.microsoft.com/office/drawing/2014/main" id="{F8CDD086-EA65-1753-E6ED-88A2330C77EE}"/>
              </a:ext>
            </a:extLst>
          </p:cNvPr>
          <p:cNvSpPr/>
          <p:nvPr>
            <p:custDataLst>
              <p:tags r:id="rId25"/>
            </p:custDataLst>
          </p:nvPr>
        </p:nvSpPr>
        <p:spPr>
          <a:xfrm>
            <a:off x="6967371" y="7088851"/>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2" name="Image 31" descr="Une image contenant texte, Police, Graphique, logo&#10;&#10;Description générée automatiquement">
            <a:extLst>
              <a:ext uri="{FF2B5EF4-FFF2-40B4-BE49-F238E27FC236}">
                <a16:creationId xmlns:a16="http://schemas.microsoft.com/office/drawing/2014/main" id="{9F15EBD4-49C5-BA89-F190-E08CFB47D9DA}"/>
              </a:ext>
            </a:extLst>
          </p:cNvPr>
          <p:cNvPicPr>
            <a:picLocks noChangeAspect="1"/>
          </p:cNvPicPr>
          <p:nvPr>
            <p:custDataLst>
              <p:tags r:id="rId26"/>
            </p:custDataLst>
          </p:nvPr>
        </p:nvPicPr>
        <p:blipFill rotWithShape="1">
          <a:blip r:embed="rId45"/>
          <a:srcRect t="26713" b="29646"/>
          <a:stretch/>
        </p:blipFill>
        <p:spPr>
          <a:xfrm>
            <a:off x="5601656" y="6162702"/>
            <a:ext cx="1144239" cy="333375"/>
          </a:xfrm>
          <a:prstGeom prst="rect">
            <a:avLst/>
          </a:prstGeom>
        </p:spPr>
      </p:pic>
      <p:sp>
        <p:nvSpPr>
          <p:cNvPr id="33" name="Rectangle à coins arrondis 79">
            <a:extLst>
              <a:ext uri="{FF2B5EF4-FFF2-40B4-BE49-F238E27FC236}">
                <a16:creationId xmlns:a16="http://schemas.microsoft.com/office/drawing/2014/main" id="{3B1435B0-5934-E50B-7E2A-F87A52F069BA}"/>
              </a:ext>
            </a:extLst>
          </p:cNvPr>
          <p:cNvSpPr/>
          <p:nvPr>
            <p:custDataLst>
              <p:tags r:id="rId27"/>
            </p:custDataLst>
          </p:nvPr>
        </p:nvSpPr>
        <p:spPr>
          <a:xfrm>
            <a:off x="5601656" y="6679976"/>
            <a:ext cx="1136262" cy="63522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Février 2017 </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à mars 2019 </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ans</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CDI</a:t>
            </a:r>
          </a:p>
        </p:txBody>
      </p:sp>
      <p:pic>
        <p:nvPicPr>
          <p:cNvPr id="35" name="Image 34" descr="Une image contenant Police, Graphique, texte, logo&#10;&#10;Description générée automatiquement">
            <a:extLst>
              <a:ext uri="{FF2B5EF4-FFF2-40B4-BE49-F238E27FC236}">
                <a16:creationId xmlns:a16="http://schemas.microsoft.com/office/drawing/2014/main" id="{A88DDA1A-CBE6-59D0-97AF-C38440986BB1}"/>
              </a:ext>
            </a:extLst>
          </p:cNvPr>
          <p:cNvPicPr>
            <a:picLocks noChangeAspect="1"/>
          </p:cNvPicPr>
          <p:nvPr>
            <p:custDataLst>
              <p:tags r:id="rId28"/>
            </p:custDataLst>
          </p:nvPr>
        </p:nvPicPr>
        <p:blipFill>
          <a:blip r:embed="rId44"/>
          <a:stretch>
            <a:fillRect/>
          </a:stretch>
        </p:blipFill>
        <p:spPr>
          <a:xfrm>
            <a:off x="5832105" y="7653527"/>
            <a:ext cx="708923" cy="500606"/>
          </a:xfrm>
          <a:prstGeom prst="rect">
            <a:avLst/>
          </a:prstGeom>
        </p:spPr>
      </p:pic>
      <p:sp>
        <p:nvSpPr>
          <p:cNvPr id="2" name="Rectangle à coins arrondis 79">
            <a:extLst>
              <a:ext uri="{FF2B5EF4-FFF2-40B4-BE49-F238E27FC236}">
                <a16:creationId xmlns:a16="http://schemas.microsoft.com/office/drawing/2014/main" id="{DBB9E588-2D3A-2871-35AB-206A1666F6D4}"/>
              </a:ext>
            </a:extLst>
          </p:cNvPr>
          <p:cNvSpPr/>
          <p:nvPr>
            <p:custDataLst>
              <p:tags r:id="rId29"/>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grpSp>
        <p:nvGrpSpPr>
          <p:cNvPr id="8" name="Groupe 7">
            <a:extLst>
              <a:ext uri="{FF2B5EF4-FFF2-40B4-BE49-F238E27FC236}">
                <a16:creationId xmlns:a16="http://schemas.microsoft.com/office/drawing/2014/main" id="{D22ED834-0ABD-1C84-4792-BA7EA587C1F5}"/>
              </a:ext>
            </a:extLst>
          </p:cNvPr>
          <p:cNvGrpSpPr/>
          <p:nvPr/>
        </p:nvGrpSpPr>
        <p:grpSpPr>
          <a:xfrm>
            <a:off x="6487414" y="345335"/>
            <a:ext cx="550080" cy="652429"/>
            <a:chOff x="3258892" y="1900954"/>
            <a:chExt cx="3457538" cy="3981931"/>
          </a:xfrm>
        </p:grpSpPr>
        <p:pic>
          <p:nvPicPr>
            <p:cNvPr id="10" name="Image 9" descr="Une image contenant art, motif, Rectangle, carré&#10;&#10;Description générée automatiquement">
              <a:extLst>
                <a:ext uri="{FF2B5EF4-FFF2-40B4-BE49-F238E27FC236}">
                  <a16:creationId xmlns:a16="http://schemas.microsoft.com/office/drawing/2014/main" id="{C6E2F372-2663-A9A5-3252-09B0912E2070}"/>
                </a:ext>
              </a:extLst>
            </p:cNvPr>
            <p:cNvPicPr>
              <a:picLocks noChangeAspect="1"/>
            </p:cNvPicPr>
            <p:nvPr/>
          </p:nvPicPr>
          <p:blipFill>
            <a:blip r:embed="rId46"/>
            <a:stretch>
              <a:fillRect/>
            </a:stretch>
          </p:blipFill>
          <p:spPr>
            <a:xfrm>
              <a:off x="3258892" y="1900954"/>
              <a:ext cx="3457538" cy="3981931"/>
            </a:xfrm>
            <a:prstGeom prst="rect">
              <a:avLst/>
            </a:prstGeom>
          </p:spPr>
        </p:pic>
        <p:pic>
          <p:nvPicPr>
            <p:cNvPr id="11" name="Image 10">
              <a:extLst>
                <a:ext uri="{FF2B5EF4-FFF2-40B4-BE49-F238E27FC236}">
                  <a16:creationId xmlns:a16="http://schemas.microsoft.com/office/drawing/2014/main" id="{485815DC-3434-B109-7B03-6E08DAEEF2B5}"/>
                </a:ext>
              </a:extLst>
            </p:cNvPr>
            <p:cNvPicPr>
              <a:picLocks noChangeAspect="1"/>
            </p:cNvPicPr>
            <p:nvPr/>
          </p:nvPicPr>
          <p:blipFill>
            <a:blip r:embed="rId47"/>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399525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4"/>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5"/>
            </p:custDataLst>
          </p:nvPr>
        </p:nvPicPr>
        <p:blipFill>
          <a:blip r:embed="rId3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6"/>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4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7"/>
            </p:custDataLst>
          </p:nvPr>
        </p:nvPicPr>
        <p:blipFill>
          <a:blip r:embed="rId35">
            <a:extLst>
              <a:ext uri="{96DAC541-7B7A-43D3-8B79-37D633B846F1}">
                <asvg:svgBlip xmlns:asvg="http://schemas.microsoft.com/office/drawing/2016/SVG/main" r:embed="rId36"/>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8"/>
            </p:custDataLst>
          </p:nvPr>
        </p:nvPicPr>
        <p:blipFill>
          <a:blip r:embed="rId37">
            <a:extLst>
              <a:ext uri="{96DAC541-7B7A-43D3-8B79-37D633B846F1}">
                <asvg:svgBlip xmlns:asvg="http://schemas.microsoft.com/office/drawing/2016/SVG/main" r:embed="rId38"/>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9"/>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9">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0"/>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40">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1"/>
            </p:custDataLst>
          </p:nvPr>
        </p:nvPicPr>
        <p:blipFill>
          <a:blip r:embed="rId41">
            <a:extLst>
              <a:ext uri="{96DAC541-7B7A-43D3-8B79-37D633B846F1}">
                <asvg:svgBlip xmlns:asvg="http://schemas.microsoft.com/office/drawing/2016/SVG/main" r:embed="rId42"/>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2"/>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3"/>
            </p:custDataLst>
          </p:nvPr>
        </p:nvPicPr>
        <p:blipFill>
          <a:blip r:embed="rId43">
            <a:extLst>
              <a:ext uri="{96DAC541-7B7A-43D3-8B79-37D633B846F1}">
                <asvg:svgBlip xmlns:asvg="http://schemas.microsoft.com/office/drawing/2016/SVG/main" r:embed="rId44"/>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4"/>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5"/>
            </p:custDataLst>
          </p:nvPr>
        </p:nvCxnSpPr>
        <p:spPr>
          <a:xfrm>
            <a:off x="7091550" y="1202688"/>
            <a:ext cx="23929" cy="95405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A976C1E-129F-0D9D-D644-0FAB586E3795}"/>
              </a:ext>
            </a:extLst>
          </p:cNvPr>
          <p:cNvSpPr/>
          <p:nvPr>
            <p:custDataLst>
              <p:tags r:id="rId16"/>
            </p:custDataLst>
          </p:nvPr>
        </p:nvSpPr>
        <p:spPr>
          <a:xfrm>
            <a:off x="337159" y="1743757"/>
            <a:ext cx="4793381" cy="3400931"/>
          </a:xfrm>
          <a:prstGeom prst="rect">
            <a:avLst/>
          </a:prstGeom>
        </p:spPr>
        <p:txBody>
          <a:bodyPr wrap="square" lIns="0" rIns="0">
            <a:spAutoFit/>
          </a:bodyPr>
          <a:lstStyle/>
          <a:p>
            <a:pPr lvl="1"/>
            <a:r>
              <a:rPr lang="fr-FR" sz="1000" b="1" dirty="0">
                <a:effectLst/>
                <a:latin typeface="Roboto" panose="02000000000000000000" pitchFamily="2" charset="0"/>
                <a:ea typeface="Roboto" panose="02000000000000000000" pitchFamily="2" charset="0"/>
                <a:cs typeface="Roboto" panose="02000000000000000000" pitchFamily="2" charset="0"/>
              </a:rPr>
              <a:t>Colissimo -</a:t>
            </a:r>
            <a:r>
              <a:rPr lang="fr-FR" sz="1000" dirty="0">
                <a:effectLst/>
                <a:latin typeface="Roboto" panose="02000000000000000000" pitchFamily="2" charset="0"/>
                <a:ea typeface="Roboto" panose="02000000000000000000" pitchFamily="2" charset="0"/>
                <a:cs typeface="Roboto" panose="02000000000000000000" pitchFamily="2" charset="0"/>
              </a:rPr>
              <a:t> En 2017 de février à mai ( 4 mois / 8 Sprints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Product </a:t>
            </a:r>
            <a:r>
              <a:rPr lang="fr-FR" sz="1000" b="1" dirty="0" err="1">
                <a:effectLst/>
                <a:latin typeface="Roboto" panose="02000000000000000000" pitchFamily="2" charset="0"/>
                <a:ea typeface="Roboto" panose="02000000000000000000" pitchFamily="2" charset="0"/>
                <a:cs typeface="Roboto" panose="02000000000000000000" pitchFamily="2" charset="0"/>
              </a:rPr>
              <a:t>Owner</a:t>
            </a:r>
            <a:r>
              <a:rPr lang="fr-FR" sz="1000" b="1" dirty="0">
                <a:effectLst/>
                <a:latin typeface="Roboto" panose="02000000000000000000" pitchFamily="2" charset="0"/>
                <a:ea typeface="Roboto" panose="02000000000000000000" pitchFamily="2" charset="0"/>
                <a:cs typeface="Roboto" panose="02000000000000000000" pitchFamily="2" charset="0"/>
              </a:rPr>
              <a:t> (SCRUM </a:t>
            </a:r>
            <a:r>
              <a:rPr lang="fr-FR" sz="1000" b="1" dirty="0" err="1">
                <a:effectLst/>
                <a:latin typeface="Roboto" panose="02000000000000000000" pitchFamily="2" charset="0"/>
                <a:ea typeface="Roboto" panose="02000000000000000000" pitchFamily="2" charset="0"/>
                <a:cs typeface="Roboto" panose="02000000000000000000" pitchFamily="2" charset="0"/>
              </a:rPr>
              <a:t>Role</a:t>
            </a:r>
            <a:r>
              <a:rPr lang="fr-FR" sz="1000" b="1" dirty="0">
                <a:effectLst/>
                <a:latin typeface="Roboto" panose="02000000000000000000" pitchFamily="2" charset="0"/>
                <a:ea typeface="Roboto" panose="02000000000000000000" pitchFamily="2" charset="0"/>
                <a:cs typeface="Roboto" panose="02000000000000000000" pitchFamily="2" charset="0"/>
              </a:rPr>
              <a:t>) </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buFont typeface="Wingdings" panose="05000000000000000000" pitchFamily="2" charset="2"/>
              <a:buChar char="ü"/>
            </a:pPr>
            <a:r>
              <a:rPr lang="fr-FR" sz="900" dirty="0"/>
              <a:t>Maîtrise de la gestion de projet en tant que Product </a:t>
            </a:r>
            <a:r>
              <a:rPr lang="fr-FR" sz="900" dirty="0" err="1"/>
              <a:t>Owner</a:t>
            </a:r>
            <a:r>
              <a:rPr lang="fr-FR" sz="900" dirty="0"/>
              <a:t> sur l'application </a:t>
            </a:r>
            <a:r>
              <a:rPr lang="fr-FR" sz="900" dirty="0" err="1"/>
              <a:t>SearchColis</a:t>
            </a:r>
            <a:r>
              <a:rPr lang="fr-FR" sz="900" dirty="0"/>
              <a:t>, incluant la rédaction complète du référentiel des indicateurs, la spécification d'une API pour </a:t>
            </a:r>
            <a:r>
              <a:rPr lang="fr-FR" sz="900" dirty="0" err="1"/>
              <a:t>ElasticSearch</a:t>
            </a:r>
            <a:r>
              <a:rPr lang="fr-FR" sz="900" dirty="0"/>
              <a:t> et la gestion d'une équipe de développement.</a:t>
            </a:r>
          </a:p>
          <a:p>
            <a:pPr marL="628650" lvl="1" indent="-171450">
              <a:buFont typeface="Wingdings" panose="05000000000000000000" pitchFamily="2" charset="2"/>
              <a:buChar char="ü"/>
            </a:pPr>
            <a:r>
              <a:rPr lang="fr-FR" sz="900" dirty="0"/>
              <a:t>Maîtrise de la méthode agile SCRUM pour la gestion de projet, avec compétences avancées dans la rédaction et la priorisation du </a:t>
            </a:r>
            <a:r>
              <a:rPr lang="fr-FR" sz="900" dirty="0" err="1"/>
              <a:t>backlog</a:t>
            </a:r>
            <a:r>
              <a:rPr lang="fr-FR" sz="900" dirty="0"/>
              <a:t>, la mise en place et l'animation des sprints, ainsi que le suivi des démonstrations et la conduite des rétrospectives de sprints.</a:t>
            </a:r>
          </a:p>
          <a:p>
            <a:pPr marL="628650" lvl="1" indent="-171450">
              <a:buFont typeface="Wingdings" panose="05000000000000000000" pitchFamily="2" charset="2"/>
              <a:buChar char="ü"/>
            </a:pPr>
            <a:r>
              <a:rPr lang="fr-FR" sz="900" dirty="0"/>
              <a:t>Maîtrise de la coordination d'une équipe de développement composée de développeurs et d'un testeur, incluant le suivi des livrables et l'accompagnement des recettes fonctionnelles et techniques.</a:t>
            </a:r>
          </a:p>
          <a:p>
            <a:pPr marL="628650" lvl="1" indent="-171450">
              <a:buFont typeface="Wingdings" panose="05000000000000000000" pitchFamily="2" charset="2"/>
              <a:buChar char="ü"/>
            </a:pPr>
            <a:r>
              <a:rPr lang="fr-FR" sz="900" dirty="0"/>
              <a:t>Approfondissement des compétences en rédaction technique avec la création des </a:t>
            </a:r>
            <a:r>
              <a:rPr lang="fr-FR" sz="900" dirty="0" err="1"/>
              <a:t>Users</a:t>
            </a:r>
            <a:r>
              <a:rPr lang="fr-FR" sz="900" dirty="0"/>
              <a:t> Stories pour le projet </a:t>
            </a:r>
            <a:r>
              <a:rPr lang="fr-FR" sz="900" dirty="0" err="1"/>
              <a:t>SearchColis</a:t>
            </a:r>
            <a:r>
              <a:rPr lang="fr-FR" sz="900" dirty="0"/>
              <a:t>, couvrant les domaines des requêtes </a:t>
            </a:r>
            <a:r>
              <a:rPr lang="fr-FR" sz="900" dirty="0" err="1"/>
              <a:t>ElasticSearch</a:t>
            </a:r>
            <a:r>
              <a:rPr lang="fr-FR" sz="900" dirty="0"/>
              <a:t>, des indicateurs métier, de l'API d'interrogation, du rejeu des rejets et de la reprise de l'historique.</a:t>
            </a:r>
          </a:p>
          <a:p>
            <a:pPr marL="628650" lvl="1" indent="-171450">
              <a:buFont typeface="Wingdings" panose="05000000000000000000" pitchFamily="2" charset="2"/>
              <a:buChar char="ü"/>
            </a:pPr>
            <a:r>
              <a:rPr lang="fr-FR" sz="900" dirty="0"/>
              <a:t>Approfondissement dans l'optimisation des performances, notamment pour l'insertion de données dans </a:t>
            </a:r>
            <a:r>
              <a:rPr lang="fr-FR" sz="900" dirty="0" err="1"/>
              <a:t>ElasticSearch</a:t>
            </a:r>
            <a:r>
              <a:rPr lang="fr-FR" sz="900" dirty="0"/>
              <a:t> et le requêtage sous charge, en réalisant des tests de performance pour répondre aux exigences de volumes élevés et d'utilisation simultanée.</a:t>
            </a:r>
          </a:p>
          <a:p>
            <a:pPr marL="628650" lvl="1" indent="-171450">
              <a:buFont typeface="Wingdings" panose="05000000000000000000" pitchFamily="2" charset="2"/>
              <a:buChar char="ü"/>
            </a:pPr>
            <a:r>
              <a:rPr lang="fr-FR" sz="900" dirty="0"/>
              <a:t>Approfondissement dans la mise en œuvre d'indicateurs métier pour </a:t>
            </a:r>
            <a:r>
              <a:rPr lang="fr-FR" sz="900" dirty="0" err="1"/>
              <a:t>Coliposte</a:t>
            </a:r>
            <a:r>
              <a:rPr lang="fr-FR" sz="900" dirty="0"/>
              <a:t>, améliorant la visibilité et l'analyse des données liées aux colis.</a:t>
            </a:r>
          </a:p>
          <a:p>
            <a:pPr marL="628650" lvl="1" indent="-171450">
              <a:buFont typeface="Wingdings" panose="05000000000000000000" pitchFamily="2" charset="2"/>
              <a:buChar char="ü"/>
            </a:pPr>
            <a:endParaRPr lang="fr-FR" sz="900" dirty="0"/>
          </a:p>
        </p:txBody>
      </p:sp>
      <p:sp>
        <p:nvSpPr>
          <p:cNvPr id="18" name="Rectangle 17">
            <a:extLst>
              <a:ext uri="{FF2B5EF4-FFF2-40B4-BE49-F238E27FC236}">
                <a16:creationId xmlns:a16="http://schemas.microsoft.com/office/drawing/2014/main" id="{B7416D98-5598-B09D-3F30-6301890658F4}"/>
              </a:ext>
            </a:extLst>
          </p:cNvPr>
          <p:cNvSpPr/>
          <p:nvPr>
            <p:custDataLst>
              <p:tags r:id="rId17"/>
            </p:custDataLst>
          </p:nvPr>
        </p:nvSpPr>
        <p:spPr>
          <a:xfrm>
            <a:off x="343924" y="5539246"/>
            <a:ext cx="4793381" cy="3023905"/>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NP6 Consulting</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filiale du groupe NP6.</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Bastille.</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Chef de projet transverse, Pilotage transverse, Scrum Master</a:t>
            </a:r>
          </a:p>
          <a:p>
            <a:pPr>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lgn="just">
              <a:buFont typeface="Wingdings" panose="05000000000000000000" pitchFamily="2" charset="2"/>
              <a:buChar char="ü"/>
            </a:pPr>
            <a:r>
              <a:rPr lang="fr-FR" sz="1000" dirty="0"/>
              <a:t>Maitrise de la planification des actions.</a:t>
            </a:r>
          </a:p>
          <a:p>
            <a:pPr marL="171450" indent="-171450" algn="just">
              <a:buFont typeface="Wingdings" panose="05000000000000000000" pitchFamily="2" charset="2"/>
              <a:buChar char="ü"/>
            </a:pPr>
            <a:r>
              <a:rPr lang="fr-FR" sz="1000" dirty="0"/>
              <a:t>Approfondissement de pilotage.</a:t>
            </a:r>
          </a:p>
          <a:p>
            <a:pPr marL="171450" indent="-171450" algn="just">
              <a:buFont typeface="Wingdings" panose="05000000000000000000" pitchFamily="2" charset="2"/>
              <a:buChar char="ü"/>
            </a:pPr>
            <a:r>
              <a:rPr lang="fr-FR" sz="1000" dirty="0"/>
              <a:t>Approfondissement de prise de décision en cas d’incident ou problème.</a:t>
            </a:r>
          </a:p>
          <a:p>
            <a:pPr marL="171450" indent="-171450" algn="just">
              <a:buFont typeface="Wingdings" panose="05000000000000000000" pitchFamily="2" charset="2"/>
              <a:buChar char="ü"/>
            </a:pPr>
            <a:r>
              <a:rPr lang="fr-FR" sz="1000" dirty="0"/>
              <a:t>Maitrise de la rédaction de CR sur les actions en cours et sur les analyses sur l’urbanisation et l’architecture du SI du groupe.</a:t>
            </a:r>
          </a:p>
          <a:p>
            <a:pPr marL="171450" indent="-171450" algn="just">
              <a:buFont typeface="Wingdings" panose="05000000000000000000" pitchFamily="2" charset="2"/>
              <a:buChar char="ü"/>
            </a:pPr>
            <a:r>
              <a:rPr lang="fr-FR" sz="1000" dirty="0"/>
              <a:t>Approfondissement des notions de pilotage d’équipes de développeurs, architectes autour de sujets.</a:t>
            </a:r>
          </a:p>
          <a:p>
            <a:pPr marL="171450" indent="-171450" algn="just">
              <a:buFont typeface="Wingdings" panose="05000000000000000000" pitchFamily="2" charset="2"/>
              <a:buChar char="ü"/>
            </a:pPr>
            <a:r>
              <a:rPr lang="fr-FR" sz="1000" dirty="0"/>
              <a:t>Maitrise des méthodes agiles (SCRUM) dans le pilotage.</a:t>
            </a:r>
          </a:p>
          <a:p>
            <a:pPr marL="171450" indent="-171450" algn="just">
              <a:buFont typeface="Wingdings" panose="05000000000000000000" pitchFamily="2" charset="2"/>
              <a:buChar char="ü"/>
            </a:pPr>
            <a:r>
              <a:rPr lang="fr-FR" sz="1000" dirty="0"/>
              <a:t>Approfondissement d’urbanisation et d’architecture d’un SI.</a:t>
            </a:r>
          </a:p>
          <a:p>
            <a:pPr marL="171450" indent="-171450" algn="just">
              <a:buFont typeface="Wingdings" panose="05000000000000000000" pitchFamily="2" charset="2"/>
              <a:buChar char="ü"/>
            </a:pPr>
            <a:r>
              <a:rPr lang="fr-FR" sz="1000" dirty="0"/>
              <a:t>Approfondissement d’accompagnement d’équipes dans l’urbanisation et l’architecture du SI du groupe.</a:t>
            </a:r>
          </a:p>
          <a:p>
            <a:pPr marL="171450" indent="-171450" algn="just">
              <a:buFont typeface="Wingdings" panose="05000000000000000000" pitchFamily="2" charset="2"/>
              <a:buChar char="ü"/>
            </a:pPr>
            <a:r>
              <a:rPr lang="fr-FR" sz="1000" dirty="0"/>
              <a:t>Approfondissement mise en place de processus métier &amp; MOE.</a:t>
            </a:r>
          </a:p>
          <a:p>
            <a:pPr marL="171450" indent="-171450" algn="just">
              <a:buFont typeface="Wingdings" panose="05000000000000000000" pitchFamily="2" charset="2"/>
              <a:buChar char="ü"/>
            </a:pPr>
            <a:r>
              <a:rPr lang="fr-FR" sz="1000" dirty="0"/>
              <a:t>Approfondissement de la gestion des risques</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p:txBody>
      </p:sp>
      <p:cxnSp>
        <p:nvCxnSpPr>
          <p:cNvPr id="26" name="Connecteur droit 25">
            <a:extLst>
              <a:ext uri="{FF2B5EF4-FFF2-40B4-BE49-F238E27FC236}">
                <a16:creationId xmlns:a16="http://schemas.microsoft.com/office/drawing/2014/main" id="{6DEBBAF2-8B9D-03B6-2965-106920F1C78C}"/>
              </a:ext>
            </a:extLst>
          </p:cNvPr>
          <p:cNvCxnSpPr/>
          <p:nvPr>
            <p:custDataLst>
              <p:tags r:id="rId18"/>
            </p:custDataLst>
          </p:nvPr>
        </p:nvCxnSpPr>
        <p:spPr>
          <a:xfrm>
            <a:off x="0" y="5257800"/>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7" name="Connecteur droit 26">
            <a:extLst>
              <a:ext uri="{FF2B5EF4-FFF2-40B4-BE49-F238E27FC236}">
                <a16:creationId xmlns:a16="http://schemas.microsoft.com/office/drawing/2014/main" id="{DB54A7B0-B7EF-1130-52F7-823AD2058133}"/>
              </a:ext>
            </a:extLst>
          </p:cNvPr>
          <p:cNvCxnSpPr>
            <a:cxnSpLocks/>
          </p:cNvCxnSpPr>
          <p:nvPr>
            <p:custDataLst>
              <p:tags r:id="rId19"/>
            </p:custDataLst>
          </p:nvPr>
        </p:nvCxnSpPr>
        <p:spPr>
          <a:xfrm>
            <a:off x="5411977" y="5257800"/>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0" name="Hexagone 29">
            <a:extLst>
              <a:ext uri="{FF2B5EF4-FFF2-40B4-BE49-F238E27FC236}">
                <a16:creationId xmlns:a16="http://schemas.microsoft.com/office/drawing/2014/main" id="{F8CDD086-EA65-1753-E6ED-88A2330C77EE}"/>
              </a:ext>
            </a:extLst>
          </p:cNvPr>
          <p:cNvSpPr/>
          <p:nvPr>
            <p:custDataLst>
              <p:tags r:id="rId20"/>
            </p:custDataLst>
          </p:nvPr>
        </p:nvSpPr>
        <p:spPr>
          <a:xfrm>
            <a:off x="6945450" y="1718275"/>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à coins arrondis 79">
            <a:extLst>
              <a:ext uri="{FF2B5EF4-FFF2-40B4-BE49-F238E27FC236}">
                <a16:creationId xmlns:a16="http://schemas.microsoft.com/office/drawing/2014/main" id="{3B1435B0-5934-E50B-7E2A-F87A52F069BA}"/>
              </a:ext>
            </a:extLst>
          </p:cNvPr>
          <p:cNvSpPr/>
          <p:nvPr>
            <p:custDataLst>
              <p:tags r:id="rId21"/>
            </p:custDataLst>
          </p:nvPr>
        </p:nvSpPr>
        <p:spPr>
          <a:xfrm>
            <a:off x="5601656" y="6360174"/>
            <a:ext cx="1329031" cy="9995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Novembre 2016 à Janvier 2017 </a:t>
            </a:r>
          </a:p>
          <a:p>
            <a:pPr algn="ct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3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mois</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endPar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a:p>
            <a:pPr algn="ctr">
              <a:spcAft>
                <a:spcPts val="300"/>
              </a:spcAft>
            </a:pP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CDI</a:t>
            </a:r>
          </a:p>
        </p:txBody>
      </p:sp>
      <p:pic>
        <p:nvPicPr>
          <p:cNvPr id="6" name="Image 5" descr="Une image contenant logo, conception&#10;&#10;Description générée automatiquement">
            <a:extLst>
              <a:ext uri="{FF2B5EF4-FFF2-40B4-BE49-F238E27FC236}">
                <a16:creationId xmlns:a16="http://schemas.microsoft.com/office/drawing/2014/main" id="{761A630A-058D-968A-9415-380E117A9731}"/>
              </a:ext>
            </a:extLst>
          </p:cNvPr>
          <p:cNvPicPr>
            <a:picLocks noChangeAspect="1"/>
          </p:cNvPicPr>
          <p:nvPr>
            <p:custDataLst>
              <p:tags r:id="rId22"/>
            </p:custDataLst>
          </p:nvPr>
        </p:nvPicPr>
        <p:blipFill>
          <a:blip r:embed="rId45"/>
          <a:stretch>
            <a:fillRect/>
          </a:stretch>
        </p:blipFill>
        <p:spPr>
          <a:xfrm>
            <a:off x="5962417" y="1737534"/>
            <a:ext cx="552450" cy="552450"/>
          </a:xfrm>
          <a:prstGeom prst="rect">
            <a:avLst/>
          </a:prstGeom>
        </p:spPr>
      </p:pic>
      <p:pic>
        <p:nvPicPr>
          <p:cNvPr id="21" name="Image 20" descr="Une image contenant Graphique, Police, symbole, logo&#10;&#10;Description générée automatiquement">
            <a:extLst>
              <a:ext uri="{FF2B5EF4-FFF2-40B4-BE49-F238E27FC236}">
                <a16:creationId xmlns:a16="http://schemas.microsoft.com/office/drawing/2014/main" id="{A33B3268-3440-2681-F569-0449027B89D7}"/>
              </a:ext>
            </a:extLst>
          </p:cNvPr>
          <p:cNvPicPr>
            <a:picLocks noChangeAspect="1"/>
          </p:cNvPicPr>
          <p:nvPr>
            <p:custDataLst>
              <p:tags r:id="rId23"/>
            </p:custDataLst>
          </p:nvPr>
        </p:nvPicPr>
        <p:blipFill>
          <a:blip r:embed="rId46"/>
          <a:stretch>
            <a:fillRect/>
          </a:stretch>
        </p:blipFill>
        <p:spPr>
          <a:xfrm>
            <a:off x="5737919" y="5485625"/>
            <a:ext cx="1029818" cy="743865"/>
          </a:xfrm>
          <a:prstGeom prst="rect">
            <a:avLst/>
          </a:prstGeom>
        </p:spPr>
      </p:pic>
      <p:sp>
        <p:nvSpPr>
          <p:cNvPr id="23" name="Losange 22">
            <a:extLst>
              <a:ext uri="{FF2B5EF4-FFF2-40B4-BE49-F238E27FC236}">
                <a16:creationId xmlns:a16="http://schemas.microsoft.com/office/drawing/2014/main" id="{E9A107D7-CD9C-DF6D-25B0-5D4D89EB7FD2}"/>
              </a:ext>
            </a:extLst>
          </p:cNvPr>
          <p:cNvSpPr/>
          <p:nvPr>
            <p:custDataLst>
              <p:tags r:id="rId24"/>
            </p:custDataLst>
          </p:nvPr>
        </p:nvSpPr>
        <p:spPr>
          <a:xfrm>
            <a:off x="6922710" y="5621859"/>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B526B008-C11E-AC9F-C0C8-B9B0DF4386F8}"/>
              </a:ext>
            </a:extLst>
          </p:cNvPr>
          <p:cNvCxnSpPr/>
          <p:nvPr>
            <p:custDataLst>
              <p:tags r:id="rId25"/>
            </p:custDataLst>
          </p:nvPr>
        </p:nvCxnSpPr>
        <p:spPr>
          <a:xfrm>
            <a:off x="7977" y="887885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9" name="Connecteur droit 28">
            <a:extLst>
              <a:ext uri="{FF2B5EF4-FFF2-40B4-BE49-F238E27FC236}">
                <a16:creationId xmlns:a16="http://schemas.microsoft.com/office/drawing/2014/main" id="{4317B6A3-0F44-DD11-F5DC-66DD34AFD057}"/>
              </a:ext>
            </a:extLst>
          </p:cNvPr>
          <p:cNvCxnSpPr>
            <a:cxnSpLocks/>
          </p:cNvCxnSpPr>
          <p:nvPr>
            <p:custDataLst>
              <p:tags r:id="rId26"/>
            </p:custDataLst>
          </p:nvPr>
        </p:nvCxnSpPr>
        <p:spPr>
          <a:xfrm>
            <a:off x="5419954" y="8878853"/>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1" name="Losange 30">
            <a:extLst>
              <a:ext uri="{FF2B5EF4-FFF2-40B4-BE49-F238E27FC236}">
                <a16:creationId xmlns:a16="http://schemas.microsoft.com/office/drawing/2014/main" id="{34CFAB8E-FAD7-A01F-2186-EBA652699648}"/>
              </a:ext>
            </a:extLst>
          </p:cNvPr>
          <p:cNvSpPr/>
          <p:nvPr>
            <p:custDataLst>
              <p:tags r:id="rId27"/>
            </p:custDataLst>
          </p:nvPr>
        </p:nvSpPr>
        <p:spPr>
          <a:xfrm>
            <a:off x="6930687" y="9100037"/>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B903A59-7F8E-81E9-184C-44A12747C167}"/>
              </a:ext>
            </a:extLst>
          </p:cNvPr>
          <p:cNvSpPr/>
          <p:nvPr>
            <p:custDataLst>
              <p:tags r:id="rId28"/>
            </p:custDataLst>
          </p:nvPr>
        </p:nvSpPr>
        <p:spPr>
          <a:xfrm>
            <a:off x="336152" y="9099361"/>
            <a:ext cx="4793381" cy="938719"/>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Altran CIS,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filiale du groupe Altran (ESN)</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La défense.</a:t>
            </a:r>
          </a:p>
          <a:p>
            <a:pPr>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2 clients rencontrés:</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spcAft>
                <a:spcPts val="600"/>
              </a:spcAft>
            </a:pP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p:txBody>
      </p:sp>
      <p:sp>
        <p:nvSpPr>
          <p:cNvPr id="37" name="Rectangle à coins arrondis 79">
            <a:extLst>
              <a:ext uri="{FF2B5EF4-FFF2-40B4-BE49-F238E27FC236}">
                <a16:creationId xmlns:a16="http://schemas.microsoft.com/office/drawing/2014/main" id="{4D6F59D2-3ECC-9AF0-FD19-22D5E074241F}"/>
              </a:ext>
            </a:extLst>
          </p:cNvPr>
          <p:cNvSpPr/>
          <p:nvPr>
            <p:custDataLst>
              <p:tags r:id="rId29"/>
            </p:custDataLst>
          </p:nvPr>
        </p:nvSpPr>
        <p:spPr>
          <a:xfrm>
            <a:off x="5601656" y="9616634"/>
            <a:ext cx="1187350" cy="95709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Avril 2013 à Novembre 2016 </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3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ans</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et 6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mois</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a:t>
            </a:r>
          </a:p>
          <a:p>
            <a:pPr algn="ctr">
              <a:spcAft>
                <a:spcPts val="300"/>
              </a:spcAft>
            </a:pP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CDI</a:t>
            </a:r>
          </a:p>
        </p:txBody>
      </p:sp>
      <p:pic>
        <p:nvPicPr>
          <p:cNvPr id="39" name="Image 38" descr="Une image contenant Police, Graphique, logo, conception&#10;&#10;Description générée automatiquement">
            <a:extLst>
              <a:ext uri="{FF2B5EF4-FFF2-40B4-BE49-F238E27FC236}">
                <a16:creationId xmlns:a16="http://schemas.microsoft.com/office/drawing/2014/main" id="{C3E05C84-8885-E5A0-9D04-278DABE6A0A2}"/>
              </a:ext>
            </a:extLst>
          </p:cNvPr>
          <p:cNvPicPr>
            <a:picLocks noChangeAspect="1"/>
          </p:cNvPicPr>
          <p:nvPr>
            <p:custDataLst>
              <p:tags r:id="rId30"/>
            </p:custDataLst>
          </p:nvPr>
        </p:nvPicPr>
        <p:blipFill rotWithShape="1">
          <a:blip r:embed="rId47"/>
          <a:srcRect l="10830" t="34519" r="11224" b="38777"/>
          <a:stretch/>
        </p:blipFill>
        <p:spPr>
          <a:xfrm>
            <a:off x="5613779" y="9177560"/>
            <a:ext cx="1187350" cy="308390"/>
          </a:xfrm>
          <a:prstGeom prst="rect">
            <a:avLst/>
          </a:prstGeom>
        </p:spPr>
      </p:pic>
      <p:pic>
        <p:nvPicPr>
          <p:cNvPr id="2" name="Graphique 1" descr="Route contour">
            <a:extLst>
              <a:ext uri="{FF2B5EF4-FFF2-40B4-BE49-F238E27FC236}">
                <a16:creationId xmlns:a16="http://schemas.microsoft.com/office/drawing/2014/main" id="{43A19628-6020-144D-39D2-67CEB22DC244}"/>
              </a:ext>
            </a:extLst>
          </p:cNvPr>
          <p:cNvPicPr>
            <a:picLocks noChangeAspect="1"/>
          </p:cNvPicPr>
          <p:nvPr>
            <p:custDataLst>
              <p:tags r:id="rId31"/>
            </p:custDataLst>
          </p:nvPr>
        </p:nvPicPr>
        <p:blipFill>
          <a:blip r:embed="rId48">
            <a:extLst>
              <a:ext uri="{96DAC541-7B7A-43D3-8B79-37D633B846F1}">
                <asvg:svgBlip xmlns:asvg="http://schemas.microsoft.com/office/drawing/2016/SVG/main" r:embed="rId49"/>
              </a:ext>
            </a:extLst>
          </a:blip>
          <a:stretch>
            <a:fillRect/>
          </a:stretch>
        </p:blipFill>
        <p:spPr>
          <a:xfrm>
            <a:off x="2521634" y="1452058"/>
            <a:ext cx="218980" cy="218980"/>
          </a:xfrm>
          <a:prstGeom prst="rect">
            <a:avLst/>
          </a:prstGeom>
        </p:spPr>
      </p:pic>
      <p:sp>
        <p:nvSpPr>
          <p:cNvPr id="4" name="Rectangle à coins arrondis 79">
            <a:extLst>
              <a:ext uri="{FF2B5EF4-FFF2-40B4-BE49-F238E27FC236}">
                <a16:creationId xmlns:a16="http://schemas.microsoft.com/office/drawing/2014/main" id="{3F420DEA-1380-1E66-1B59-31A62AFC26E1}"/>
              </a:ext>
            </a:extLst>
          </p:cNvPr>
          <p:cNvSpPr/>
          <p:nvPr>
            <p:custDataLst>
              <p:tags r:id="rId32"/>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grpSp>
        <p:nvGrpSpPr>
          <p:cNvPr id="10" name="Groupe 9">
            <a:extLst>
              <a:ext uri="{FF2B5EF4-FFF2-40B4-BE49-F238E27FC236}">
                <a16:creationId xmlns:a16="http://schemas.microsoft.com/office/drawing/2014/main" id="{8710E5F9-443C-AAA8-309B-21ABF0359687}"/>
              </a:ext>
            </a:extLst>
          </p:cNvPr>
          <p:cNvGrpSpPr/>
          <p:nvPr/>
        </p:nvGrpSpPr>
        <p:grpSpPr>
          <a:xfrm>
            <a:off x="6487414" y="345335"/>
            <a:ext cx="550080" cy="652429"/>
            <a:chOff x="3258892" y="1900954"/>
            <a:chExt cx="3457538" cy="3981931"/>
          </a:xfrm>
        </p:grpSpPr>
        <p:pic>
          <p:nvPicPr>
            <p:cNvPr id="11" name="Image 10" descr="Une image contenant art, motif, Rectangle, carré&#10;&#10;Description générée automatiquement">
              <a:extLst>
                <a:ext uri="{FF2B5EF4-FFF2-40B4-BE49-F238E27FC236}">
                  <a16:creationId xmlns:a16="http://schemas.microsoft.com/office/drawing/2014/main" id="{CEE116AA-0D74-B1CD-7C3E-0492A13BA813}"/>
                </a:ext>
              </a:extLst>
            </p:cNvPr>
            <p:cNvPicPr>
              <a:picLocks noChangeAspect="1"/>
            </p:cNvPicPr>
            <p:nvPr/>
          </p:nvPicPr>
          <p:blipFill>
            <a:blip r:embed="rId50"/>
            <a:stretch>
              <a:fillRect/>
            </a:stretch>
          </p:blipFill>
          <p:spPr>
            <a:xfrm>
              <a:off x="3258892" y="1900954"/>
              <a:ext cx="3457538" cy="3981931"/>
            </a:xfrm>
            <a:prstGeom prst="rect">
              <a:avLst/>
            </a:prstGeom>
          </p:spPr>
        </p:pic>
        <p:pic>
          <p:nvPicPr>
            <p:cNvPr id="13" name="Image 12">
              <a:extLst>
                <a:ext uri="{FF2B5EF4-FFF2-40B4-BE49-F238E27FC236}">
                  <a16:creationId xmlns:a16="http://schemas.microsoft.com/office/drawing/2014/main" id="{7BD894A7-BBF2-9523-2CE6-EBAA08E0E8DC}"/>
                </a:ext>
              </a:extLst>
            </p:cNvPr>
            <p:cNvPicPr>
              <a:picLocks noChangeAspect="1"/>
            </p:cNvPicPr>
            <p:nvPr/>
          </p:nvPicPr>
          <p:blipFill>
            <a:blip r:embed="rId51"/>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124982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4"/>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5"/>
            </p:custDataLst>
          </p:nvPr>
        </p:nvPicPr>
        <p:blipFill>
          <a:blip r:embed="rId37"/>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6"/>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5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7"/>
            </p:custDataLst>
          </p:nvPr>
        </p:nvPicPr>
        <p:blipFill>
          <a:blip r:embed="rId38">
            <a:extLst>
              <a:ext uri="{96DAC541-7B7A-43D3-8B79-37D633B846F1}">
                <asvg:svgBlip xmlns:asvg="http://schemas.microsoft.com/office/drawing/2016/SVG/main" r:embed="rId39"/>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8"/>
            </p:custDataLst>
          </p:nvPr>
        </p:nvPicPr>
        <p:blipFill>
          <a:blip r:embed="rId40">
            <a:extLst>
              <a:ext uri="{96DAC541-7B7A-43D3-8B79-37D633B846F1}">
                <asvg:svgBlip xmlns:asvg="http://schemas.microsoft.com/office/drawing/2016/SVG/main" r:embed="rId41"/>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9"/>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42">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0"/>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43">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1"/>
            </p:custDataLst>
          </p:nvPr>
        </p:nvPicPr>
        <p:blipFill>
          <a:blip r:embed="rId44">
            <a:extLst>
              <a:ext uri="{96DAC541-7B7A-43D3-8B79-37D633B846F1}">
                <asvg:svgBlip xmlns:asvg="http://schemas.microsoft.com/office/drawing/2016/SVG/main" r:embed="rId45"/>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2"/>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3"/>
            </p:custDataLst>
          </p:nvPr>
        </p:nvPicPr>
        <p:blipFill>
          <a:blip r:embed="rId46">
            <a:extLst>
              <a:ext uri="{96DAC541-7B7A-43D3-8B79-37D633B846F1}">
                <asvg:svgBlip xmlns:asvg="http://schemas.microsoft.com/office/drawing/2016/SVG/main" r:embed="rId47"/>
              </a:ext>
            </a:extLst>
          </a:blip>
          <a:stretch>
            <a:fillRect/>
          </a:stretch>
        </p:blipFill>
        <p:spPr>
          <a:xfrm>
            <a:off x="4889143" y="760309"/>
            <a:ext cx="165613" cy="165613"/>
          </a:xfrm>
          <a:prstGeom prst="rect">
            <a:avLst/>
          </a:prstGeom>
        </p:spPr>
      </p:pic>
      <p:sp>
        <p:nvSpPr>
          <p:cNvPr id="56" name="Rectangle 55">
            <a:extLst>
              <a:ext uri="{FF2B5EF4-FFF2-40B4-BE49-F238E27FC236}">
                <a16:creationId xmlns:a16="http://schemas.microsoft.com/office/drawing/2014/main" id="{BB4B7E99-4411-9B01-74ED-DF000074E746}"/>
              </a:ext>
            </a:extLst>
          </p:cNvPr>
          <p:cNvSpPr>
            <a:spLocks noGrp="1" noRot="1" noMove="1" noResize="1" noEditPoints="1" noAdjustHandles="1" noChangeArrowheads="1" noChangeShapeType="1"/>
          </p:cNvSpPr>
          <p:nvPr>
            <p:custDataLst>
              <p:tags r:id="rId14"/>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5"/>
            </p:custDataLst>
          </p:nvPr>
        </p:nvCxnSpPr>
        <p:spPr>
          <a:xfrm>
            <a:off x="7091550" y="1202688"/>
            <a:ext cx="23929" cy="95405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A976C1E-129F-0D9D-D644-0FAB586E3795}"/>
              </a:ext>
            </a:extLst>
          </p:cNvPr>
          <p:cNvSpPr/>
          <p:nvPr>
            <p:custDataLst>
              <p:tags r:id="rId16"/>
            </p:custDataLst>
          </p:nvPr>
        </p:nvSpPr>
        <p:spPr>
          <a:xfrm>
            <a:off x="337159" y="1743757"/>
            <a:ext cx="4793381" cy="2723823"/>
          </a:xfrm>
          <a:prstGeom prst="rect">
            <a:avLst/>
          </a:prstGeom>
        </p:spPr>
        <p:txBody>
          <a:bodyPr wrap="square" lIns="0" rIns="0">
            <a:spAutoFit/>
          </a:bodyPr>
          <a:lstStyle/>
          <a:p>
            <a:pPr lvl="1"/>
            <a:r>
              <a:rPr lang="fr-FR" sz="1000" b="1" dirty="0">
                <a:effectLst/>
                <a:latin typeface="Roboto" panose="02000000000000000000" pitchFamily="2" charset="0"/>
                <a:ea typeface="Roboto" panose="02000000000000000000" pitchFamily="2" charset="0"/>
                <a:cs typeface="Roboto" panose="02000000000000000000" pitchFamily="2" charset="0"/>
              </a:rPr>
              <a:t>VSCT (Voyage-sncf.com) –</a:t>
            </a:r>
            <a:r>
              <a:rPr lang="fr-FR" sz="1000" dirty="0">
                <a:effectLst/>
                <a:latin typeface="Roboto" panose="02000000000000000000" pitchFamily="2" charset="0"/>
                <a:ea typeface="Roboto" panose="02000000000000000000" pitchFamily="2" charset="0"/>
                <a:cs typeface="Roboto" panose="02000000000000000000" pitchFamily="2" charset="0"/>
              </a:rPr>
              <a:t> </a:t>
            </a:r>
            <a:r>
              <a:rPr lang="fr-FR" sz="1000" dirty="0">
                <a:latin typeface="Roboto" panose="02000000000000000000" pitchFamily="2" charset="0"/>
                <a:ea typeface="Roboto" panose="02000000000000000000" pitchFamily="2" charset="0"/>
                <a:cs typeface="Roboto" panose="02000000000000000000" pitchFamily="2" charset="0"/>
              </a:rPr>
              <a:t>D</a:t>
            </a:r>
            <a:r>
              <a:rPr lang="fr-FR" sz="1000" dirty="0">
                <a:effectLst/>
                <a:latin typeface="Roboto" panose="02000000000000000000" pitchFamily="2" charset="0"/>
                <a:ea typeface="Roboto" panose="02000000000000000000" pitchFamily="2" charset="0"/>
                <a:cs typeface="Roboto" panose="02000000000000000000" pitchFamily="2" charset="0"/>
              </a:rPr>
              <a:t>e septembre 2015 à novembre 2016 </a:t>
            </a:r>
            <a:br>
              <a:rPr lang="fr-FR" sz="1000" dirty="0">
                <a:effectLst/>
                <a:latin typeface="Roboto" panose="02000000000000000000" pitchFamily="2" charset="0"/>
                <a:ea typeface="Roboto" panose="02000000000000000000" pitchFamily="2" charset="0"/>
                <a:cs typeface="Roboto" panose="02000000000000000000" pitchFamily="2" charset="0"/>
              </a:rPr>
            </a:br>
            <a:r>
              <a:rPr lang="fr-FR" sz="1000" dirty="0">
                <a:effectLst/>
                <a:latin typeface="Roboto" panose="02000000000000000000" pitchFamily="2" charset="0"/>
                <a:ea typeface="Roboto" panose="02000000000000000000" pitchFamily="2" charset="0"/>
                <a:cs typeface="Roboto" panose="02000000000000000000" pitchFamily="2" charset="0"/>
              </a:rPr>
              <a:t>( 1 an et 2 mois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Chef de projet Pilotage</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buFont typeface="Wingdings" panose="05000000000000000000" pitchFamily="2" charset="2"/>
              <a:buChar char="ü"/>
            </a:pPr>
            <a:r>
              <a:rPr lang="fr-FR" sz="900" dirty="0"/>
              <a:t>Connaissance de pilotage dans un grand groupe web.</a:t>
            </a:r>
          </a:p>
          <a:p>
            <a:pPr marL="628650" lvl="1" indent="-171450">
              <a:buFont typeface="Wingdings" panose="05000000000000000000" pitchFamily="2" charset="2"/>
              <a:buChar char="ü"/>
            </a:pPr>
            <a:r>
              <a:rPr lang="fr-FR" sz="900" dirty="0"/>
              <a:t>Connaissance de prise de décision en cas d’incident ou problème.</a:t>
            </a:r>
          </a:p>
          <a:p>
            <a:pPr marL="628650" lvl="1" indent="-171450">
              <a:buFont typeface="Wingdings" panose="05000000000000000000" pitchFamily="2" charset="2"/>
              <a:buChar char="ü"/>
            </a:pPr>
            <a:r>
              <a:rPr lang="fr-FR" sz="900" dirty="0"/>
              <a:t>Approfondissement de la planification des actions.</a:t>
            </a:r>
          </a:p>
          <a:p>
            <a:pPr marL="628650" lvl="1" indent="-171450">
              <a:buFont typeface="Wingdings" panose="05000000000000000000" pitchFamily="2" charset="2"/>
              <a:buChar char="ü"/>
            </a:pPr>
            <a:r>
              <a:rPr lang="fr-FR" sz="900" dirty="0"/>
              <a:t>Approfondissement de la rédaction de CR sur les actions en cours et sur les analyses sur l’urbanisation et l’architecture du SI du groupe.</a:t>
            </a:r>
          </a:p>
          <a:p>
            <a:pPr marL="628650" lvl="1" indent="-171450">
              <a:buFont typeface="Wingdings" panose="05000000000000000000" pitchFamily="2" charset="2"/>
              <a:buChar char="ü"/>
            </a:pPr>
            <a:r>
              <a:rPr lang="fr-FR" sz="900" dirty="0"/>
              <a:t>Approfondissement des notions de pilotage d’équipes de développeurs, architectes autour de sujets.</a:t>
            </a:r>
          </a:p>
          <a:p>
            <a:pPr marL="628650" lvl="1" indent="-171450">
              <a:buFont typeface="Wingdings" panose="05000000000000000000" pitchFamily="2" charset="2"/>
              <a:buChar char="ü"/>
            </a:pPr>
            <a:r>
              <a:rPr lang="fr-FR" sz="900" dirty="0"/>
              <a:t>Approfondissement des méthodes agiles dans le pilotage.</a:t>
            </a:r>
          </a:p>
          <a:p>
            <a:pPr marL="628650" lvl="1" indent="-171450">
              <a:buFont typeface="Wingdings" panose="05000000000000000000" pitchFamily="2" charset="2"/>
              <a:buChar char="ü"/>
            </a:pPr>
            <a:r>
              <a:rPr lang="fr-FR" sz="900" dirty="0"/>
              <a:t>Approfondissement d’urbanisation et d’architecture d’un SI.</a:t>
            </a:r>
          </a:p>
          <a:p>
            <a:pPr marL="628650" lvl="1" indent="-171450">
              <a:buFont typeface="Wingdings" panose="05000000000000000000" pitchFamily="2" charset="2"/>
              <a:buChar char="ü"/>
            </a:pPr>
            <a:r>
              <a:rPr lang="fr-FR" sz="900" dirty="0"/>
              <a:t>Approfondissement d’accompagnement d’équipes dans l’urbanisation et l’architecture du SI du groupe.</a:t>
            </a:r>
          </a:p>
          <a:p>
            <a:pPr marL="628650" lvl="1" indent="-171450">
              <a:buFont typeface="Wingdings" panose="05000000000000000000" pitchFamily="2" charset="2"/>
              <a:buChar char="ü"/>
            </a:pPr>
            <a:r>
              <a:rPr lang="fr-FR" sz="900" dirty="0"/>
              <a:t>Approfondissement mise en place de processus métier &amp; MOE.</a:t>
            </a:r>
          </a:p>
          <a:p>
            <a:pPr marL="628650" lvl="1" indent="-171450">
              <a:buFont typeface="Wingdings" panose="05000000000000000000" pitchFamily="2" charset="2"/>
              <a:buChar char="ü"/>
            </a:pPr>
            <a:r>
              <a:rPr lang="fr-FR" sz="900" dirty="0"/>
              <a:t>Approfondissement de la gestion des risques. </a:t>
            </a:r>
          </a:p>
          <a:p>
            <a:pPr marL="628650" lvl="1" indent="-171450">
              <a:buFont typeface="Wingdings" panose="05000000000000000000" pitchFamily="2" charset="2"/>
              <a:buChar char="ü"/>
            </a:pPr>
            <a:r>
              <a:rPr lang="fr-FR" sz="900" dirty="0"/>
              <a:t>Maitrise de la communication MOE &amp; Métiers.</a:t>
            </a:r>
          </a:p>
        </p:txBody>
      </p:sp>
      <p:sp>
        <p:nvSpPr>
          <p:cNvPr id="30" name="Hexagone 29">
            <a:extLst>
              <a:ext uri="{FF2B5EF4-FFF2-40B4-BE49-F238E27FC236}">
                <a16:creationId xmlns:a16="http://schemas.microsoft.com/office/drawing/2014/main" id="{F8CDD086-EA65-1753-E6ED-88A2330C77EE}"/>
              </a:ext>
            </a:extLst>
          </p:cNvPr>
          <p:cNvSpPr/>
          <p:nvPr>
            <p:custDataLst>
              <p:tags r:id="rId17"/>
            </p:custDataLst>
          </p:nvPr>
        </p:nvSpPr>
        <p:spPr>
          <a:xfrm>
            <a:off x="6947051" y="1718275"/>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B526B008-C11E-AC9F-C0C8-B9B0DF4386F8}"/>
              </a:ext>
            </a:extLst>
          </p:cNvPr>
          <p:cNvCxnSpPr/>
          <p:nvPr>
            <p:custDataLst>
              <p:tags r:id="rId18"/>
            </p:custDataLst>
          </p:nvPr>
        </p:nvCxnSpPr>
        <p:spPr>
          <a:xfrm>
            <a:off x="7977" y="8505473"/>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9" name="Connecteur droit 28">
            <a:extLst>
              <a:ext uri="{FF2B5EF4-FFF2-40B4-BE49-F238E27FC236}">
                <a16:creationId xmlns:a16="http://schemas.microsoft.com/office/drawing/2014/main" id="{4317B6A3-0F44-DD11-F5DC-66DD34AFD057}"/>
              </a:ext>
            </a:extLst>
          </p:cNvPr>
          <p:cNvCxnSpPr>
            <a:cxnSpLocks/>
          </p:cNvCxnSpPr>
          <p:nvPr>
            <p:custDataLst>
              <p:tags r:id="rId19"/>
            </p:custDataLst>
          </p:nvPr>
        </p:nvCxnSpPr>
        <p:spPr>
          <a:xfrm>
            <a:off x="5419954" y="8505473"/>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31" name="Losange 30">
            <a:extLst>
              <a:ext uri="{FF2B5EF4-FFF2-40B4-BE49-F238E27FC236}">
                <a16:creationId xmlns:a16="http://schemas.microsoft.com/office/drawing/2014/main" id="{34CFAB8E-FAD7-A01F-2186-EBA652699648}"/>
              </a:ext>
            </a:extLst>
          </p:cNvPr>
          <p:cNvSpPr/>
          <p:nvPr>
            <p:custDataLst>
              <p:tags r:id="rId20"/>
            </p:custDataLst>
          </p:nvPr>
        </p:nvSpPr>
        <p:spPr>
          <a:xfrm>
            <a:off x="6930687" y="9023837"/>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à coins arrondis 79">
            <a:extLst>
              <a:ext uri="{FF2B5EF4-FFF2-40B4-BE49-F238E27FC236}">
                <a16:creationId xmlns:a16="http://schemas.microsoft.com/office/drawing/2014/main" id="{4D6F59D2-3ECC-9AF0-FD19-22D5E074241F}"/>
              </a:ext>
            </a:extLst>
          </p:cNvPr>
          <p:cNvSpPr/>
          <p:nvPr>
            <p:custDataLst>
              <p:tags r:id="rId21"/>
            </p:custDataLst>
          </p:nvPr>
        </p:nvSpPr>
        <p:spPr>
          <a:xfrm>
            <a:off x="5601656" y="9523850"/>
            <a:ext cx="1238323"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Mai à Juillet 2012 – 3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mois</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a:t>
            </a:r>
          </a:p>
          <a:p>
            <a:pPr algn="ctr">
              <a:spcAft>
                <a:spcPts val="300"/>
              </a:spcAft>
            </a:pPr>
            <a:r>
              <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Stage</a:t>
            </a:r>
          </a:p>
        </p:txBody>
      </p:sp>
      <p:pic>
        <p:nvPicPr>
          <p:cNvPr id="4" name="Image 3" descr="Une image contenant texte, Police, Graphique, logo&#10;&#10;Description générée automatiquement">
            <a:extLst>
              <a:ext uri="{FF2B5EF4-FFF2-40B4-BE49-F238E27FC236}">
                <a16:creationId xmlns:a16="http://schemas.microsoft.com/office/drawing/2014/main" id="{EFE9E73D-8F43-5F82-BE07-27FEA8D985BB}"/>
              </a:ext>
            </a:extLst>
          </p:cNvPr>
          <p:cNvPicPr>
            <a:picLocks noChangeAspect="1"/>
          </p:cNvPicPr>
          <p:nvPr>
            <p:custDataLst>
              <p:tags r:id="rId22"/>
            </p:custDataLst>
          </p:nvPr>
        </p:nvPicPr>
        <p:blipFill rotWithShape="1">
          <a:blip r:embed="rId48"/>
          <a:srcRect t="15076" b="20722"/>
          <a:stretch/>
        </p:blipFill>
        <p:spPr>
          <a:xfrm>
            <a:off x="5933046" y="1739888"/>
            <a:ext cx="745453" cy="478597"/>
          </a:xfrm>
          <a:prstGeom prst="rect">
            <a:avLst/>
          </a:prstGeom>
        </p:spPr>
      </p:pic>
      <p:sp>
        <p:nvSpPr>
          <p:cNvPr id="7" name="Rectangle 6">
            <a:extLst>
              <a:ext uri="{FF2B5EF4-FFF2-40B4-BE49-F238E27FC236}">
                <a16:creationId xmlns:a16="http://schemas.microsoft.com/office/drawing/2014/main" id="{533FD20A-6CFC-C3C8-6F14-9BFFD911BACA}"/>
              </a:ext>
            </a:extLst>
          </p:cNvPr>
          <p:cNvSpPr/>
          <p:nvPr>
            <p:custDataLst>
              <p:tags r:id="rId23"/>
            </p:custDataLst>
          </p:nvPr>
        </p:nvSpPr>
        <p:spPr>
          <a:xfrm>
            <a:off x="330327" y="4464484"/>
            <a:ext cx="4896858" cy="1892826"/>
          </a:xfrm>
          <a:prstGeom prst="rect">
            <a:avLst/>
          </a:prstGeom>
        </p:spPr>
        <p:txBody>
          <a:bodyPr wrap="square" lIns="0" rIns="0">
            <a:spAutoFit/>
          </a:bodyPr>
          <a:lstStyle/>
          <a:p>
            <a:pPr lvl="1"/>
            <a:r>
              <a:rPr lang="fr-FR" sz="1000" b="1" dirty="0">
                <a:effectLst/>
                <a:latin typeface="Roboto" panose="02000000000000000000" pitchFamily="2" charset="0"/>
                <a:ea typeface="Roboto" panose="02000000000000000000" pitchFamily="2" charset="0"/>
                <a:cs typeface="Roboto" panose="02000000000000000000" pitchFamily="2" charset="0"/>
              </a:rPr>
              <a:t>BNP Paribas </a:t>
            </a:r>
            <a:r>
              <a:rPr lang="fr-FR" sz="1000" b="1" dirty="0" err="1">
                <a:effectLst/>
                <a:latin typeface="Roboto" panose="02000000000000000000" pitchFamily="2" charset="0"/>
                <a:ea typeface="Roboto" panose="02000000000000000000" pitchFamily="2" charset="0"/>
                <a:cs typeface="Roboto" panose="02000000000000000000" pitchFamily="2" charset="0"/>
              </a:rPr>
              <a:t>Personal</a:t>
            </a:r>
            <a:r>
              <a:rPr lang="fr-FR" sz="1000" b="1" dirty="0">
                <a:effectLst/>
                <a:latin typeface="Roboto" panose="02000000000000000000" pitchFamily="2" charset="0"/>
                <a:ea typeface="Roboto" panose="02000000000000000000" pitchFamily="2" charset="0"/>
                <a:cs typeface="Roboto" panose="02000000000000000000" pitchFamily="2" charset="0"/>
              </a:rPr>
              <a:t> Finances - Cetelem </a:t>
            </a:r>
            <a:r>
              <a:rPr lang="fr-FR" sz="1000" dirty="0">
                <a:effectLst/>
                <a:latin typeface="Roboto" panose="02000000000000000000" pitchFamily="2" charset="0"/>
                <a:ea typeface="Roboto" panose="02000000000000000000" pitchFamily="2" charset="0"/>
                <a:cs typeface="Roboto" panose="02000000000000000000" pitchFamily="2" charset="0"/>
              </a:rPr>
              <a:t>– D’avril 2013 à septembre 2015 </a:t>
            </a:r>
            <a:br>
              <a:rPr lang="fr-FR" sz="1000" dirty="0">
                <a:effectLst/>
                <a:latin typeface="Roboto" panose="02000000000000000000" pitchFamily="2" charset="0"/>
                <a:ea typeface="Roboto" panose="02000000000000000000" pitchFamily="2" charset="0"/>
                <a:cs typeface="Roboto" panose="02000000000000000000" pitchFamily="2" charset="0"/>
              </a:rPr>
            </a:br>
            <a:r>
              <a:rPr lang="fr-FR" sz="1000" dirty="0">
                <a:effectLst/>
                <a:latin typeface="Roboto" panose="02000000000000000000" pitchFamily="2" charset="0"/>
                <a:ea typeface="Roboto" panose="02000000000000000000" pitchFamily="2" charset="0"/>
                <a:cs typeface="Roboto" panose="02000000000000000000" pitchFamily="2" charset="0"/>
              </a:rPr>
              <a:t>(2 ans &amp; 5 mois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Chef de Projet MOE</a:t>
            </a:r>
          </a:p>
          <a:p>
            <a:pPr lvl="1">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buFont typeface="Wingdings" panose="05000000000000000000" pitchFamily="2" charset="2"/>
              <a:buChar char="ü"/>
            </a:pPr>
            <a:r>
              <a:rPr lang="fr-FR" sz="900" dirty="0"/>
              <a:t>Connaissance de gestion de projet dans un grand groupe financier.</a:t>
            </a:r>
          </a:p>
          <a:p>
            <a:pPr marL="628650" lvl="1" indent="-171450">
              <a:buFont typeface="Wingdings" panose="05000000000000000000" pitchFamily="2" charset="2"/>
              <a:buChar char="ü"/>
            </a:pPr>
            <a:r>
              <a:rPr lang="fr-FR" sz="900" dirty="0"/>
              <a:t>Connaissance de planification et chiffrage d’un projet.</a:t>
            </a:r>
          </a:p>
          <a:p>
            <a:pPr marL="628650" lvl="1" indent="-171450">
              <a:buFont typeface="Wingdings" panose="05000000000000000000" pitchFamily="2" charset="2"/>
              <a:buChar char="ü"/>
            </a:pPr>
            <a:r>
              <a:rPr lang="fr-FR" sz="900" dirty="0"/>
              <a:t>Connaissance de gestion d’une équipe de développeurs prestataires.</a:t>
            </a:r>
          </a:p>
          <a:p>
            <a:pPr marL="628650" lvl="1" indent="-171450">
              <a:buFont typeface="Wingdings" panose="05000000000000000000" pitchFamily="2" charset="2"/>
              <a:buChar char="ü"/>
            </a:pPr>
            <a:r>
              <a:rPr lang="fr-FR" sz="900" dirty="0"/>
              <a:t>Approfondissement d’urbanisation et d’architecture.</a:t>
            </a:r>
          </a:p>
          <a:p>
            <a:pPr marL="628650" lvl="1" indent="-171450">
              <a:buFont typeface="Wingdings" panose="05000000000000000000" pitchFamily="2" charset="2"/>
              <a:buChar char="ü"/>
            </a:pPr>
            <a:r>
              <a:rPr lang="fr-FR" sz="900" dirty="0"/>
              <a:t>Approfondissement mise en place de processus métier &amp; MOE.</a:t>
            </a:r>
          </a:p>
          <a:p>
            <a:pPr marL="628650" lvl="1" indent="-171450">
              <a:buFont typeface="Wingdings" panose="05000000000000000000" pitchFamily="2" charset="2"/>
              <a:buChar char="ü"/>
            </a:pPr>
            <a:r>
              <a:rPr lang="fr-FR" sz="900" dirty="0"/>
              <a:t>Approfondissement de la rédaction d’un cahier des charges et des spécifications.</a:t>
            </a:r>
          </a:p>
          <a:p>
            <a:pPr marL="628650" lvl="1" indent="-171450">
              <a:buFont typeface="Wingdings" panose="05000000000000000000" pitchFamily="2" charset="2"/>
              <a:buChar char="ü"/>
            </a:pPr>
            <a:r>
              <a:rPr lang="fr-FR" sz="900" dirty="0"/>
              <a:t>Approfondissement de la gestion des risques.</a:t>
            </a:r>
          </a:p>
          <a:p>
            <a:pPr marL="628650" lvl="1" indent="-171450">
              <a:buFont typeface="Wingdings" panose="05000000000000000000" pitchFamily="2" charset="2"/>
              <a:buChar char="ü"/>
            </a:pPr>
            <a:r>
              <a:rPr lang="fr-FR" sz="900" dirty="0"/>
              <a:t>Maitrise de la communication MOA / MOE / Métiers.</a:t>
            </a:r>
          </a:p>
        </p:txBody>
      </p:sp>
      <p:sp>
        <p:nvSpPr>
          <p:cNvPr id="8" name="Hexagone 7">
            <a:extLst>
              <a:ext uri="{FF2B5EF4-FFF2-40B4-BE49-F238E27FC236}">
                <a16:creationId xmlns:a16="http://schemas.microsoft.com/office/drawing/2014/main" id="{06FD7A0D-9DD7-DA2E-81E3-7469F64D05B4}"/>
              </a:ext>
            </a:extLst>
          </p:cNvPr>
          <p:cNvSpPr/>
          <p:nvPr>
            <p:custDataLst>
              <p:tags r:id="rId24"/>
            </p:custDataLst>
          </p:nvPr>
        </p:nvSpPr>
        <p:spPr>
          <a:xfrm>
            <a:off x="6951393" y="4442465"/>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descr="Une image contenant texte, vert, graphisme, Police&#10;&#10;Description générée automatiquement">
            <a:extLst>
              <a:ext uri="{FF2B5EF4-FFF2-40B4-BE49-F238E27FC236}">
                <a16:creationId xmlns:a16="http://schemas.microsoft.com/office/drawing/2014/main" id="{7F8ABCA8-0EC1-3776-8DC5-4CE51619E3F9}"/>
              </a:ext>
            </a:extLst>
          </p:cNvPr>
          <p:cNvPicPr>
            <a:picLocks noChangeAspect="1"/>
          </p:cNvPicPr>
          <p:nvPr>
            <p:custDataLst>
              <p:tags r:id="rId25"/>
            </p:custDataLst>
          </p:nvPr>
        </p:nvPicPr>
        <p:blipFill>
          <a:blip r:embed="rId49"/>
          <a:stretch>
            <a:fillRect/>
          </a:stretch>
        </p:blipFill>
        <p:spPr>
          <a:xfrm>
            <a:off x="5958699" y="4451913"/>
            <a:ext cx="694145" cy="694145"/>
          </a:xfrm>
          <a:prstGeom prst="rect">
            <a:avLst/>
          </a:prstGeom>
        </p:spPr>
      </p:pic>
      <p:cxnSp>
        <p:nvCxnSpPr>
          <p:cNvPr id="13" name="Connecteur droit 12">
            <a:extLst>
              <a:ext uri="{FF2B5EF4-FFF2-40B4-BE49-F238E27FC236}">
                <a16:creationId xmlns:a16="http://schemas.microsoft.com/office/drawing/2014/main" id="{1846873B-CF03-D402-84D7-734A690CF020}"/>
              </a:ext>
            </a:extLst>
          </p:cNvPr>
          <p:cNvCxnSpPr/>
          <p:nvPr>
            <p:custDataLst>
              <p:tags r:id="rId26"/>
            </p:custDataLst>
          </p:nvPr>
        </p:nvCxnSpPr>
        <p:spPr>
          <a:xfrm>
            <a:off x="0" y="6475305"/>
            <a:ext cx="5411977" cy="0"/>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14" name="Connecteur droit 13">
            <a:extLst>
              <a:ext uri="{FF2B5EF4-FFF2-40B4-BE49-F238E27FC236}">
                <a16:creationId xmlns:a16="http://schemas.microsoft.com/office/drawing/2014/main" id="{545F379A-5E71-E2B2-D834-46B63B35FCA7}"/>
              </a:ext>
            </a:extLst>
          </p:cNvPr>
          <p:cNvCxnSpPr>
            <a:cxnSpLocks/>
          </p:cNvCxnSpPr>
          <p:nvPr>
            <p:custDataLst>
              <p:tags r:id="rId27"/>
            </p:custDataLst>
          </p:nvPr>
        </p:nvCxnSpPr>
        <p:spPr>
          <a:xfrm>
            <a:off x="5411977" y="6468533"/>
            <a:ext cx="2158470" cy="0"/>
          </a:xfrm>
          <a:prstGeom prst="line">
            <a:avLst/>
          </a:prstGeom>
          <a:ln>
            <a:solidFill>
              <a:srgbClr val="FDFDFD"/>
            </a:solidFill>
            <a:prstDash val="dashDot"/>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40BA980A-D23D-82AE-D63D-9E0EC7BC424F}"/>
              </a:ext>
            </a:extLst>
          </p:cNvPr>
          <p:cNvSpPr/>
          <p:nvPr>
            <p:custDataLst>
              <p:tags r:id="rId28"/>
            </p:custDataLst>
          </p:nvPr>
        </p:nvSpPr>
        <p:spPr>
          <a:xfrm>
            <a:off x="343924" y="6628906"/>
            <a:ext cx="4793381" cy="1669688"/>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Groupe AGRICA.</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Convention.</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Analyste-programmeur PHP</a:t>
            </a:r>
          </a:p>
          <a:p>
            <a:pPr>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d’urbanisation et d’architecture.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gestion des risques.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de la communication MOA – MOE.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d’un développement web sous langage PHP.</a:t>
            </a:r>
          </a:p>
        </p:txBody>
      </p:sp>
      <p:sp>
        <p:nvSpPr>
          <p:cNvPr id="17" name="Rectangle à coins arrondis 79">
            <a:extLst>
              <a:ext uri="{FF2B5EF4-FFF2-40B4-BE49-F238E27FC236}">
                <a16:creationId xmlns:a16="http://schemas.microsoft.com/office/drawing/2014/main" id="{A8DEF8E4-4FBB-8AA3-1543-57DE6A86E053}"/>
              </a:ext>
            </a:extLst>
          </p:cNvPr>
          <p:cNvSpPr/>
          <p:nvPr>
            <p:custDataLst>
              <p:tags r:id="rId29"/>
            </p:custDataLst>
          </p:nvPr>
        </p:nvSpPr>
        <p:spPr>
          <a:xfrm>
            <a:off x="5601657" y="7403585"/>
            <a:ext cx="1180502"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Avril à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decembre</a:t>
            </a: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 2012 - 8 </a:t>
            </a:r>
            <a:r>
              <a:rPr lang="en-US" sz="1200" b="1" dirty="0" err="1">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mois</a:t>
            </a:r>
            <a:b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br>
            <a:r>
              <a:rPr lang="fr-FR"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Stage de fin d’études et CDD de deux mois</a:t>
            </a:r>
            <a:endPar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32" name="Losange 31">
            <a:extLst>
              <a:ext uri="{FF2B5EF4-FFF2-40B4-BE49-F238E27FC236}">
                <a16:creationId xmlns:a16="http://schemas.microsoft.com/office/drawing/2014/main" id="{47FF8ED5-296D-A2EF-8E6C-476EC34B0CBA}"/>
              </a:ext>
            </a:extLst>
          </p:cNvPr>
          <p:cNvSpPr/>
          <p:nvPr>
            <p:custDataLst>
              <p:tags r:id="rId30"/>
            </p:custDataLst>
          </p:nvPr>
        </p:nvSpPr>
        <p:spPr>
          <a:xfrm>
            <a:off x="6922710" y="6711519"/>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Une image contenant texte, logo, Graphique, Bleu électrique&#10;&#10;Description générée automatiquement">
            <a:extLst>
              <a:ext uri="{FF2B5EF4-FFF2-40B4-BE49-F238E27FC236}">
                <a16:creationId xmlns:a16="http://schemas.microsoft.com/office/drawing/2014/main" id="{54A7F2F8-ED68-CC78-E08A-35BDC2E3C708}"/>
              </a:ext>
            </a:extLst>
          </p:cNvPr>
          <p:cNvPicPr>
            <a:picLocks noChangeAspect="1"/>
          </p:cNvPicPr>
          <p:nvPr>
            <p:custDataLst>
              <p:tags r:id="rId31"/>
            </p:custDataLst>
          </p:nvPr>
        </p:nvPicPr>
        <p:blipFill rotWithShape="1">
          <a:blip r:embed="rId50"/>
          <a:srcRect l="8291" t="16961" r="8464" b="24439"/>
          <a:stretch/>
        </p:blipFill>
        <p:spPr>
          <a:xfrm>
            <a:off x="5610078" y="6738586"/>
            <a:ext cx="1180502" cy="554270"/>
          </a:xfrm>
          <a:prstGeom prst="rect">
            <a:avLst/>
          </a:prstGeom>
        </p:spPr>
      </p:pic>
      <p:sp>
        <p:nvSpPr>
          <p:cNvPr id="43" name="Rectangle 42">
            <a:extLst>
              <a:ext uri="{FF2B5EF4-FFF2-40B4-BE49-F238E27FC236}">
                <a16:creationId xmlns:a16="http://schemas.microsoft.com/office/drawing/2014/main" id="{0DEEB8AB-87C2-27B6-D275-70A4986518C5}"/>
              </a:ext>
            </a:extLst>
          </p:cNvPr>
          <p:cNvSpPr/>
          <p:nvPr>
            <p:custDataLst>
              <p:tags r:id="rId32"/>
            </p:custDataLst>
          </p:nvPr>
        </p:nvSpPr>
        <p:spPr>
          <a:xfrm>
            <a:off x="332460" y="8713256"/>
            <a:ext cx="4793381" cy="1669688"/>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SOCIO-LOGICIEL.</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Paris – Montparnasse.</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Analyste-Programmeur - VBA &amp;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ASP.Net</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a:spcAft>
                <a:spcPts val="600"/>
              </a:spcAft>
            </a:pPr>
            <a:r>
              <a:rPr lang="fr-FR" sz="105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Compétences acquises: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d’urbanisation et d’architecture.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Connaissance gestion des risques.</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de la communication MOA – MOE.</a:t>
            </a:r>
          </a:p>
          <a:p>
            <a:pPr marL="171450" indent="-171450">
              <a:buFont typeface="Wingdings" panose="05000000000000000000" pitchFamily="2" charset="2"/>
              <a:buChar char="ü"/>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Approfondissement d’un développement web sous langage PHP.</a:t>
            </a:r>
          </a:p>
        </p:txBody>
      </p:sp>
      <p:pic>
        <p:nvPicPr>
          <p:cNvPr id="49" name="Image 48" descr="Une image contenant texte, Police, logo, Graphique&#10;&#10;Description générée automatiquement">
            <a:extLst>
              <a:ext uri="{FF2B5EF4-FFF2-40B4-BE49-F238E27FC236}">
                <a16:creationId xmlns:a16="http://schemas.microsoft.com/office/drawing/2014/main" id="{900BB4E9-F290-44E3-9F2B-709D4A600CE0}"/>
              </a:ext>
            </a:extLst>
          </p:cNvPr>
          <p:cNvPicPr>
            <a:picLocks noChangeAspect="1"/>
          </p:cNvPicPr>
          <p:nvPr>
            <p:custDataLst>
              <p:tags r:id="rId33"/>
            </p:custDataLst>
          </p:nvPr>
        </p:nvPicPr>
        <p:blipFill rotWithShape="1">
          <a:blip r:embed="rId51"/>
          <a:srcRect l="5916" t="29436" r="5916" b="35929"/>
          <a:stretch/>
        </p:blipFill>
        <p:spPr>
          <a:xfrm>
            <a:off x="5610078" y="9039912"/>
            <a:ext cx="1238323" cy="368776"/>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34"/>
            </p:custDataLst>
          </p:nvPr>
        </p:nvPicPr>
        <p:blipFill>
          <a:blip r:embed="rId52">
            <a:extLst>
              <a:ext uri="{96DAC541-7B7A-43D3-8B79-37D633B846F1}">
                <asvg:svgBlip xmlns:asvg="http://schemas.microsoft.com/office/drawing/2016/SVG/main" r:embed="rId53"/>
              </a:ext>
            </a:extLst>
          </a:blip>
          <a:stretch>
            <a:fillRect/>
          </a:stretch>
        </p:blipFill>
        <p:spPr>
          <a:xfrm>
            <a:off x="2521634" y="1452058"/>
            <a:ext cx="218980" cy="218980"/>
          </a:xfrm>
          <a:prstGeom prst="rect">
            <a:avLst/>
          </a:prstGeom>
        </p:spPr>
      </p:pic>
      <p:sp>
        <p:nvSpPr>
          <p:cNvPr id="6" name="Rectangle à coins arrondis 79">
            <a:extLst>
              <a:ext uri="{FF2B5EF4-FFF2-40B4-BE49-F238E27FC236}">
                <a16:creationId xmlns:a16="http://schemas.microsoft.com/office/drawing/2014/main" id="{92358788-C8C0-7833-880B-FB0244909037}"/>
              </a:ext>
            </a:extLst>
          </p:cNvPr>
          <p:cNvSpPr/>
          <p:nvPr>
            <p:custDataLst>
              <p:tags r:id="rId3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grpSp>
        <p:nvGrpSpPr>
          <p:cNvPr id="21" name="Groupe 20">
            <a:extLst>
              <a:ext uri="{FF2B5EF4-FFF2-40B4-BE49-F238E27FC236}">
                <a16:creationId xmlns:a16="http://schemas.microsoft.com/office/drawing/2014/main" id="{0FB233FE-680B-3814-A994-ABCDAE88F83F}"/>
              </a:ext>
            </a:extLst>
          </p:cNvPr>
          <p:cNvGrpSpPr/>
          <p:nvPr/>
        </p:nvGrpSpPr>
        <p:grpSpPr>
          <a:xfrm>
            <a:off x="6487414" y="345335"/>
            <a:ext cx="550080" cy="652429"/>
            <a:chOff x="3258892" y="1900954"/>
            <a:chExt cx="3457538" cy="3981931"/>
          </a:xfrm>
        </p:grpSpPr>
        <p:pic>
          <p:nvPicPr>
            <p:cNvPr id="22" name="Image 21" descr="Une image contenant art, motif, Rectangle, carré&#10;&#10;Description générée automatiquement">
              <a:extLst>
                <a:ext uri="{FF2B5EF4-FFF2-40B4-BE49-F238E27FC236}">
                  <a16:creationId xmlns:a16="http://schemas.microsoft.com/office/drawing/2014/main" id="{8716FF81-3C21-214C-1EAF-E4FB51D4DFC5}"/>
                </a:ext>
              </a:extLst>
            </p:cNvPr>
            <p:cNvPicPr>
              <a:picLocks noChangeAspect="1"/>
            </p:cNvPicPr>
            <p:nvPr/>
          </p:nvPicPr>
          <p:blipFill>
            <a:blip r:embed="rId54"/>
            <a:stretch>
              <a:fillRect/>
            </a:stretch>
          </p:blipFill>
          <p:spPr>
            <a:xfrm>
              <a:off x="3258892" y="1900954"/>
              <a:ext cx="3457538" cy="3981931"/>
            </a:xfrm>
            <a:prstGeom prst="rect">
              <a:avLst/>
            </a:prstGeom>
          </p:spPr>
        </p:pic>
        <p:pic>
          <p:nvPicPr>
            <p:cNvPr id="23" name="Image 22">
              <a:extLst>
                <a:ext uri="{FF2B5EF4-FFF2-40B4-BE49-F238E27FC236}">
                  <a16:creationId xmlns:a16="http://schemas.microsoft.com/office/drawing/2014/main" id="{AC18A9DF-8E4F-3406-FE51-4EBDFEB5885F}"/>
                </a:ext>
              </a:extLst>
            </p:cNvPr>
            <p:cNvPicPr>
              <a:picLocks noChangeAspect="1"/>
            </p:cNvPicPr>
            <p:nvPr/>
          </p:nvPicPr>
          <p:blipFill>
            <a:blip r:embed="rId55"/>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315213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7C61260-9E5A-2C28-64C6-74508E703B66}"/>
              </a:ext>
            </a:extLst>
          </p:cNvPr>
          <p:cNvSpPr>
            <a:spLocks/>
          </p:cNvSpPr>
          <p:nvPr>
            <p:custDataLst>
              <p:tags r:id="rId1"/>
            </p:custDataLst>
          </p:nvPr>
        </p:nvSpPr>
        <p:spPr>
          <a:xfrm>
            <a:off x="0" y="8714845"/>
            <a:ext cx="7560000" cy="1973793"/>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56" name="Rectangle 55">
            <a:extLst>
              <a:ext uri="{FF2B5EF4-FFF2-40B4-BE49-F238E27FC236}">
                <a16:creationId xmlns:a16="http://schemas.microsoft.com/office/drawing/2014/main" id="{BB4B7E99-4411-9B01-74ED-DF000074E746}"/>
              </a:ext>
            </a:extLst>
          </p:cNvPr>
          <p:cNvSpPr>
            <a:spLocks/>
          </p:cNvSpPr>
          <p:nvPr>
            <p:custDataLst>
              <p:tags r:id="rId2"/>
            </p:custDataLst>
          </p:nvPr>
        </p:nvSpPr>
        <p:spPr>
          <a:xfrm>
            <a:off x="5411977" y="1202688"/>
            <a:ext cx="2150873" cy="9499597"/>
          </a:xfrm>
          <a:prstGeom prst="rect">
            <a:avLst/>
          </a:prstGeom>
          <a:solidFill>
            <a:srgbClr val="55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3"/>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4"/>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5"/>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6"/>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7"/>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Synthèse</a:t>
            </a:r>
            <a:r>
              <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 des </a:t>
            </a: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8"/>
            </p:custDataLst>
          </p:nvPr>
        </p:nvPicPr>
        <p:blipFill>
          <a:blip r:embed="rId44"/>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9"/>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latin typeface="Roboto Thin" panose="02000000000000000000" pitchFamily="2" charset="0"/>
                <a:ea typeface="Roboto Thin" panose="02000000000000000000" pitchFamily="2" charset="0"/>
                <a:cs typeface="Times New Roman" panose="02020603050405020304" pitchFamily="18" charset="0"/>
              </a:rPr>
              <a:t> 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6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10"/>
            </p:custDataLst>
          </p:nvPr>
        </p:nvPicPr>
        <p:blipFill>
          <a:blip r:embed="rId45">
            <a:extLst>
              <a:ext uri="{96DAC541-7B7A-43D3-8B79-37D633B846F1}">
                <asvg:svgBlip xmlns:asvg="http://schemas.microsoft.com/office/drawing/2016/SVG/main" r:embed="rId46"/>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1"/>
            </p:custDataLst>
          </p:nvPr>
        </p:nvPicPr>
        <p:blipFill>
          <a:blip r:embed="rId47">
            <a:extLst>
              <a:ext uri="{96DAC541-7B7A-43D3-8B79-37D633B846F1}">
                <asvg:svgBlip xmlns:asvg="http://schemas.microsoft.com/office/drawing/2016/SVG/main" r:embed="rId48"/>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2"/>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49">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3"/>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50">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4"/>
            </p:custDataLst>
          </p:nvPr>
        </p:nvPicPr>
        <p:blipFill>
          <a:blip r:embed="rId51">
            <a:extLst>
              <a:ext uri="{96DAC541-7B7A-43D3-8B79-37D633B846F1}">
                <asvg:svgBlip xmlns:asvg="http://schemas.microsoft.com/office/drawing/2016/SVG/main" r:embed="rId52"/>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5"/>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6"/>
            </p:custDataLst>
          </p:nvPr>
        </p:nvPicPr>
        <p:blipFill>
          <a:blip r:embed="rId53">
            <a:extLst>
              <a:ext uri="{96DAC541-7B7A-43D3-8B79-37D633B846F1}">
                <asvg:svgBlip xmlns:asvg="http://schemas.microsoft.com/office/drawing/2016/SVG/main" r:embed="rId54"/>
              </a:ext>
            </a:extLst>
          </a:blip>
          <a:stretch>
            <a:fillRect/>
          </a:stretch>
        </p:blipFill>
        <p:spPr>
          <a:xfrm>
            <a:off x="4889143" y="760309"/>
            <a:ext cx="165613" cy="165613"/>
          </a:xfrm>
          <a:prstGeom prst="rect">
            <a:avLst/>
          </a:prstGeom>
        </p:spPr>
      </p:pic>
      <p:cxnSp>
        <p:nvCxnSpPr>
          <p:cNvPr id="5" name="Connecteur droit 4">
            <a:extLst>
              <a:ext uri="{FF2B5EF4-FFF2-40B4-BE49-F238E27FC236}">
                <a16:creationId xmlns:a16="http://schemas.microsoft.com/office/drawing/2014/main" id="{26C1131D-1129-7BC8-88A5-6309E3447C83}"/>
              </a:ext>
            </a:extLst>
          </p:cNvPr>
          <p:cNvCxnSpPr>
            <a:cxnSpLocks/>
          </p:cNvCxnSpPr>
          <p:nvPr>
            <p:custDataLst>
              <p:tags r:id="rId17"/>
            </p:custDataLst>
          </p:nvPr>
        </p:nvCxnSpPr>
        <p:spPr>
          <a:xfrm>
            <a:off x="7091550" y="1202688"/>
            <a:ext cx="23929" cy="72491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 name="Hexagone 29">
            <a:extLst>
              <a:ext uri="{FF2B5EF4-FFF2-40B4-BE49-F238E27FC236}">
                <a16:creationId xmlns:a16="http://schemas.microsoft.com/office/drawing/2014/main" id="{F8CDD086-EA65-1753-E6ED-88A2330C77EE}"/>
              </a:ext>
            </a:extLst>
          </p:cNvPr>
          <p:cNvSpPr/>
          <p:nvPr>
            <p:custDataLst>
              <p:tags r:id="rId18"/>
            </p:custDataLst>
          </p:nvPr>
        </p:nvSpPr>
        <p:spPr>
          <a:xfrm>
            <a:off x="6949056" y="3097549"/>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Losange 31">
            <a:extLst>
              <a:ext uri="{FF2B5EF4-FFF2-40B4-BE49-F238E27FC236}">
                <a16:creationId xmlns:a16="http://schemas.microsoft.com/office/drawing/2014/main" id="{47FF8ED5-296D-A2EF-8E6C-476EC34B0CBA}"/>
              </a:ext>
            </a:extLst>
          </p:cNvPr>
          <p:cNvSpPr/>
          <p:nvPr>
            <p:custDataLst>
              <p:tags r:id="rId19"/>
            </p:custDataLst>
          </p:nvPr>
        </p:nvSpPr>
        <p:spPr>
          <a:xfrm>
            <a:off x="6911637" y="1785135"/>
            <a:ext cx="369584" cy="443512"/>
          </a:xfrm>
          <a:prstGeom prst="diamond">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20"/>
            </p:custDataLst>
          </p:nvPr>
        </p:nvPicPr>
        <p:blipFill>
          <a:blip r:embed="rId55">
            <a:extLst>
              <a:ext uri="{96DAC541-7B7A-43D3-8B79-37D633B846F1}">
                <asvg:svgBlip xmlns:asvg="http://schemas.microsoft.com/office/drawing/2016/SVG/main" r:embed="rId56"/>
              </a:ext>
            </a:extLst>
          </a:blip>
          <a:stretch>
            <a:fillRect/>
          </a:stretch>
        </p:blipFill>
        <p:spPr>
          <a:xfrm>
            <a:off x="2521634" y="1452058"/>
            <a:ext cx="218980" cy="218980"/>
          </a:xfrm>
          <a:prstGeom prst="rect">
            <a:avLst/>
          </a:prstGeom>
        </p:spPr>
      </p:pic>
      <p:sp>
        <p:nvSpPr>
          <p:cNvPr id="3" name="Rectangle 2">
            <a:extLst>
              <a:ext uri="{FF2B5EF4-FFF2-40B4-BE49-F238E27FC236}">
                <a16:creationId xmlns:a16="http://schemas.microsoft.com/office/drawing/2014/main" id="{1CED7004-99D1-6C80-2A3F-5FF4CA52E792}"/>
              </a:ext>
            </a:extLst>
          </p:cNvPr>
          <p:cNvSpPr/>
          <p:nvPr>
            <p:custDataLst>
              <p:tags r:id="rId21"/>
            </p:custDataLst>
          </p:nvPr>
        </p:nvSpPr>
        <p:spPr>
          <a:xfrm>
            <a:off x="343924" y="1773638"/>
            <a:ext cx="4793381" cy="7109639"/>
          </a:xfrm>
          <a:prstGeom prst="rect">
            <a:avLst/>
          </a:prstGeom>
        </p:spPr>
        <p:txBody>
          <a:bodyPr wrap="square" lIns="0" rIns="0">
            <a:spAutoFit/>
          </a:bodyPr>
          <a:lstStyle/>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Nom de l’entreprise : </a:t>
            </a:r>
            <a:r>
              <a:rPr lang="fr-FR" sz="1000" b="1"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TutorNet</a:t>
            </a: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(ESN).</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Localisation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Colombes.</a:t>
            </a:r>
          </a:p>
          <a:p>
            <a:pPr>
              <a:spcAft>
                <a:spcPts val="6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Titre : </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Consultant Analyste-Programmeur - Solution Lotus (Notes, Designer,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Administrator</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SameTime</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a:spcAft>
                <a:spcPts val="600"/>
              </a:spcAft>
            </a:pPr>
            <a:r>
              <a:rPr lang="fr-FR" sz="1000" b="1" dirty="0">
                <a:latin typeface="Roboto" panose="02000000000000000000" pitchFamily="2" charset="0"/>
                <a:ea typeface="Roboto" panose="02000000000000000000" pitchFamily="2" charset="0"/>
                <a:cs typeface="Roboto" panose="02000000000000000000" pitchFamily="2" charset="0"/>
              </a:rPr>
              <a:t>5 clients rencontrés:</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CFA de l’AFIA </a:t>
            </a:r>
            <a:r>
              <a:rPr lang="fr-FR" sz="1000" dirty="0">
                <a:effectLst/>
                <a:latin typeface="Roboto" panose="02000000000000000000" pitchFamily="2" charset="0"/>
                <a:ea typeface="Roboto" panose="02000000000000000000" pitchFamily="2" charset="0"/>
                <a:cs typeface="Roboto" panose="02000000000000000000" pitchFamily="2" charset="0"/>
              </a:rPr>
              <a:t>- En 2010 de janvier à juin ( 6 mois )</a:t>
            </a:r>
          </a:p>
          <a:p>
            <a:pPr lvl="1"/>
            <a:r>
              <a:rPr lang="fr-FR" sz="1000" b="1" dirty="0">
                <a:effectLst/>
                <a:latin typeface="Roboto" panose="02000000000000000000" pitchFamily="2" charset="0"/>
                <a:ea typeface="Roboto" panose="02000000000000000000" pitchFamily="2" charset="0"/>
                <a:cs typeface="Roboto" panose="02000000000000000000" pitchFamily="2" charset="0"/>
              </a:rPr>
              <a:t>Fonction : MOE et assistance du chef de projet (en régie) </a:t>
            </a:r>
          </a:p>
          <a:p>
            <a:pPr lvl="1"/>
            <a:r>
              <a:rPr lang="fr-FR" sz="1000" b="1" dirty="0">
                <a:latin typeface="Roboto" panose="02000000000000000000" pitchFamily="2" charset="0"/>
                <a:ea typeface="Roboto" panose="02000000000000000000" pitchFamily="2" charset="0"/>
                <a:cs typeface="Roboto" panose="02000000000000000000" pitchFamily="2" charset="0"/>
              </a:rPr>
              <a:t>Compétences acquises:</a:t>
            </a:r>
          </a:p>
          <a:p>
            <a:pPr marL="628650" lvl="1" indent="-171450" algn="just">
              <a:buFont typeface="Wingdings" panose="05000000000000000000" pitchFamily="2" charset="2"/>
              <a:buChar char="ü"/>
            </a:pPr>
            <a:r>
              <a:rPr lang="fr-FR" sz="900" dirty="0"/>
              <a:t>Sens de la communication, pédagogie et négociation.</a:t>
            </a:r>
          </a:p>
          <a:p>
            <a:pPr marL="628650" lvl="1" indent="-171450" algn="just">
              <a:buFont typeface="Wingdings" panose="05000000000000000000" pitchFamily="2" charset="2"/>
              <a:buChar char="ü"/>
            </a:pPr>
            <a:r>
              <a:rPr lang="fr-FR" sz="900" dirty="0"/>
              <a:t>Maitrise développement agile et objet.</a:t>
            </a:r>
          </a:p>
          <a:p>
            <a:pPr marL="628650" lvl="1" indent="-171450" algn="just">
              <a:buFont typeface="Wingdings" panose="05000000000000000000" pitchFamily="2" charset="2"/>
              <a:buChar char="ü"/>
            </a:pPr>
            <a:r>
              <a:rPr lang="fr-FR" sz="900" dirty="0"/>
              <a:t>Approfondissement d’un développement web sous langage PHP.</a:t>
            </a:r>
          </a:p>
          <a:p>
            <a:pPr marL="628650" lvl="1" indent="-171450" algn="just">
              <a:buFont typeface="Wingdings" panose="05000000000000000000" pitchFamily="2" charset="2"/>
              <a:buChar char="ü"/>
            </a:pPr>
            <a:r>
              <a:rPr lang="fr-FR" sz="900" dirty="0"/>
              <a:t>Approfondissement de la structuration des données pour un portail web.</a:t>
            </a:r>
          </a:p>
          <a:p>
            <a:pPr marL="628650" lvl="1" indent="-171450" algn="just">
              <a:buFont typeface="Wingdings" panose="05000000000000000000" pitchFamily="2" charset="2"/>
              <a:buChar char="ü"/>
            </a:pP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marL="628650" lvl="1" indent="-171450" algn="just">
              <a:buFont typeface="Wingdings" panose="05000000000000000000" pitchFamily="2" charset="2"/>
              <a:buChar char="ü"/>
            </a:pP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lvl="1" algn="just"/>
            <a:r>
              <a:rPr lang="fr-FR" sz="1000" b="1" dirty="0">
                <a:latin typeface="Roboto" panose="02000000000000000000" pitchFamily="2" charset="0"/>
                <a:ea typeface="Roboto" panose="02000000000000000000" pitchFamily="2" charset="0"/>
              </a:rPr>
              <a:t>GIE-AFER </a:t>
            </a:r>
            <a:r>
              <a:rPr lang="fr-FR" sz="1000" dirty="0">
                <a:latin typeface="Roboto" panose="02000000000000000000" pitchFamily="2" charset="0"/>
                <a:ea typeface="Roboto" panose="02000000000000000000" pitchFamily="2" charset="0"/>
              </a:rPr>
              <a:t>- En 2009, d’octobre à décembre ( 3 mois )</a:t>
            </a:r>
          </a:p>
          <a:p>
            <a:pPr lvl="1" algn="just"/>
            <a:r>
              <a:rPr lang="fr-FR" sz="1000" b="1" dirty="0">
                <a:latin typeface="Roboto" panose="02000000000000000000" pitchFamily="2" charset="0"/>
                <a:ea typeface="Roboto" panose="02000000000000000000" pitchFamily="2" charset="0"/>
              </a:rPr>
              <a:t>Fonction : Consultant MOE spécialisé Lotus (en régie) </a:t>
            </a:r>
          </a:p>
          <a:p>
            <a:pPr marL="628650" lvl="1" indent="-171450" algn="just">
              <a:buFont typeface="Wingdings" panose="05000000000000000000" pitchFamily="2" charset="2"/>
              <a:buChar char="ü"/>
            </a:pPr>
            <a:r>
              <a:rPr lang="fr-FR" sz="900" dirty="0"/>
              <a:t>Connaissance de la rédaction d’un cahier des charges et des spécifications.</a:t>
            </a:r>
          </a:p>
          <a:p>
            <a:pPr marL="628650" lvl="1" indent="-171450" algn="just">
              <a:buFont typeface="Wingdings" panose="05000000000000000000" pitchFamily="2" charset="2"/>
              <a:buChar char="ü"/>
            </a:pPr>
            <a:r>
              <a:rPr lang="fr-FR" sz="900" dirty="0"/>
              <a:t>Connaissance de la gestion d’équipe.</a:t>
            </a:r>
          </a:p>
          <a:p>
            <a:pPr marL="628650" lvl="1" indent="-171450" algn="just">
              <a:buFont typeface="Wingdings" panose="05000000000000000000" pitchFamily="2" charset="2"/>
              <a:buChar char="ü"/>
            </a:pPr>
            <a:r>
              <a:rPr lang="fr-FR" sz="900" dirty="0"/>
              <a:t>Connaissance des méthodes agiles (</a:t>
            </a:r>
            <a:r>
              <a:rPr lang="fr-FR" sz="900" dirty="0" err="1"/>
              <a:t>eXtreme</a:t>
            </a:r>
            <a:r>
              <a:rPr lang="fr-FR" sz="900" dirty="0"/>
              <a:t> </a:t>
            </a:r>
            <a:r>
              <a:rPr lang="fr-FR" sz="900" dirty="0" err="1"/>
              <a:t>Programming</a:t>
            </a:r>
            <a:r>
              <a:rPr lang="fr-FR" sz="900" dirty="0"/>
              <a:t>)</a:t>
            </a:r>
          </a:p>
          <a:p>
            <a:pPr marL="628650" lvl="1" indent="-171450" algn="just">
              <a:buFont typeface="Wingdings" panose="05000000000000000000" pitchFamily="2" charset="2"/>
              <a:buChar char="ü"/>
            </a:pPr>
            <a:endParaRPr lang="fr-FR" sz="900" dirty="0"/>
          </a:p>
          <a:p>
            <a:pPr lvl="1" algn="just"/>
            <a:endParaRPr lang="fr-FR" sz="900" dirty="0"/>
          </a:p>
          <a:p>
            <a:pPr lvl="1" algn="just"/>
            <a:r>
              <a:rPr lang="fr-FR" sz="1000" b="1" dirty="0">
                <a:latin typeface="Roboto" panose="02000000000000000000" pitchFamily="2" charset="0"/>
                <a:ea typeface="Roboto" panose="02000000000000000000" pitchFamily="2" charset="0"/>
              </a:rPr>
              <a:t>OSEO </a:t>
            </a:r>
            <a:r>
              <a:rPr lang="fr-FR" sz="1000" dirty="0">
                <a:latin typeface="Roboto" panose="02000000000000000000" pitchFamily="2" charset="0"/>
                <a:ea typeface="Roboto" panose="02000000000000000000" pitchFamily="2" charset="0"/>
              </a:rPr>
              <a:t>- En 2009, de avril à octobre ( 7 mois )</a:t>
            </a:r>
          </a:p>
          <a:p>
            <a:pPr lvl="1" algn="just"/>
            <a:r>
              <a:rPr lang="fr-FR" sz="1000" b="1" dirty="0">
                <a:latin typeface="Roboto" panose="02000000000000000000" pitchFamily="2" charset="0"/>
                <a:ea typeface="Roboto" panose="02000000000000000000" pitchFamily="2" charset="0"/>
              </a:rPr>
              <a:t>Fonction : Accompagnement du changement et développement d’une application pour les directions du contrôle interne </a:t>
            </a:r>
          </a:p>
          <a:p>
            <a:pPr marL="628650" lvl="1" indent="-171450" algn="just">
              <a:buFont typeface="Wingdings" panose="05000000000000000000" pitchFamily="2" charset="2"/>
              <a:buChar char="ü"/>
            </a:pPr>
            <a:r>
              <a:rPr lang="fr-FR" sz="900" dirty="0"/>
              <a:t>Sens de l’accompagnement et du changement.</a:t>
            </a:r>
          </a:p>
          <a:p>
            <a:pPr marL="628650" lvl="1" indent="-171450" algn="just">
              <a:buFont typeface="Wingdings" panose="05000000000000000000" pitchFamily="2" charset="2"/>
              <a:buChar char="ü"/>
            </a:pPr>
            <a:r>
              <a:rPr lang="fr-FR" sz="900" dirty="0"/>
              <a:t>Connaissance de la mise en place d’un déploiement d’un grand groupe.</a:t>
            </a:r>
          </a:p>
          <a:p>
            <a:pPr marL="628650" lvl="1" indent="-171450" algn="just">
              <a:buFont typeface="Wingdings" panose="05000000000000000000" pitchFamily="2" charset="2"/>
              <a:buChar char="ü"/>
            </a:pPr>
            <a:r>
              <a:rPr lang="fr-FR" sz="900" dirty="0"/>
              <a:t>Sens de la négociation entre la MOA et la MOE.</a:t>
            </a:r>
          </a:p>
          <a:p>
            <a:pPr marL="628650" lvl="1" indent="-171450" algn="just">
              <a:buFont typeface="Wingdings" panose="05000000000000000000" pitchFamily="2" charset="2"/>
              <a:buChar char="ü"/>
            </a:pPr>
            <a:r>
              <a:rPr lang="fr-FR" sz="900" dirty="0"/>
              <a:t>Maitrise de la formation et de la présentation d’une nouvelle version d’un progiciel: Lotus Notes.</a:t>
            </a:r>
          </a:p>
          <a:p>
            <a:pPr marL="628650" lvl="1" indent="-171450" algn="just">
              <a:buFont typeface="Wingdings" panose="05000000000000000000" pitchFamily="2" charset="2"/>
              <a:buChar char="ü"/>
            </a:pPr>
            <a:endParaRPr lang="fr-FR" sz="900" dirty="0"/>
          </a:p>
          <a:p>
            <a:pPr lvl="1" algn="just"/>
            <a:endParaRPr lang="fr-FR" sz="900" dirty="0"/>
          </a:p>
          <a:p>
            <a:pPr lvl="1" algn="just"/>
            <a:r>
              <a:rPr lang="fr-FR" sz="1000" b="1" dirty="0">
                <a:latin typeface="Roboto" panose="02000000000000000000" pitchFamily="2" charset="0"/>
                <a:ea typeface="Roboto" panose="02000000000000000000" pitchFamily="2" charset="0"/>
              </a:rPr>
              <a:t>Épargne Actuelle </a:t>
            </a:r>
            <a:r>
              <a:rPr lang="fr-FR" sz="1000" dirty="0">
                <a:latin typeface="Roboto" panose="02000000000000000000" pitchFamily="2" charset="0"/>
                <a:ea typeface="Roboto" panose="02000000000000000000" pitchFamily="2" charset="0"/>
              </a:rPr>
              <a:t>- D’octobre 2008 à avril 2009 ( 7 mois )</a:t>
            </a:r>
          </a:p>
          <a:p>
            <a:pPr lvl="1" algn="just"/>
            <a:r>
              <a:rPr lang="fr-FR" sz="1000" b="1" dirty="0">
                <a:latin typeface="Roboto" panose="02000000000000000000" pitchFamily="2" charset="0"/>
                <a:ea typeface="Roboto" panose="02000000000000000000" pitchFamily="2" charset="0"/>
              </a:rPr>
              <a:t>Fonction : Développeur Lotus, maintenance évolutive </a:t>
            </a:r>
          </a:p>
          <a:p>
            <a:pPr marL="628650" lvl="1" indent="-171450" algn="just">
              <a:buFont typeface="Wingdings" panose="05000000000000000000" pitchFamily="2" charset="2"/>
              <a:buChar char="ü"/>
            </a:pPr>
            <a:r>
              <a:rPr lang="fr-FR" sz="900" dirty="0"/>
              <a:t>Maitrise des cycles de développement (dev, test, prod).</a:t>
            </a:r>
          </a:p>
          <a:p>
            <a:pPr marL="628650" lvl="1" indent="-171450" algn="just">
              <a:buFont typeface="Wingdings" panose="05000000000000000000" pitchFamily="2" charset="2"/>
              <a:buChar char="ü"/>
            </a:pPr>
            <a:r>
              <a:rPr lang="fr-FR" sz="900" dirty="0"/>
              <a:t>Connaissance d’analyse d’un Système d’information.</a:t>
            </a:r>
          </a:p>
          <a:p>
            <a:pPr marL="628650" lvl="1" indent="-171450" algn="just">
              <a:buFont typeface="Wingdings" panose="05000000000000000000" pitchFamily="2" charset="2"/>
              <a:buChar char="ü"/>
            </a:pPr>
            <a:r>
              <a:rPr lang="fr-FR" sz="900" dirty="0"/>
              <a:t>Amélioration du développement sous environnement Lotus d’IBM.</a:t>
            </a:r>
          </a:p>
          <a:p>
            <a:pPr marL="628650" lvl="1" indent="-171450" algn="just">
              <a:buFont typeface="Wingdings" panose="05000000000000000000" pitchFamily="2" charset="2"/>
              <a:buChar char="ü"/>
            </a:pPr>
            <a:r>
              <a:rPr lang="fr-FR" sz="900" dirty="0"/>
              <a:t>Sens de la négociation et du compromis entre technique et fonctionnel.</a:t>
            </a:r>
          </a:p>
          <a:p>
            <a:pPr lvl="1" algn="just"/>
            <a:endParaRPr lang="fr-FR" sz="900" dirty="0"/>
          </a:p>
          <a:p>
            <a:pPr lvl="1" algn="just"/>
            <a:endParaRPr lang="fr-FR" sz="900" dirty="0"/>
          </a:p>
          <a:p>
            <a:pPr lvl="1" algn="just"/>
            <a:r>
              <a:rPr lang="fr-FR" sz="1000" b="1" dirty="0">
                <a:latin typeface="Roboto" panose="02000000000000000000" pitchFamily="2" charset="0"/>
                <a:ea typeface="Roboto" panose="02000000000000000000" pitchFamily="2" charset="0"/>
              </a:rPr>
              <a:t>NGO The UNION </a:t>
            </a:r>
            <a:r>
              <a:rPr lang="fr-FR" sz="1000" dirty="0">
                <a:latin typeface="Roboto" panose="02000000000000000000" pitchFamily="2" charset="0"/>
                <a:ea typeface="Roboto" panose="02000000000000000000" pitchFamily="2" charset="0"/>
              </a:rPr>
              <a:t>- En septembre 2008 ( 1 mois )</a:t>
            </a:r>
          </a:p>
          <a:p>
            <a:pPr lvl="1" algn="just"/>
            <a:r>
              <a:rPr lang="fr-FR" sz="1000" b="1" dirty="0">
                <a:latin typeface="Roboto" panose="02000000000000000000" pitchFamily="2" charset="0"/>
                <a:ea typeface="Roboto" panose="02000000000000000000" pitchFamily="2" charset="0"/>
              </a:rPr>
              <a:t>Fonction : Développeur PHP - Joomla </a:t>
            </a:r>
            <a:endParaRPr lang="fr-FR" sz="900" dirty="0"/>
          </a:p>
          <a:p>
            <a:pPr marL="628650" lvl="1" indent="-171450" algn="just">
              <a:buFont typeface="Wingdings" panose="05000000000000000000" pitchFamily="2" charset="2"/>
              <a:buChar char="ü"/>
            </a:pPr>
            <a:r>
              <a:rPr lang="fr-FR" sz="900" dirty="0"/>
              <a:t>Approfondissement du développement sur PHP et Joomla (CMS)</a:t>
            </a:r>
          </a:p>
          <a:p>
            <a:pPr marL="628650" lvl="1" indent="-171450" algn="just">
              <a:buFont typeface="Wingdings" panose="05000000000000000000" pitchFamily="2" charset="2"/>
              <a:buChar char="ü"/>
            </a:pPr>
            <a:r>
              <a:rPr lang="fr-FR" sz="900" dirty="0"/>
              <a:t>Connaissance des cycles de développement et gestion</a:t>
            </a:r>
          </a:p>
          <a:p>
            <a:pPr marL="628650" lvl="1" indent="-171450" algn="just">
              <a:buFont typeface="Wingdings" panose="05000000000000000000" pitchFamily="2" charset="2"/>
              <a:buChar char="ü"/>
            </a:pPr>
            <a:r>
              <a:rPr lang="fr-FR" sz="900" dirty="0"/>
              <a:t>d’environnement (dev, test, prod).</a:t>
            </a:r>
          </a:p>
          <a:p>
            <a:pPr marL="628650" lvl="1" indent="-171450" algn="just">
              <a:buFont typeface="Wingdings" panose="05000000000000000000" pitchFamily="2" charset="2"/>
              <a:buChar char="ü"/>
            </a:pPr>
            <a:r>
              <a:rPr lang="fr-FR" sz="900" dirty="0"/>
              <a:t>Approfondissement de la formation d’équipe à un CMS.</a:t>
            </a:r>
          </a:p>
        </p:txBody>
      </p:sp>
      <p:pic>
        <p:nvPicPr>
          <p:cNvPr id="18" name="Image 17" descr="Une image contenant Police, texte, logo, Graphique&#10;&#10;Description générée automatiquement">
            <a:extLst>
              <a:ext uri="{FF2B5EF4-FFF2-40B4-BE49-F238E27FC236}">
                <a16:creationId xmlns:a16="http://schemas.microsoft.com/office/drawing/2014/main" id="{6C1A73F6-FCCD-B703-B0FF-1026676C0B1C}"/>
              </a:ext>
            </a:extLst>
          </p:cNvPr>
          <p:cNvPicPr>
            <a:picLocks noChangeAspect="1"/>
          </p:cNvPicPr>
          <p:nvPr>
            <p:custDataLst>
              <p:tags r:id="rId22"/>
            </p:custDataLst>
          </p:nvPr>
        </p:nvPicPr>
        <p:blipFill rotWithShape="1">
          <a:blip r:embed="rId57"/>
          <a:srcRect l="8055" t="28637" r="7837" b="28143"/>
          <a:stretch/>
        </p:blipFill>
        <p:spPr>
          <a:xfrm>
            <a:off x="5586717" y="1804479"/>
            <a:ext cx="1228972" cy="414006"/>
          </a:xfrm>
          <a:prstGeom prst="rect">
            <a:avLst/>
          </a:prstGeom>
        </p:spPr>
      </p:pic>
      <p:sp>
        <p:nvSpPr>
          <p:cNvPr id="21" name="Rectangle à coins arrondis 79">
            <a:extLst>
              <a:ext uri="{FF2B5EF4-FFF2-40B4-BE49-F238E27FC236}">
                <a16:creationId xmlns:a16="http://schemas.microsoft.com/office/drawing/2014/main" id="{CE61A1A2-122A-812E-1DA6-1561837534AD}"/>
              </a:ext>
            </a:extLst>
          </p:cNvPr>
          <p:cNvSpPr/>
          <p:nvPr>
            <p:custDataLst>
              <p:tags r:id="rId23"/>
            </p:custDataLst>
          </p:nvPr>
        </p:nvSpPr>
        <p:spPr>
          <a:xfrm>
            <a:off x="5586718" y="2287822"/>
            <a:ext cx="1228972" cy="50060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spcAft>
                <a:spcPts val="300"/>
              </a:spcAft>
            </a:pPr>
            <a:r>
              <a:rPr lang="en-US"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2008 – </a:t>
            </a:r>
            <a:r>
              <a:rPr lang="fr-FR" sz="1200" b="1"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rPr>
              <a:t>1 année en alternance et 1 année en CDI</a:t>
            </a:r>
            <a:endParaRPr lang="en-US" sz="1200" dirty="0">
              <a:solidFill>
                <a:schemeClr val="bg1"/>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sp>
        <p:nvSpPr>
          <p:cNvPr id="22" name="Hexagone 21">
            <a:extLst>
              <a:ext uri="{FF2B5EF4-FFF2-40B4-BE49-F238E27FC236}">
                <a16:creationId xmlns:a16="http://schemas.microsoft.com/office/drawing/2014/main" id="{C1BC4DCB-C69B-827A-5986-3393D13115A0}"/>
              </a:ext>
            </a:extLst>
          </p:cNvPr>
          <p:cNvSpPr/>
          <p:nvPr>
            <p:custDataLst>
              <p:tags r:id="rId24"/>
            </p:custDataLst>
          </p:nvPr>
        </p:nvSpPr>
        <p:spPr>
          <a:xfrm>
            <a:off x="6943442" y="4080800"/>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Hexagone 22">
            <a:extLst>
              <a:ext uri="{FF2B5EF4-FFF2-40B4-BE49-F238E27FC236}">
                <a16:creationId xmlns:a16="http://schemas.microsoft.com/office/drawing/2014/main" id="{78A30234-88CB-5B53-3EC7-33AC05AEB19C}"/>
              </a:ext>
            </a:extLst>
          </p:cNvPr>
          <p:cNvSpPr/>
          <p:nvPr>
            <p:custDataLst>
              <p:tags r:id="rId25"/>
            </p:custDataLst>
          </p:nvPr>
        </p:nvSpPr>
        <p:spPr>
          <a:xfrm>
            <a:off x="6949792" y="5274147"/>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Hexagone 25">
            <a:extLst>
              <a:ext uri="{FF2B5EF4-FFF2-40B4-BE49-F238E27FC236}">
                <a16:creationId xmlns:a16="http://schemas.microsoft.com/office/drawing/2014/main" id="{C4AF115E-FD74-C32B-3E02-EE0E98514B87}"/>
              </a:ext>
            </a:extLst>
          </p:cNvPr>
          <p:cNvSpPr/>
          <p:nvPr>
            <p:custDataLst>
              <p:tags r:id="rId26"/>
            </p:custDataLst>
          </p:nvPr>
        </p:nvSpPr>
        <p:spPr>
          <a:xfrm>
            <a:off x="6956064" y="6460849"/>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Hexagone 26">
            <a:extLst>
              <a:ext uri="{FF2B5EF4-FFF2-40B4-BE49-F238E27FC236}">
                <a16:creationId xmlns:a16="http://schemas.microsoft.com/office/drawing/2014/main" id="{E19F7D79-A213-DACA-84F3-8A170ECBCECA}"/>
              </a:ext>
            </a:extLst>
          </p:cNvPr>
          <p:cNvSpPr/>
          <p:nvPr>
            <p:custDataLst>
              <p:tags r:id="rId27"/>
            </p:custDataLst>
          </p:nvPr>
        </p:nvSpPr>
        <p:spPr>
          <a:xfrm>
            <a:off x="6949792" y="7618856"/>
            <a:ext cx="296216" cy="281355"/>
          </a:xfrm>
          <a:prstGeom prst="hexago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9" name="Image 38" descr="Une image contenant texte, Police, Graphique, logo&#10;&#10;Description générée automatiquement">
            <a:extLst>
              <a:ext uri="{FF2B5EF4-FFF2-40B4-BE49-F238E27FC236}">
                <a16:creationId xmlns:a16="http://schemas.microsoft.com/office/drawing/2014/main" id="{78AD329B-9CDB-C56A-C25A-526DA398C875}"/>
              </a:ext>
            </a:extLst>
          </p:cNvPr>
          <p:cNvPicPr>
            <a:picLocks noChangeAspect="1"/>
          </p:cNvPicPr>
          <p:nvPr>
            <p:custDataLst>
              <p:tags r:id="rId28"/>
            </p:custDataLst>
          </p:nvPr>
        </p:nvPicPr>
        <p:blipFill rotWithShape="1">
          <a:blip r:embed="rId58"/>
          <a:srcRect t="16244" b="20577"/>
          <a:stretch/>
        </p:blipFill>
        <p:spPr>
          <a:xfrm>
            <a:off x="5911816" y="3091087"/>
            <a:ext cx="597694" cy="377622"/>
          </a:xfrm>
          <a:prstGeom prst="rect">
            <a:avLst/>
          </a:prstGeom>
        </p:spPr>
      </p:pic>
      <p:pic>
        <p:nvPicPr>
          <p:cNvPr id="48" name="Image 47" descr="Une image contenant Police, logo, Graphique, symbole&#10;&#10;Description générée automatiquement">
            <a:extLst>
              <a:ext uri="{FF2B5EF4-FFF2-40B4-BE49-F238E27FC236}">
                <a16:creationId xmlns:a16="http://schemas.microsoft.com/office/drawing/2014/main" id="{AE744044-77CA-8095-306F-9E1F833E7AD1}"/>
              </a:ext>
            </a:extLst>
          </p:cNvPr>
          <p:cNvPicPr>
            <a:picLocks noChangeAspect="1"/>
          </p:cNvPicPr>
          <p:nvPr>
            <p:custDataLst>
              <p:tags r:id="rId29"/>
            </p:custDataLst>
          </p:nvPr>
        </p:nvPicPr>
        <p:blipFill rotWithShape="1">
          <a:blip r:embed="rId59"/>
          <a:srcRect t="20833" b="29389"/>
          <a:stretch/>
        </p:blipFill>
        <p:spPr>
          <a:xfrm>
            <a:off x="5911816" y="4080800"/>
            <a:ext cx="584255" cy="290830"/>
          </a:xfrm>
          <a:prstGeom prst="rect">
            <a:avLst/>
          </a:prstGeom>
        </p:spPr>
      </p:pic>
      <p:pic>
        <p:nvPicPr>
          <p:cNvPr id="52" name="Image 51" descr="Une image contenant Graphique, Police, logo, conception&#10;&#10;Description générée automatiquement">
            <a:extLst>
              <a:ext uri="{FF2B5EF4-FFF2-40B4-BE49-F238E27FC236}">
                <a16:creationId xmlns:a16="http://schemas.microsoft.com/office/drawing/2014/main" id="{1898BC8F-54B1-AFE3-AE62-7179E4109C0F}"/>
              </a:ext>
            </a:extLst>
          </p:cNvPr>
          <p:cNvPicPr>
            <a:picLocks noChangeAspect="1"/>
          </p:cNvPicPr>
          <p:nvPr>
            <p:custDataLst>
              <p:tags r:id="rId30"/>
            </p:custDataLst>
          </p:nvPr>
        </p:nvPicPr>
        <p:blipFill rotWithShape="1">
          <a:blip r:embed="rId60"/>
          <a:srcRect t="17722" b="26278"/>
          <a:stretch/>
        </p:blipFill>
        <p:spPr>
          <a:xfrm>
            <a:off x="5915915" y="5278319"/>
            <a:ext cx="597694" cy="334709"/>
          </a:xfrm>
          <a:prstGeom prst="rect">
            <a:avLst/>
          </a:prstGeom>
        </p:spPr>
      </p:pic>
      <p:pic>
        <p:nvPicPr>
          <p:cNvPr id="54" name="Image 53" descr="Une image contenant texte, Police, logo, Graphique&#10;&#10;Description générée automatiquement">
            <a:extLst>
              <a:ext uri="{FF2B5EF4-FFF2-40B4-BE49-F238E27FC236}">
                <a16:creationId xmlns:a16="http://schemas.microsoft.com/office/drawing/2014/main" id="{75D986F7-1820-71E5-C5D6-002F10870C94}"/>
              </a:ext>
            </a:extLst>
          </p:cNvPr>
          <p:cNvPicPr>
            <a:picLocks noChangeAspect="1"/>
          </p:cNvPicPr>
          <p:nvPr>
            <p:custDataLst>
              <p:tags r:id="rId31"/>
            </p:custDataLst>
          </p:nvPr>
        </p:nvPicPr>
        <p:blipFill>
          <a:blip r:embed="rId61"/>
          <a:stretch>
            <a:fillRect/>
          </a:stretch>
        </p:blipFill>
        <p:spPr>
          <a:xfrm>
            <a:off x="5952917" y="6460849"/>
            <a:ext cx="597694" cy="597694"/>
          </a:xfrm>
          <a:prstGeom prst="rect">
            <a:avLst/>
          </a:prstGeom>
        </p:spPr>
      </p:pic>
      <p:pic>
        <p:nvPicPr>
          <p:cNvPr id="58" name="Image 57" descr="Une image contenant texte, Police, capture d’écran, Bleu électrique&#10;&#10;Description générée automatiquement">
            <a:extLst>
              <a:ext uri="{FF2B5EF4-FFF2-40B4-BE49-F238E27FC236}">
                <a16:creationId xmlns:a16="http://schemas.microsoft.com/office/drawing/2014/main" id="{03E39732-1051-1614-F0C5-0ECEED9CF378}"/>
              </a:ext>
            </a:extLst>
          </p:cNvPr>
          <p:cNvPicPr>
            <a:picLocks noChangeAspect="1"/>
          </p:cNvPicPr>
          <p:nvPr>
            <p:custDataLst>
              <p:tags r:id="rId32"/>
            </p:custDataLst>
          </p:nvPr>
        </p:nvPicPr>
        <p:blipFill>
          <a:blip r:embed="rId62"/>
          <a:stretch>
            <a:fillRect/>
          </a:stretch>
        </p:blipFill>
        <p:spPr>
          <a:xfrm>
            <a:off x="5952917" y="7618856"/>
            <a:ext cx="597695" cy="597695"/>
          </a:xfrm>
          <a:prstGeom prst="rect">
            <a:avLst/>
          </a:prstGeom>
        </p:spPr>
      </p:pic>
      <p:sp>
        <p:nvSpPr>
          <p:cNvPr id="60" name="Ellipse 59">
            <a:extLst>
              <a:ext uri="{FF2B5EF4-FFF2-40B4-BE49-F238E27FC236}">
                <a16:creationId xmlns:a16="http://schemas.microsoft.com/office/drawing/2014/main" id="{9570ACA9-3137-BC09-0A8E-C98C278E3D69}"/>
              </a:ext>
            </a:extLst>
          </p:cNvPr>
          <p:cNvSpPr/>
          <p:nvPr>
            <p:custDataLst>
              <p:tags r:id="rId33"/>
            </p:custDataLst>
          </p:nvPr>
        </p:nvSpPr>
        <p:spPr>
          <a:xfrm>
            <a:off x="6943442" y="8282042"/>
            <a:ext cx="337779" cy="353708"/>
          </a:xfrm>
          <a:prstGeom prst="ellipse">
            <a:avLst/>
          </a:prstGeom>
          <a:solidFill>
            <a:schemeClr val="bg2"/>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Rectangle à coins arrondis 79">
            <a:extLst>
              <a:ext uri="{FF2B5EF4-FFF2-40B4-BE49-F238E27FC236}">
                <a16:creationId xmlns:a16="http://schemas.microsoft.com/office/drawing/2014/main" id="{45132DDD-774E-72D1-E79E-D5B0920CAE40}"/>
              </a:ext>
            </a:extLst>
          </p:cNvPr>
          <p:cNvSpPr/>
          <p:nvPr>
            <p:custDataLst>
              <p:tags r:id="rId34"/>
            </p:custDataLst>
          </p:nvPr>
        </p:nvSpPr>
        <p:spPr>
          <a:xfrm>
            <a:off x="286612" y="8786612"/>
            <a:ext cx="5212726" cy="5172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dirty="0">
                <a:solidFill>
                  <a:schemeClr val="tx1">
                    <a:lumMod val="75000"/>
                    <a:lumOff val="25000"/>
                  </a:schemeClr>
                </a:solidFill>
                <a:latin typeface="Old Standard TT" panose="00000500000000000000" pitchFamily="2" charset="0"/>
              </a:rPr>
              <a:t>Des chiffres </a:t>
            </a:r>
            <a:r>
              <a:rPr lang="en-US" sz="1200" b="1" dirty="0">
                <a:solidFill>
                  <a:schemeClr val="tx1">
                    <a:lumMod val="75000"/>
                    <a:lumOff val="25000"/>
                  </a:schemeClr>
                </a:solidFill>
                <a:latin typeface="Old Standard TT" panose="00000500000000000000" pitchFamily="2" charset="0"/>
              </a:rPr>
              <a:t>car on adore les chiffres !</a:t>
            </a:r>
          </a:p>
        </p:txBody>
      </p:sp>
      <p:sp>
        <p:nvSpPr>
          <p:cNvPr id="63" name="Hexagone 62">
            <a:extLst>
              <a:ext uri="{FF2B5EF4-FFF2-40B4-BE49-F238E27FC236}">
                <a16:creationId xmlns:a16="http://schemas.microsoft.com/office/drawing/2014/main" id="{E93898A1-485A-6FEE-4A1A-606DDA029748}"/>
              </a:ext>
            </a:extLst>
          </p:cNvPr>
          <p:cNvSpPr/>
          <p:nvPr>
            <p:custDataLst>
              <p:tags r:id="rId35"/>
            </p:custDataLst>
          </p:nvPr>
        </p:nvSpPr>
        <p:spPr>
          <a:xfrm rot="20603735">
            <a:off x="968042" y="9292359"/>
            <a:ext cx="427371" cy="206214"/>
          </a:xfrm>
          <a:prstGeom prst="hexagon">
            <a:avLst/>
          </a:prstGeom>
          <a:solidFill>
            <a:schemeClr val="bg2">
              <a:lumMod val="7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tx1"/>
                </a:solidFill>
              </a:rPr>
              <a:t>16</a:t>
            </a:r>
          </a:p>
        </p:txBody>
      </p:sp>
      <p:sp>
        <p:nvSpPr>
          <p:cNvPr id="64" name="ZoneTexte 63">
            <a:extLst>
              <a:ext uri="{FF2B5EF4-FFF2-40B4-BE49-F238E27FC236}">
                <a16:creationId xmlns:a16="http://schemas.microsoft.com/office/drawing/2014/main" id="{A48F4825-846D-BC0A-3A70-727553D36616}"/>
              </a:ext>
            </a:extLst>
          </p:cNvPr>
          <p:cNvSpPr txBox="1"/>
          <p:nvPr>
            <p:custDataLst>
              <p:tags r:id="rId36"/>
            </p:custDataLst>
          </p:nvPr>
        </p:nvSpPr>
        <p:spPr>
          <a:xfrm>
            <a:off x="1402503" y="9222551"/>
            <a:ext cx="3847087" cy="261610"/>
          </a:xfrm>
          <a:prstGeom prst="rect">
            <a:avLst/>
          </a:prstGeom>
          <a:noFill/>
        </p:spPr>
        <p:txBody>
          <a:bodyPr wrap="square" rtlCol="0">
            <a:spAutoFit/>
          </a:bodyPr>
          <a:lstStyle/>
          <a:p>
            <a:r>
              <a:rPr lang="fr-FR" sz="1050" b="1" dirty="0">
                <a:latin typeface="Roboto" panose="02000000000000000000" pitchFamily="2" charset="0"/>
                <a:ea typeface="Roboto" panose="02000000000000000000" pitchFamily="2" charset="0"/>
              </a:rPr>
              <a:t>Expériences professionnelles </a:t>
            </a:r>
            <a:r>
              <a:rPr lang="fr-FR" sz="1050" dirty="0">
                <a:latin typeface="Roboto" panose="02000000000000000000" pitchFamily="2" charset="0"/>
                <a:ea typeface="Roboto" panose="02000000000000000000" pitchFamily="2" charset="0"/>
              </a:rPr>
              <a:t>depuis 2006 ! </a:t>
            </a:r>
          </a:p>
        </p:txBody>
      </p:sp>
      <p:cxnSp>
        <p:nvCxnSpPr>
          <p:cNvPr id="65" name="Connecteur droit 64">
            <a:extLst>
              <a:ext uri="{FF2B5EF4-FFF2-40B4-BE49-F238E27FC236}">
                <a16:creationId xmlns:a16="http://schemas.microsoft.com/office/drawing/2014/main" id="{EF2483DA-F1F0-5BD3-8A35-79F32BBEF534}"/>
              </a:ext>
            </a:extLst>
          </p:cNvPr>
          <p:cNvCxnSpPr>
            <a:cxnSpLocks/>
          </p:cNvCxnSpPr>
          <p:nvPr>
            <p:custDataLst>
              <p:tags r:id="rId37"/>
            </p:custDataLst>
          </p:nvPr>
        </p:nvCxnSpPr>
        <p:spPr>
          <a:xfrm>
            <a:off x="301427" y="9141838"/>
            <a:ext cx="4142974"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66" name="ZoneTexte 65">
            <a:extLst>
              <a:ext uri="{FF2B5EF4-FFF2-40B4-BE49-F238E27FC236}">
                <a16:creationId xmlns:a16="http://schemas.microsoft.com/office/drawing/2014/main" id="{4B4742E1-7981-734A-1C5C-31033B8D8452}"/>
              </a:ext>
            </a:extLst>
          </p:cNvPr>
          <p:cNvSpPr txBox="1"/>
          <p:nvPr>
            <p:custDataLst>
              <p:tags r:id="rId38"/>
            </p:custDataLst>
          </p:nvPr>
        </p:nvSpPr>
        <p:spPr>
          <a:xfrm>
            <a:off x="1402503" y="9809330"/>
            <a:ext cx="3847087" cy="346249"/>
          </a:xfrm>
          <a:prstGeom prst="rect">
            <a:avLst/>
          </a:prstGeom>
          <a:noFill/>
        </p:spPr>
        <p:txBody>
          <a:bodyPr wrap="square" rtlCol="0">
            <a:spAutoFit/>
          </a:bodyPr>
          <a:lstStyle/>
          <a:p>
            <a:r>
              <a:rPr lang="fr-FR" sz="1050" b="1" dirty="0">
                <a:latin typeface="Roboto" panose="02000000000000000000" pitchFamily="2" charset="0"/>
                <a:ea typeface="Roboto" panose="02000000000000000000" pitchFamily="2" charset="0"/>
              </a:rPr>
              <a:t>Compétences</a:t>
            </a:r>
            <a:r>
              <a:rPr lang="fr-FR" sz="1050" dirty="0">
                <a:latin typeface="Roboto" panose="02000000000000000000" pitchFamily="2" charset="0"/>
                <a:ea typeface="Roboto" panose="02000000000000000000" pitchFamily="2" charset="0"/>
              </a:rPr>
              <a:t> mises aux services de ces expériences !</a:t>
            </a:r>
            <a:br>
              <a:rPr lang="fr-FR" sz="1050" dirty="0">
                <a:latin typeface="Roboto" panose="02000000000000000000" pitchFamily="2" charset="0"/>
                <a:ea typeface="Roboto" panose="02000000000000000000" pitchFamily="2" charset="0"/>
              </a:rPr>
            </a:br>
            <a:r>
              <a:rPr lang="fr-FR" sz="600" dirty="0">
                <a:latin typeface="Roboto" panose="02000000000000000000" pitchFamily="2" charset="0"/>
                <a:ea typeface="Roboto" panose="02000000000000000000" pitchFamily="2" charset="0"/>
              </a:rPr>
              <a:t>(compétences techniques / fonctionnelles, sujets abordés…)</a:t>
            </a:r>
            <a:endParaRPr lang="fr-FR" sz="1050" dirty="0">
              <a:latin typeface="Roboto" panose="02000000000000000000" pitchFamily="2" charset="0"/>
              <a:ea typeface="Roboto" panose="02000000000000000000" pitchFamily="2" charset="0"/>
            </a:endParaRPr>
          </a:p>
        </p:txBody>
      </p:sp>
      <p:sp>
        <p:nvSpPr>
          <p:cNvPr id="67" name="Hexagone 66">
            <a:extLst>
              <a:ext uri="{FF2B5EF4-FFF2-40B4-BE49-F238E27FC236}">
                <a16:creationId xmlns:a16="http://schemas.microsoft.com/office/drawing/2014/main" id="{A6AF58C9-A21E-1209-6E41-E714D3F03F5A}"/>
              </a:ext>
            </a:extLst>
          </p:cNvPr>
          <p:cNvSpPr/>
          <p:nvPr>
            <p:custDataLst>
              <p:tags r:id="rId39"/>
            </p:custDataLst>
          </p:nvPr>
        </p:nvSpPr>
        <p:spPr>
          <a:xfrm rot="20475617">
            <a:off x="996166" y="9921261"/>
            <a:ext cx="427371" cy="221646"/>
          </a:xfrm>
          <a:prstGeom prst="hexagon">
            <a:avLst/>
          </a:prstGeom>
          <a:solidFill>
            <a:schemeClr val="bg2">
              <a:lumMod val="7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chemeClr val="tx1"/>
                </a:solidFill>
              </a:rPr>
              <a:t>+70</a:t>
            </a:r>
          </a:p>
        </p:txBody>
      </p:sp>
      <p:sp>
        <p:nvSpPr>
          <p:cNvPr id="68" name="Hexagone 67">
            <a:extLst>
              <a:ext uri="{FF2B5EF4-FFF2-40B4-BE49-F238E27FC236}">
                <a16:creationId xmlns:a16="http://schemas.microsoft.com/office/drawing/2014/main" id="{560E88D5-1BD0-D265-631D-9467DC6384FE}"/>
              </a:ext>
            </a:extLst>
          </p:cNvPr>
          <p:cNvSpPr/>
          <p:nvPr>
            <p:custDataLst>
              <p:tags r:id="rId40"/>
            </p:custDataLst>
          </p:nvPr>
        </p:nvSpPr>
        <p:spPr>
          <a:xfrm rot="20475617">
            <a:off x="990354" y="9596084"/>
            <a:ext cx="427371" cy="221646"/>
          </a:xfrm>
          <a:prstGeom prst="hexagon">
            <a:avLst/>
          </a:prstGeom>
          <a:solidFill>
            <a:schemeClr val="bg2">
              <a:lumMod val="7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chemeClr val="tx1"/>
                </a:solidFill>
              </a:rPr>
              <a:t>7</a:t>
            </a:r>
          </a:p>
        </p:txBody>
      </p:sp>
      <p:sp>
        <p:nvSpPr>
          <p:cNvPr id="69" name="ZoneTexte 68">
            <a:extLst>
              <a:ext uri="{FF2B5EF4-FFF2-40B4-BE49-F238E27FC236}">
                <a16:creationId xmlns:a16="http://schemas.microsoft.com/office/drawing/2014/main" id="{C65495BC-C837-F67D-9A37-922546262F8B}"/>
              </a:ext>
            </a:extLst>
          </p:cNvPr>
          <p:cNvSpPr txBox="1"/>
          <p:nvPr>
            <p:custDataLst>
              <p:tags r:id="rId41"/>
            </p:custDataLst>
          </p:nvPr>
        </p:nvSpPr>
        <p:spPr>
          <a:xfrm>
            <a:off x="1402503" y="9478090"/>
            <a:ext cx="3847087" cy="361637"/>
          </a:xfrm>
          <a:prstGeom prst="rect">
            <a:avLst/>
          </a:prstGeom>
          <a:noFill/>
        </p:spPr>
        <p:txBody>
          <a:bodyPr wrap="square" rtlCol="0">
            <a:spAutoFit/>
          </a:bodyPr>
          <a:lstStyle/>
          <a:p>
            <a:r>
              <a:rPr lang="fr-FR" sz="1050" b="1" dirty="0">
                <a:latin typeface="Roboto" panose="02000000000000000000" pitchFamily="2" charset="0"/>
                <a:ea typeface="Roboto" panose="02000000000000000000" pitchFamily="2" charset="0"/>
              </a:rPr>
              <a:t>Secteurs d’entreprises rencontrés </a:t>
            </a:r>
            <a:r>
              <a:rPr lang="fr-FR" sz="1050" dirty="0">
                <a:latin typeface="Roboto" panose="02000000000000000000" pitchFamily="2" charset="0"/>
                <a:ea typeface="Roboto" panose="02000000000000000000" pitchFamily="2" charset="0"/>
              </a:rPr>
              <a:t>depuis 2006 !</a:t>
            </a:r>
            <a:br>
              <a:rPr lang="fr-FR" sz="1050" dirty="0">
                <a:latin typeface="Roboto" panose="02000000000000000000" pitchFamily="2" charset="0"/>
                <a:ea typeface="Roboto" panose="02000000000000000000" pitchFamily="2" charset="0"/>
              </a:rPr>
            </a:br>
            <a:r>
              <a:rPr lang="fr-FR" sz="700" dirty="0">
                <a:latin typeface="Roboto" panose="02000000000000000000" pitchFamily="2" charset="0"/>
                <a:ea typeface="Roboto" panose="02000000000000000000" pitchFamily="2" charset="0"/>
              </a:rPr>
              <a:t>(luxe, transporteur, transport ferroviaire, banque et assurances, etc…) </a:t>
            </a:r>
            <a:endParaRPr lang="fr-FR" sz="1050" dirty="0">
              <a:latin typeface="Roboto" panose="02000000000000000000" pitchFamily="2" charset="0"/>
              <a:ea typeface="Roboto" panose="02000000000000000000" pitchFamily="2" charset="0"/>
            </a:endParaRPr>
          </a:p>
        </p:txBody>
      </p:sp>
      <p:sp>
        <p:nvSpPr>
          <p:cNvPr id="74" name="ZoneTexte 73">
            <a:extLst>
              <a:ext uri="{FF2B5EF4-FFF2-40B4-BE49-F238E27FC236}">
                <a16:creationId xmlns:a16="http://schemas.microsoft.com/office/drawing/2014/main" id="{B816B31A-928A-6AB8-A7F4-566023D635C5}"/>
              </a:ext>
            </a:extLst>
          </p:cNvPr>
          <p:cNvSpPr txBox="1"/>
          <p:nvPr>
            <p:custDataLst>
              <p:tags r:id="rId42"/>
            </p:custDataLst>
          </p:nvPr>
        </p:nvSpPr>
        <p:spPr>
          <a:xfrm>
            <a:off x="5586717" y="9032004"/>
            <a:ext cx="1873787" cy="1169551"/>
          </a:xfrm>
          <a:prstGeom prst="rect">
            <a:avLst/>
          </a:prstGeom>
          <a:noFill/>
        </p:spPr>
        <p:txBody>
          <a:bodyPr wrap="square" rtlCol="0">
            <a:spAutoFit/>
          </a:bodyPr>
          <a:lstStyle/>
          <a:p>
            <a:pPr algn="r"/>
            <a:r>
              <a:rPr lang="fr-FR" sz="1000" i="1" dirty="0">
                <a:solidFill>
                  <a:schemeClr val="bg1"/>
                </a:solidFill>
                <a:latin typeface="Roboto" panose="02000000000000000000" pitchFamily="2" charset="0"/>
                <a:ea typeface="Roboto" panose="02000000000000000000" pitchFamily="2" charset="0"/>
              </a:rPr>
              <a:t>« L'information n'est pas la connaissance. </a:t>
            </a:r>
            <a:r>
              <a:rPr lang="fr-FR" sz="1000" b="1" i="1" dirty="0">
                <a:solidFill>
                  <a:schemeClr val="bg1"/>
                </a:solidFill>
                <a:latin typeface="Roboto" panose="02000000000000000000" pitchFamily="2" charset="0"/>
                <a:ea typeface="Roboto" panose="02000000000000000000" pitchFamily="2" charset="0"/>
              </a:rPr>
              <a:t>La seule source de connaissances est l'expérience</a:t>
            </a:r>
            <a:r>
              <a:rPr lang="fr-FR" sz="1000" i="1" dirty="0">
                <a:solidFill>
                  <a:schemeClr val="bg1"/>
                </a:solidFill>
                <a:latin typeface="Roboto" panose="02000000000000000000" pitchFamily="2" charset="0"/>
                <a:ea typeface="Roboto" panose="02000000000000000000" pitchFamily="2" charset="0"/>
              </a:rPr>
              <a:t>. Vous avez besoin d'expérience pour acquérir la sagesse. »</a:t>
            </a:r>
            <a:br>
              <a:rPr lang="fr-FR" sz="1000" i="1" dirty="0">
                <a:solidFill>
                  <a:schemeClr val="bg1"/>
                </a:solidFill>
                <a:latin typeface="Roboto" panose="02000000000000000000" pitchFamily="2" charset="0"/>
                <a:ea typeface="Roboto" panose="02000000000000000000" pitchFamily="2" charset="0"/>
              </a:rPr>
            </a:br>
            <a:r>
              <a:rPr lang="fr-FR" sz="1000" b="1" i="1" dirty="0">
                <a:solidFill>
                  <a:schemeClr val="bg1"/>
                </a:solidFill>
                <a:latin typeface="Roboto" panose="02000000000000000000" pitchFamily="2" charset="0"/>
                <a:ea typeface="Roboto" panose="02000000000000000000" pitchFamily="2" charset="0"/>
              </a:rPr>
              <a:t>Albert EINSTEIN</a:t>
            </a:r>
          </a:p>
        </p:txBody>
      </p:sp>
      <p:grpSp>
        <p:nvGrpSpPr>
          <p:cNvPr id="8" name="Groupe 7">
            <a:extLst>
              <a:ext uri="{FF2B5EF4-FFF2-40B4-BE49-F238E27FC236}">
                <a16:creationId xmlns:a16="http://schemas.microsoft.com/office/drawing/2014/main" id="{3BB8B07B-F211-FBC9-C9A9-AC8D2F135B86}"/>
              </a:ext>
            </a:extLst>
          </p:cNvPr>
          <p:cNvGrpSpPr/>
          <p:nvPr/>
        </p:nvGrpSpPr>
        <p:grpSpPr>
          <a:xfrm>
            <a:off x="6487414" y="345335"/>
            <a:ext cx="550080" cy="652429"/>
            <a:chOff x="3258892" y="1900954"/>
            <a:chExt cx="3457538" cy="3981931"/>
          </a:xfrm>
        </p:grpSpPr>
        <p:pic>
          <p:nvPicPr>
            <p:cNvPr id="9" name="Image 8" descr="Une image contenant art, motif, Rectangle, carré&#10;&#10;Description générée automatiquement">
              <a:extLst>
                <a:ext uri="{FF2B5EF4-FFF2-40B4-BE49-F238E27FC236}">
                  <a16:creationId xmlns:a16="http://schemas.microsoft.com/office/drawing/2014/main" id="{C8C75F66-5220-C42C-0ADA-CD78D9887BD9}"/>
                </a:ext>
              </a:extLst>
            </p:cNvPr>
            <p:cNvPicPr>
              <a:picLocks noChangeAspect="1"/>
            </p:cNvPicPr>
            <p:nvPr/>
          </p:nvPicPr>
          <p:blipFill>
            <a:blip r:embed="rId63"/>
            <a:stretch>
              <a:fillRect/>
            </a:stretch>
          </p:blipFill>
          <p:spPr>
            <a:xfrm>
              <a:off x="3258892" y="1900954"/>
              <a:ext cx="3457538" cy="3981931"/>
            </a:xfrm>
            <a:prstGeom prst="rect">
              <a:avLst/>
            </a:prstGeom>
          </p:spPr>
        </p:pic>
        <p:pic>
          <p:nvPicPr>
            <p:cNvPr id="10" name="Image 9">
              <a:extLst>
                <a:ext uri="{FF2B5EF4-FFF2-40B4-BE49-F238E27FC236}">
                  <a16:creationId xmlns:a16="http://schemas.microsoft.com/office/drawing/2014/main" id="{E1D51DC2-9AB9-3B5F-5C33-9D13C2E7C083}"/>
                </a:ext>
              </a:extLst>
            </p:cNvPr>
            <p:cNvPicPr>
              <a:picLocks noChangeAspect="1"/>
            </p:cNvPicPr>
            <p:nvPr/>
          </p:nvPicPr>
          <p:blipFill>
            <a:blip r:embed="rId64"/>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54075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5"/>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7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6">
            <a:extLst>
              <a:ext uri="{96DAC541-7B7A-43D3-8B79-37D633B846F1}">
                <asvg:svgBlip xmlns:asvg="http://schemas.microsoft.com/office/drawing/2016/SVG/main" r:embed="rId27"/>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28">
            <a:extLst>
              <a:ext uri="{96DAC541-7B7A-43D3-8B79-37D633B846F1}">
                <asvg:svgBlip xmlns:asvg="http://schemas.microsoft.com/office/drawing/2016/SVG/main" r:embed="rId29"/>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30">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31">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32">
            <a:extLst>
              <a:ext uri="{96DAC541-7B7A-43D3-8B79-37D633B846F1}">
                <asvg:svgBlip xmlns:asvg="http://schemas.microsoft.com/office/drawing/2016/SVG/main" r:embed="rId33"/>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34">
            <a:extLst>
              <a:ext uri="{96DAC541-7B7A-43D3-8B79-37D633B846F1}">
                <asvg:svgBlip xmlns:asvg="http://schemas.microsoft.com/office/drawing/2016/SVG/main" r:embed="rId35"/>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5"/>
            </p:custDataLst>
          </p:nvPr>
        </p:nvPicPr>
        <p:blipFill>
          <a:blip r:embed="rId36">
            <a:extLst>
              <a:ext uri="{96DAC541-7B7A-43D3-8B79-37D633B846F1}">
                <asvg:svgBlip xmlns:asvg="http://schemas.microsoft.com/office/drawing/2016/SVG/main" r:embed="rId37"/>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6"/>
            </p:custDataLst>
          </p:nvPr>
        </p:nvSpPr>
        <p:spPr>
          <a:xfrm>
            <a:off x="343864" y="1783380"/>
            <a:ext cx="6920536" cy="7453322"/>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SemiBold" panose="02000000000000000000" pitchFamily="2" charset="0"/>
              </a:rPr>
              <a:t>Responsable de l’équipe « Project Dev Tools Team » </a:t>
            </a:r>
            <a:r>
              <a:rPr lang="fr-FR" sz="1050" dirty="0">
                <a:solidFill>
                  <a:schemeClr val="tx1">
                    <a:lumMod val="75000"/>
                    <a:lumOff val="25000"/>
                  </a:schemeClr>
                </a:solidFill>
                <a:latin typeface="Roboto SemiBold" panose="02000000000000000000" pitchFamily="2" charset="0"/>
              </a:rPr>
              <a:t>au sein du service « Delivery Framework » </a:t>
            </a:r>
            <a:br>
              <a:rPr lang="fr-FR" sz="1050" dirty="0">
                <a:solidFill>
                  <a:schemeClr val="tx1">
                    <a:lumMod val="75000"/>
                    <a:lumOff val="25000"/>
                  </a:schemeClr>
                </a:solidFill>
                <a:latin typeface="Roboto SemiBold" panose="02000000000000000000" pitchFamily="2" charset="0"/>
              </a:rPr>
            </a:br>
            <a:r>
              <a:rPr lang="fr-FR" sz="1050" b="1" dirty="0">
                <a:solidFill>
                  <a:schemeClr val="tx1">
                    <a:lumMod val="75000"/>
                    <a:lumOff val="25000"/>
                  </a:schemeClr>
                </a:solidFill>
                <a:latin typeface="Roboto SemiBold" panose="02000000000000000000" pitchFamily="2" charset="0"/>
              </a:rPr>
              <a:t>chez Kering Technologies.</a:t>
            </a:r>
          </a:p>
          <a:p>
            <a:pPr algn="just">
              <a:spcAft>
                <a:spcPts val="600"/>
              </a:spcAft>
            </a:pP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KERING</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 PARIS 6 / </a:t>
            </a:r>
            <a:r>
              <a:rPr lang="fr-FR" sz="900" dirty="0">
                <a:solidFill>
                  <a:schemeClr val="tx1">
                    <a:lumMod val="75000"/>
                    <a:lumOff val="25000"/>
                  </a:schemeClr>
                </a:solidFill>
                <a:latin typeface="Roboto SemiBold" panose="02000000000000000000" pitchFamily="2" charset="0"/>
                <a:ea typeface="Roboto SemiBold" panose="02000000000000000000" pitchFamily="2" charset="0"/>
              </a:rPr>
              <a:t>Prestataire de juin 2017 à mars 2019, CDI en interne </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depuis avril 2019 – 8</a:t>
            </a:r>
            <a:r>
              <a:rPr lang="fr-FR" sz="900" b="1"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 ans</a:t>
            </a:r>
            <a:r>
              <a:rPr lang="fr-FR" sz="900" dirty="0">
                <a:solidFill>
                  <a:schemeClr val="tx1">
                    <a:lumMod val="75000"/>
                    <a:lumOff val="25000"/>
                  </a:schemeClr>
                </a:solidFill>
                <a:latin typeface="Roboto SemiBold" panose="02000000000000000000" pitchFamily="2" charset="0"/>
                <a:ea typeface="Roboto SemiBold" panose="02000000000000000000" pitchFamily="2" charset="0"/>
                <a:cs typeface="Helvetica Neue" panose="02000503000000020004" pitchFamily="2" charset="0"/>
              </a:rPr>
              <a:t>.</a:t>
            </a:r>
            <a:endPar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300"/>
              </a:spcAft>
            </a:pP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En charge d’une équipe de 5 personnes, responsables des outils collaboratifs à destination du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build</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des applicatifs, projets et programmes IT du groupe dans leur phase de </a:t>
            </a:r>
            <a:r>
              <a:rPr lang="fr-FR" sz="10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build</a:t>
            </a:r>
            <a:r>
              <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Composé d’une équipe d’experts en outillage de gestion de projet informatique, de facilitateurs et d’un développeur.</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Product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&amp; Tech Lead de l’application Confluence d’</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Product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&amp; Tech Lead de l’application Jira Software d’</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&amp; Tech Lead de l’application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(PaaS).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Service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Owner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de Miro (SaaS).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Co-Responsable de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GitLab</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puis GitHub (SaaS).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Priorisation des tâches opérationnelles de l’équipe de support.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Priorisation des développements.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Tech Lead sur les développements via du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peer</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programming</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et code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review</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Mise en place de training ou de workshop sur les outils collaboratifs aux équipes demandeuses au sein du groupe.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des accès sur Jira Software, Confluence, GitHub, Slack,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SharePoint, Teams.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des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addons</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 plugins sur Jira Software, Confluence, Slack,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Teams.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Développement de scripts et plugins Jira Software et Confluence.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de la conduite du changement sur la gestion de la connaissance, la gestion de l’activité et la gestion de projet.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Accompagnement des équipes du groupe à l’utilisation des outils collaboratifs.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Accompagnement sur le </a:t>
            </a:r>
            <a:r>
              <a:rPr lang="fr-FR" sz="900" dirty="0" err="1">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reporting</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de l’activité pour chaque équipe composant Kering Technologies.</a:t>
            </a:r>
          </a:p>
          <a:p>
            <a:pPr marL="360000" lvl="1" indent="-171450" algn="just">
              <a:spcAft>
                <a:spcPts val="10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Gestion budgétaire de l’équipe et sur l’outillage mise à disposition au groupe.</a:t>
            </a:r>
            <a:endParaRPr lang="fr-FR" sz="10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endParaRPr>
          </a:p>
          <a:p>
            <a:pPr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Jira Software et Confluence, quelques chiffres : </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Applicatifs à destination du groupe, de l’ensemble des directions et des maisons du groupe.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Licence Data Center, 3 nœuds par applicatifs hébergés sur AWS, CDN AWS </a:t>
            </a:r>
            <a:r>
              <a:rPr lang="fr-FR" sz="900" dirty="0" err="1">
                <a:solidFill>
                  <a:schemeClr val="tx1">
                    <a:lumMod val="75000"/>
                    <a:lumOff val="25000"/>
                  </a:schemeClr>
                </a:solidFill>
                <a:latin typeface="Roboto" panose="02000000000000000000" pitchFamily="2" charset="0"/>
                <a:ea typeface="Roboto" panose="02000000000000000000" pitchFamily="2" charset="0"/>
              </a:rPr>
              <a:t>CloudFront</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2 environnements, 4000 licences.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40 plugins en provenance de la </a:t>
            </a:r>
            <a:r>
              <a:rPr lang="fr-FR" sz="900" dirty="0" err="1">
                <a:solidFill>
                  <a:schemeClr val="tx1">
                    <a:lumMod val="75000"/>
                    <a:lumOff val="25000"/>
                  </a:schemeClr>
                </a:solidFill>
                <a:latin typeface="Roboto" panose="02000000000000000000" pitchFamily="2" charset="0"/>
                <a:ea typeface="Roboto" panose="02000000000000000000" pitchFamily="2" charset="0"/>
              </a:rPr>
              <a:t>MarketPlace</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rPr>
              <a:t>, installés sur les deux applicatifs.</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10 plugins Java développés sur Jira Software et Confluence.</a:t>
            </a:r>
          </a:p>
          <a:p>
            <a:pPr marL="360000" lvl="1" indent="-171450" algn="just">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50 scripts Groovy / HAPI et plus de 200 </a:t>
            </a:r>
            <a:r>
              <a:rPr lang="fr-FR" sz="900" dirty="0" err="1">
                <a:solidFill>
                  <a:schemeClr val="tx1">
                    <a:lumMod val="75000"/>
                    <a:lumOff val="25000"/>
                  </a:schemeClr>
                </a:solidFill>
                <a:latin typeface="Roboto" panose="02000000000000000000" pitchFamily="2" charset="0"/>
                <a:ea typeface="Roboto" panose="02000000000000000000" pitchFamily="2" charset="0"/>
              </a:rPr>
              <a:t>users</a:t>
            </a:r>
            <a:r>
              <a:rPr lang="fr-FR" sz="900" dirty="0">
                <a:solidFill>
                  <a:schemeClr val="tx1">
                    <a:lumMod val="75000"/>
                    <a:lumOff val="25000"/>
                  </a:schemeClr>
                </a:solidFill>
                <a:latin typeface="Roboto" panose="02000000000000000000" pitchFamily="2" charset="0"/>
                <a:ea typeface="Roboto" panose="02000000000000000000" pitchFamily="2" charset="0"/>
              </a:rPr>
              <a:t> stories développées et déployées.</a:t>
            </a:r>
          </a:p>
          <a:p>
            <a:pPr marL="360000" lvl="1" indent="-171450" algn="just">
              <a:spcAft>
                <a:spcPts val="300"/>
              </a:spcAft>
              <a:buFont typeface="Arial" panose="020B0604020202020204" pitchFamily="34" charset="0"/>
              <a:buChar char="•"/>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Plugins installés et administrés :</a:t>
            </a:r>
          </a:p>
          <a:p>
            <a:pPr indent="-268650" algn="just">
              <a:spcAft>
                <a:spcPts val="3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Jira Software :</a:t>
            </a:r>
          </a:p>
          <a:p>
            <a:pPr indent="-268650" algn="just">
              <a:spcAft>
                <a:spcPts val="300"/>
              </a:spcAft>
            </a:pPr>
            <a:r>
              <a:rPr lang="fr-FR" sz="900" dirty="0" err="1">
                <a:solidFill>
                  <a:schemeClr val="tx1">
                    <a:lumMod val="75000"/>
                    <a:lumOff val="25000"/>
                  </a:schemeClr>
                </a:solidFill>
                <a:latin typeface="Roboto" panose="02000000000000000000" pitchFamily="2" charset="0"/>
                <a:ea typeface="Roboto" panose="02000000000000000000" pitchFamily="2" charset="0"/>
              </a:rPr>
              <a:t>Scriptrunner</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XPorter</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Xray</a:t>
            </a:r>
            <a:r>
              <a:rPr lang="fr-FR" sz="900" dirty="0">
                <a:solidFill>
                  <a:schemeClr val="tx1">
                    <a:lumMod val="75000"/>
                    <a:lumOff val="25000"/>
                  </a:schemeClr>
                </a:solidFill>
                <a:latin typeface="Roboto" panose="02000000000000000000" pitchFamily="2" charset="0"/>
                <a:ea typeface="Roboto" panose="02000000000000000000" pitchFamily="2" charset="0"/>
              </a:rPr>
              <a:t> / Automation / </a:t>
            </a:r>
            <a:r>
              <a:rPr lang="fr-FR" sz="900" dirty="0" err="1">
                <a:solidFill>
                  <a:schemeClr val="tx1">
                    <a:lumMod val="75000"/>
                    <a:lumOff val="25000"/>
                  </a:schemeClr>
                </a:solidFill>
                <a:latin typeface="Roboto" panose="02000000000000000000" pitchFamily="2" charset="0"/>
                <a:ea typeface="Roboto" panose="02000000000000000000" pitchFamily="2" charset="0"/>
              </a:rPr>
              <a:t>Easy</a:t>
            </a:r>
            <a:r>
              <a:rPr lang="fr-FR" sz="900" dirty="0">
                <a:solidFill>
                  <a:schemeClr val="tx1">
                    <a:lumMod val="75000"/>
                    <a:lumOff val="25000"/>
                  </a:schemeClr>
                </a:solidFill>
                <a:latin typeface="Roboto" panose="02000000000000000000" pitchFamily="2" charset="0"/>
                <a:ea typeface="Roboto" panose="02000000000000000000" pitchFamily="2" charset="0"/>
              </a:rPr>
              <a:t> Agile Roadmap / </a:t>
            </a:r>
            <a:r>
              <a:rPr lang="fr-FR" sz="900" dirty="0" err="1">
                <a:solidFill>
                  <a:schemeClr val="tx1">
                    <a:lumMod val="75000"/>
                    <a:lumOff val="25000"/>
                  </a:schemeClr>
                </a:solidFill>
                <a:latin typeface="Roboto" panose="02000000000000000000" pitchFamily="2" charset="0"/>
                <a:ea typeface="Roboto" panose="02000000000000000000" pitchFamily="2" charset="0"/>
              </a:rPr>
              <a:t>Easy</a:t>
            </a:r>
            <a:r>
              <a:rPr lang="fr-FR" sz="900" dirty="0">
                <a:solidFill>
                  <a:schemeClr val="tx1">
                    <a:lumMod val="75000"/>
                    <a:lumOff val="25000"/>
                  </a:schemeClr>
                </a:solidFill>
                <a:latin typeface="Roboto" panose="02000000000000000000" pitchFamily="2" charset="0"/>
                <a:ea typeface="Roboto" panose="02000000000000000000" pitchFamily="2" charset="0"/>
              </a:rPr>
              <a:t> Agile Story Mapping / Backbone Issue Sync / Bulk Clone Professional / </a:t>
            </a:r>
            <a:r>
              <a:rPr lang="fr-FR" sz="900" dirty="0" err="1">
                <a:solidFill>
                  <a:schemeClr val="tx1">
                    <a:lumMod val="75000"/>
                    <a:lumOff val="25000"/>
                  </a:schemeClr>
                </a:solidFill>
                <a:latin typeface="Roboto" panose="02000000000000000000" pitchFamily="2" charset="0"/>
                <a:ea typeface="Roboto" panose="02000000000000000000" pitchFamily="2" charset="0"/>
              </a:rPr>
              <a:t>CheckList</a:t>
            </a:r>
            <a:r>
              <a:rPr lang="fr-FR" sz="900" dirty="0">
                <a:solidFill>
                  <a:schemeClr val="tx1">
                    <a:lumMod val="75000"/>
                    <a:lumOff val="25000"/>
                  </a:schemeClr>
                </a:solidFill>
                <a:latin typeface="Roboto" panose="02000000000000000000" pitchFamily="2" charset="0"/>
                <a:ea typeface="Roboto" panose="02000000000000000000" pitchFamily="2" charset="0"/>
              </a:rPr>
              <a:t> / Rich </a:t>
            </a:r>
            <a:r>
              <a:rPr lang="fr-FR" sz="900" dirty="0" err="1">
                <a:solidFill>
                  <a:schemeClr val="tx1">
                    <a:lumMod val="75000"/>
                    <a:lumOff val="25000"/>
                  </a:schemeClr>
                </a:solidFill>
                <a:latin typeface="Roboto" panose="02000000000000000000" pitchFamily="2" charset="0"/>
                <a:ea typeface="Roboto" panose="02000000000000000000" pitchFamily="2" charset="0"/>
              </a:rPr>
              <a:t>Filter</a:t>
            </a:r>
            <a:r>
              <a:rPr lang="fr-FR" sz="900" dirty="0">
                <a:solidFill>
                  <a:schemeClr val="tx1">
                    <a:lumMod val="75000"/>
                    <a:lumOff val="25000"/>
                  </a:schemeClr>
                </a:solidFill>
                <a:latin typeface="Roboto" panose="02000000000000000000" pitchFamily="2" charset="0"/>
                <a:ea typeface="Roboto" panose="02000000000000000000" pitchFamily="2" charset="0"/>
              </a:rPr>
              <a:t> / Time in </a:t>
            </a:r>
            <a:r>
              <a:rPr lang="fr-FR" sz="900" dirty="0" err="1">
                <a:solidFill>
                  <a:schemeClr val="tx1">
                    <a:lumMod val="75000"/>
                    <a:lumOff val="25000"/>
                  </a:schemeClr>
                </a:solidFill>
                <a:latin typeface="Roboto" panose="02000000000000000000" pitchFamily="2" charset="0"/>
                <a:ea typeface="Roboto" panose="02000000000000000000" pitchFamily="2" charset="0"/>
              </a:rPr>
              <a:t>Status</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 &amp; </a:t>
            </a:r>
            <a:r>
              <a:rPr lang="fr-FR" sz="900" dirty="0" err="1">
                <a:solidFill>
                  <a:schemeClr val="tx1">
                    <a:lumMod val="75000"/>
                    <a:lumOff val="25000"/>
                  </a:schemeClr>
                </a:solidFill>
                <a:latin typeface="Roboto" panose="02000000000000000000" pitchFamily="2" charset="0"/>
                <a:ea typeface="Roboto" panose="02000000000000000000" pitchFamily="2" charset="0"/>
              </a:rPr>
              <a:t>OpenID</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Connect</a:t>
            </a:r>
            <a:r>
              <a:rPr lang="fr-FR" sz="900" dirty="0">
                <a:solidFill>
                  <a:schemeClr val="tx1">
                    <a:lumMod val="75000"/>
                    <a:lumOff val="25000"/>
                  </a:schemeClr>
                </a:solidFill>
                <a:latin typeface="Roboto" panose="02000000000000000000" pitchFamily="2" charset="0"/>
                <a:ea typeface="Roboto" panose="02000000000000000000" pitchFamily="2" charset="0"/>
              </a:rPr>
              <a:t> / Agile Tools &amp; </a:t>
            </a:r>
            <a:r>
              <a:rPr lang="fr-FR" sz="900" dirty="0" err="1">
                <a:solidFill>
                  <a:schemeClr val="tx1">
                    <a:lumMod val="75000"/>
                    <a:lumOff val="25000"/>
                  </a:schemeClr>
                </a:solidFill>
                <a:latin typeface="Roboto" panose="02000000000000000000" pitchFamily="2" charset="0"/>
                <a:ea typeface="Roboto" panose="02000000000000000000" pitchFamily="2" charset="0"/>
              </a:rPr>
              <a:t>Filters</a:t>
            </a:r>
            <a:r>
              <a:rPr lang="fr-FR" sz="900" dirty="0">
                <a:solidFill>
                  <a:schemeClr val="tx1">
                    <a:lumMod val="75000"/>
                    <a:lumOff val="25000"/>
                  </a:schemeClr>
                </a:solidFill>
                <a:latin typeface="Roboto" panose="02000000000000000000" pitchFamily="2" charset="0"/>
                <a:ea typeface="Roboto" panose="02000000000000000000" pitchFamily="2" charset="0"/>
              </a:rPr>
              <a:t> / Git </a:t>
            </a:r>
            <a:r>
              <a:rPr lang="fr-FR" sz="900" dirty="0" err="1">
                <a:solidFill>
                  <a:schemeClr val="tx1">
                    <a:lumMod val="75000"/>
                    <a:lumOff val="25000"/>
                  </a:schemeClr>
                </a:solidFill>
                <a:latin typeface="Roboto" panose="02000000000000000000" pitchFamily="2" charset="0"/>
                <a:ea typeface="Roboto" panose="02000000000000000000" pitchFamily="2" charset="0"/>
              </a:rPr>
              <a:t>Integration</a:t>
            </a:r>
            <a:r>
              <a:rPr lang="fr-FR" sz="900" dirty="0">
                <a:solidFill>
                  <a:schemeClr val="tx1">
                    <a:lumMod val="75000"/>
                    <a:lumOff val="25000"/>
                  </a:schemeClr>
                </a:solidFill>
                <a:latin typeface="Roboto" panose="02000000000000000000" pitchFamily="2" charset="0"/>
                <a:ea typeface="Roboto" panose="02000000000000000000" pitchFamily="2" charset="0"/>
              </a:rPr>
              <a:t> / Java Melody / Advanced Roadmap / Structure / Structure Gantt / Secure Jira REST </a:t>
            </a:r>
            <a:r>
              <a:rPr lang="fr-FR" sz="900" dirty="0" err="1">
                <a:solidFill>
                  <a:schemeClr val="tx1">
                    <a:lumMod val="75000"/>
                    <a:lumOff val="25000"/>
                  </a:schemeClr>
                </a:solidFill>
                <a:latin typeface="Roboto" panose="02000000000000000000" pitchFamily="2" charset="0"/>
                <a:ea typeface="Roboto" panose="02000000000000000000" pitchFamily="2" charset="0"/>
              </a:rPr>
              <a:t>API's</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with</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/API </a:t>
            </a:r>
            <a:r>
              <a:rPr lang="fr-FR" sz="900" dirty="0" err="1">
                <a:solidFill>
                  <a:schemeClr val="tx1">
                    <a:lumMod val="75000"/>
                    <a:lumOff val="25000"/>
                  </a:schemeClr>
                </a:solidFill>
                <a:latin typeface="Roboto" panose="02000000000000000000" pitchFamily="2" charset="0"/>
                <a:ea typeface="Roboto" panose="02000000000000000000" pitchFamily="2" charset="0"/>
              </a:rPr>
              <a:t>Token</a:t>
            </a:r>
            <a:r>
              <a:rPr lang="fr-FR" sz="900" dirty="0">
                <a:solidFill>
                  <a:schemeClr val="tx1">
                    <a:lumMod val="75000"/>
                    <a:lumOff val="25000"/>
                  </a:schemeClr>
                </a:solidFill>
                <a:latin typeface="Roboto" panose="02000000000000000000" pitchFamily="2" charset="0"/>
                <a:ea typeface="Roboto" panose="02000000000000000000" pitchFamily="2" charset="0"/>
              </a:rPr>
              <a:t> / </a:t>
            </a:r>
            <a:r>
              <a:rPr lang="fr-FR" sz="900" dirty="0" err="1">
                <a:solidFill>
                  <a:schemeClr val="tx1">
                    <a:lumMod val="75000"/>
                    <a:lumOff val="25000"/>
                  </a:schemeClr>
                </a:solidFill>
                <a:latin typeface="Roboto" panose="02000000000000000000" pitchFamily="2" charset="0"/>
                <a:ea typeface="Roboto" panose="02000000000000000000" pitchFamily="2" charset="0"/>
              </a:rPr>
              <a:t>EazyBI</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Bef>
                <a:spcPts val="600"/>
              </a:spcBef>
              <a:spcAft>
                <a:spcPts val="3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Confluence :</a:t>
            </a: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Draw.io / Team </a:t>
            </a:r>
            <a:r>
              <a:rPr lang="fr-FR" sz="900" dirty="0" err="1">
                <a:solidFill>
                  <a:schemeClr val="tx1">
                    <a:lumMod val="75000"/>
                    <a:lumOff val="25000"/>
                  </a:schemeClr>
                </a:solidFill>
                <a:latin typeface="Roboto" panose="02000000000000000000" pitchFamily="2" charset="0"/>
                <a:ea typeface="Roboto" panose="02000000000000000000" pitchFamily="2" charset="0"/>
              </a:rPr>
              <a:t>Calendar</a:t>
            </a:r>
            <a:r>
              <a:rPr lang="fr-FR" sz="900" dirty="0">
                <a:solidFill>
                  <a:schemeClr val="tx1">
                    <a:lumMod val="75000"/>
                    <a:lumOff val="25000"/>
                  </a:schemeClr>
                </a:solidFill>
                <a:latin typeface="Roboto" panose="02000000000000000000" pitchFamily="2" charset="0"/>
                <a:ea typeface="Roboto" panose="02000000000000000000" pitchFamily="2" charset="0"/>
              </a:rPr>
              <a:t> / Handy Macros / Content </a:t>
            </a:r>
            <a:r>
              <a:rPr lang="fr-FR" sz="900" dirty="0" err="1">
                <a:solidFill>
                  <a:schemeClr val="tx1">
                    <a:lumMod val="75000"/>
                    <a:lumOff val="25000"/>
                  </a:schemeClr>
                </a:solidFill>
                <a:latin typeface="Roboto" panose="02000000000000000000" pitchFamily="2" charset="0"/>
                <a:ea typeface="Roboto" panose="02000000000000000000" pitchFamily="2" charset="0"/>
              </a:rPr>
              <a:t>Formatting</a:t>
            </a:r>
            <a:r>
              <a:rPr lang="fr-FR" sz="900" dirty="0">
                <a:solidFill>
                  <a:schemeClr val="tx1">
                    <a:lumMod val="75000"/>
                    <a:lumOff val="25000"/>
                  </a:schemeClr>
                </a:solidFill>
                <a:latin typeface="Roboto" panose="02000000000000000000" pitchFamily="2" charset="0"/>
                <a:ea typeface="Roboto" panose="02000000000000000000" pitchFamily="2" charset="0"/>
              </a:rPr>
              <a:t> for Confluence /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 &amp; </a:t>
            </a:r>
            <a:r>
              <a:rPr lang="fr-FR" sz="900" dirty="0" err="1">
                <a:solidFill>
                  <a:schemeClr val="tx1">
                    <a:lumMod val="75000"/>
                    <a:lumOff val="25000"/>
                  </a:schemeClr>
                </a:solidFill>
                <a:latin typeface="Roboto" panose="02000000000000000000" pitchFamily="2" charset="0"/>
                <a:ea typeface="Roboto" panose="02000000000000000000" pitchFamily="2" charset="0"/>
              </a:rPr>
              <a:t>OpenID</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Connect</a:t>
            </a:r>
            <a:r>
              <a:rPr lang="fr-FR" sz="900" dirty="0">
                <a:solidFill>
                  <a:schemeClr val="tx1">
                    <a:lumMod val="75000"/>
                    <a:lumOff val="25000"/>
                  </a:schemeClr>
                </a:solidFill>
                <a:latin typeface="Roboto" panose="02000000000000000000" pitchFamily="2" charset="0"/>
                <a:ea typeface="Roboto" panose="02000000000000000000" pitchFamily="2" charset="0"/>
              </a:rPr>
              <a:t> / Page </a:t>
            </a:r>
            <a:r>
              <a:rPr lang="fr-FR" sz="900" dirty="0" err="1">
                <a:solidFill>
                  <a:schemeClr val="tx1">
                    <a:lumMod val="75000"/>
                    <a:lumOff val="25000"/>
                  </a:schemeClr>
                </a:solidFill>
                <a:latin typeface="Roboto" panose="02000000000000000000" pitchFamily="2" charset="0"/>
                <a:ea typeface="Roboto" panose="02000000000000000000" pitchFamily="2" charset="0"/>
              </a:rPr>
              <a:t>Approval</a:t>
            </a:r>
            <a:r>
              <a:rPr lang="fr-FR" sz="900" dirty="0">
                <a:solidFill>
                  <a:schemeClr val="tx1">
                    <a:lumMod val="75000"/>
                    <a:lumOff val="25000"/>
                  </a:schemeClr>
                </a:solidFill>
                <a:latin typeface="Roboto" panose="02000000000000000000" pitchFamily="2" charset="0"/>
                <a:ea typeface="Roboto" panose="02000000000000000000" pitchFamily="2" charset="0"/>
              </a:rPr>
              <a:t> / Page </a:t>
            </a:r>
            <a:r>
              <a:rPr lang="fr-FR" sz="900" dirty="0" err="1">
                <a:solidFill>
                  <a:schemeClr val="tx1">
                    <a:lumMod val="75000"/>
                    <a:lumOff val="25000"/>
                  </a:schemeClr>
                </a:solidFill>
                <a:latin typeface="Roboto" panose="02000000000000000000" pitchFamily="2" charset="0"/>
                <a:ea typeface="Roboto" panose="02000000000000000000" pitchFamily="2" charset="0"/>
              </a:rPr>
              <a:t>View</a:t>
            </a:r>
            <a:r>
              <a:rPr lang="fr-FR" sz="900" dirty="0">
                <a:solidFill>
                  <a:schemeClr val="tx1">
                    <a:lumMod val="75000"/>
                    <a:lumOff val="25000"/>
                  </a:schemeClr>
                </a:solidFill>
                <a:latin typeface="Roboto" panose="02000000000000000000" pitchFamily="2" charset="0"/>
                <a:ea typeface="Roboto" panose="02000000000000000000" pitchFamily="2" charset="0"/>
              </a:rPr>
              <a:t> Tracker / </a:t>
            </a:r>
            <a:r>
              <a:rPr lang="fr-FR" sz="900" dirty="0" err="1">
                <a:solidFill>
                  <a:schemeClr val="tx1">
                    <a:lumMod val="75000"/>
                    <a:lumOff val="25000"/>
                  </a:schemeClr>
                </a:solidFill>
                <a:latin typeface="Roboto" panose="02000000000000000000" pitchFamily="2" charset="0"/>
                <a:ea typeface="Roboto" panose="02000000000000000000" pitchFamily="2" charset="0"/>
              </a:rPr>
              <a:t>Comala</a:t>
            </a:r>
            <a:r>
              <a:rPr lang="fr-FR" sz="900" dirty="0">
                <a:solidFill>
                  <a:schemeClr val="tx1">
                    <a:lumMod val="75000"/>
                    <a:lumOff val="25000"/>
                  </a:schemeClr>
                </a:solidFill>
                <a:latin typeface="Roboto" panose="02000000000000000000" pitchFamily="2" charset="0"/>
                <a:ea typeface="Roboto" panose="02000000000000000000" pitchFamily="2" charset="0"/>
              </a:rPr>
              <a:t> Documentation Control / Secure Confluence REST </a:t>
            </a:r>
            <a:r>
              <a:rPr lang="fr-FR" sz="900" dirty="0" err="1">
                <a:solidFill>
                  <a:schemeClr val="tx1">
                    <a:lumMod val="75000"/>
                    <a:lumOff val="25000"/>
                  </a:schemeClr>
                </a:solidFill>
                <a:latin typeface="Roboto" panose="02000000000000000000" pitchFamily="2" charset="0"/>
                <a:ea typeface="Roboto" panose="02000000000000000000" pitchFamily="2" charset="0"/>
              </a:rPr>
              <a:t>API's</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with</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OAuth</a:t>
            </a:r>
            <a:r>
              <a:rPr lang="fr-FR" sz="900" dirty="0">
                <a:solidFill>
                  <a:schemeClr val="tx1">
                    <a:lumMod val="75000"/>
                    <a:lumOff val="25000"/>
                  </a:schemeClr>
                </a:solidFill>
                <a:latin typeface="Roboto" panose="02000000000000000000" pitchFamily="2" charset="0"/>
                <a:ea typeface="Roboto" panose="02000000000000000000" pitchFamily="2" charset="0"/>
              </a:rPr>
              <a:t>/API </a:t>
            </a:r>
            <a:r>
              <a:rPr lang="fr-FR" sz="900" dirty="0" err="1">
                <a:solidFill>
                  <a:schemeClr val="tx1">
                    <a:lumMod val="75000"/>
                    <a:lumOff val="25000"/>
                  </a:schemeClr>
                </a:solidFill>
                <a:latin typeface="Roboto" panose="02000000000000000000" pitchFamily="2" charset="0"/>
                <a:ea typeface="Roboto" panose="02000000000000000000" pitchFamily="2" charset="0"/>
              </a:rPr>
              <a:t>Token</a:t>
            </a:r>
            <a:r>
              <a:rPr lang="fr-FR" sz="900" dirty="0">
                <a:solidFill>
                  <a:schemeClr val="tx1">
                    <a:lumMod val="75000"/>
                    <a:lumOff val="25000"/>
                  </a:schemeClr>
                </a:solidFill>
                <a:latin typeface="Roboto" panose="02000000000000000000" pitchFamily="2" charset="0"/>
                <a:ea typeface="Roboto" panose="02000000000000000000" pitchFamily="2" charset="0"/>
              </a:rPr>
              <a:t> / Table </a:t>
            </a:r>
            <a:r>
              <a:rPr lang="fr-FR" sz="900" dirty="0" err="1">
                <a:solidFill>
                  <a:schemeClr val="tx1">
                    <a:lumMod val="75000"/>
                    <a:lumOff val="25000"/>
                  </a:schemeClr>
                </a:solidFill>
                <a:latin typeface="Roboto" panose="02000000000000000000" pitchFamily="2" charset="0"/>
                <a:ea typeface="Roboto" panose="02000000000000000000" pitchFamily="2" charset="0"/>
              </a:rPr>
              <a:t>Filter</a:t>
            </a:r>
            <a:r>
              <a:rPr lang="fr-FR" sz="900" dirty="0">
                <a:solidFill>
                  <a:schemeClr val="tx1">
                    <a:lumMod val="75000"/>
                    <a:lumOff val="25000"/>
                  </a:schemeClr>
                </a:solidFill>
                <a:latin typeface="Roboto" panose="02000000000000000000" pitchFamily="2" charset="0"/>
                <a:ea typeface="Roboto" panose="02000000000000000000" pitchFamily="2" charset="0"/>
              </a:rPr>
              <a:t>, Charts and </a:t>
            </a:r>
            <a:r>
              <a:rPr lang="fr-FR" sz="900" dirty="0" err="1">
                <a:solidFill>
                  <a:schemeClr val="tx1">
                    <a:lumMod val="75000"/>
                    <a:lumOff val="25000"/>
                  </a:schemeClr>
                </a:solidFill>
                <a:latin typeface="Roboto" panose="02000000000000000000" pitchFamily="2" charset="0"/>
                <a:ea typeface="Roboto" panose="02000000000000000000" pitchFamily="2" charset="0"/>
              </a:rPr>
              <a:t>Spreadsheets</a:t>
            </a:r>
            <a:r>
              <a:rPr lang="fr-FR" sz="900" dirty="0">
                <a:solidFill>
                  <a:schemeClr val="tx1">
                    <a:lumMod val="75000"/>
                    <a:lumOff val="25000"/>
                  </a:schemeClr>
                </a:solidFill>
                <a:latin typeface="Roboto" panose="02000000000000000000" pitchFamily="2" charset="0"/>
                <a:ea typeface="Roboto" panose="02000000000000000000" pitchFamily="2" charset="0"/>
              </a:rPr>
              <a:t> / Translations for Confluence (</a:t>
            </a:r>
            <a:r>
              <a:rPr lang="fr-FR" sz="900" dirty="0" err="1">
                <a:solidFill>
                  <a:schemeClr val="tx1">
                    <a:lumMod val="75000"/>
                    <a:lumOff val="25000"/>
                  </a:schemeClr>
                </a:solidFill>
                <a:latin typeface="Roboto" panose="02000000000000000000" pitchFamily="2" charset="0"/>
                <a:ea typeface="Roboto" panose="02000000000000000000" pitchFamily="2" charset="0"/>
              </a:rPr>
              <a:t>formerly</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Language</a:t>
            </a:r>
            <a:r>
              <a:rPr lang="fr-FR" sz="900" dirty="0">
                <a:solidFill>
                  <a:schemeClr val="tx1">
                    <a:lumMod val="75000"/>
                    <a:lumOff val="25000"/>
                  </a:schemeClr>
                </a:solidFill>
                <a:latin typeface="Roboto" panose="02000000000000000000" pitchFamily="2" charset="0"/>
                <a:ea typeface="Roboto" panose="02000000000000000000" pitchFamily="2" charset="0"/>
              </a:rPr>
              <a:t> Macros)</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8" name="Image 7" descr="Une image contenant Police, Graphique, texte, logo&#10;&#10;Description générée automatiquement">
            <a:extLst>
              <a:ext uri="{FF2B5EF4-FFF2-40B4-BE49-F238E27FC236}">
                <a16:creationId xmlns:a16="http://schemas.microsoft.com/office/drawing/2014/main" id="{E0484C05-D4F0-E3C1-B798-A260661AAF67}"/>
              </a:ext>
            </a:extLst>
          </p:cNvPr>
          <p:cNvPicPr>
            <a:picLocks noChangeAspect="1"/>
          </p:cNvPicPr>
          <p:nvPr>
            <p:custDataLst>
              <p:tags r:id="rId17"/>
            </p:custDataLst>
          </p:nvPr>
        </p:nvPicPr>
        <p:blipFill rotWithShape="1">
          <a:blip r:embed="rId38"/>
          <a:srcRect t="22664" b="21549"/>
          <a:stretch/>
        </p:blipFill>
        <p:spPr>
          <a:xfrm>
            <a:off x="6034608" y="1242819"/>
            <a:ext cx="1278048" cy="503485"/>
          </a:xfrm>
          <a:prstGeom prst="rect">
            <a:avLst/>
          </a:prstGeom>
        </p:spPr>
      </p:pic>
      <p:pic>
        <p:nvPicPr>
          <p:cNvPr id="10" name="Image 9" descr="Une image contenant Police, blanc, Graphique, logo&#10;&#10;Description générée automatiquement">
            <a:extLst>
              <a:ext uri="{FF2B5EF4-FFF2-40B4-BE49-F238E27FC236}">
                <a16:creationId xmlns:a16="http://schemas.microsoft.com/office/drawing/2014/main" id="{4279F9EC-D72B-D867-F030-0A0ECD7760BA}"/>
              </a:ext>
            </a:extLst>
          </p:cNvPr>
          <p:cNvPicPr>
            <a:picLocks noChangeAspect="1"/>
          </p:cNvPicPr>
          <p:nvPr>
            <p:custDataLst>
              <p:tags r:id="rId18"/>
            </p:custDataLst>
          </p:nvPr>
        </p:nvPicPr>
        <p:blipFill rotWithShape="1">
          <a:blip r:embed="rId39"/>
          <a:srcRect l="18722" t="32592" r="18807" b="32928"/>
          <a:stretch/>
        </p:blipFill>
        <p:spPr>
          <a:xfrm>
            <a:off x="991395" y="9301431"/>
            <a:ext cx="2045232" cy="635000"/>
          </a:xfrm>
          <a:prstGeom prst="rect">
            <a:avLst/>
          </a:prstGeom>
        </p:spPr>
      </p:pic>
      <p:pic>
        <p:nvPicPr>
          <p:cNvPr id="15" name="Image 14" descr="Une image contenant Police, logo, blanc, Graphique&#10;&#10;Description générée automatiquement">
            <a:extLst>
              <a:ext uri="{FF2B5EF4-FFF2-40B4-BE49-F238E27FC236}">
                <a16:creationId xmlns:a16="http://schemas.microsoft.com/office/drawing/2014/main" id="{7A9C7DFA-ADC7-71AA-3FB0-3F22CD586112}"/>
              </a:ext>
            </a:extLst>
          </p:cNvPr>
          <p:cNvPicPr>
            <a:picLocks noChangeAspect="1"/>
          </p:cNvPicPr>
          <p:nvPr>
            <p:custDataLst>
              <p:tags r:id="rId19"/>
            </p:custDataLst>
          </p:nvPr>
        </p:nvPicPr>
        <p:blipFill rotWithShape="1">
          <a:blip r:embed="rId40"/>
          <a:srcRect t="32956" b="33544"/>
          <a:stretch/>
        </p:blipFill>
        <p:spPr>
          <a:xfrm>
            <a:off x="3362229" y="9050154"/>
            <a:ext cx="1428750" cy="359252"/>
          </a:xfrm>
          <a:prstGeom prst="rect">
            <a:avLst/>
          </a:prstGeom>
        </p:spPr>
      </p:pic>
      <p:pic>
        <p:nvPicPr>
          <p:cNvPr id="28" name="Image 27" descr="Une image contenant Police, logo, symbole, Graphique&#10;&#10;Description générée automatiquement">
            <a:extLst>
              <a:ext uri="{FF2B5EF4-FFF2-40B4-BE49-F238E27FC236}">
                <a16:creationId xmlns:a16="http://schemas.microsoft.com/office/drawing/2014/main" id="{36B50AD4-65F6-DC2C-C08F-F26EEA1C8A91}"/>
              </a:ext>
            </a:extLst>
          </p:cNvPr>
          <p:cNvPicPr>
            <a:picLocks noChangeAspect="1"/>
          </p:cNvPicPr>
          <p:nvPr>
            <p:custDataLst>
              <p:tags r:id="rId20"/>
            </p:custDataLst>
          </p:nvPr>
        </p:nvPicPr>
        <p:blipFill rotWithShape="1">
          <a:blip r:embed="rId41"/>
          <a:srcRect t="31584" b="31277"/>
          <a:stretch/>
        </p:blipFill>
        <p:spPr>
          <a:xfrm>
            <a:off x="3362229" y="9454769"/>
            <a:ext cx="1443247" cy="402315"/>
          </a:xfrm>
          <a:prstGeom prst="rect">
            <a:avLst/>
          </a:prstGeom>
        </p:spPr>
      </p:pic>
      <p:pic>
        <p:nvPicPr>
          <p:cNvPr id="31" name="Image 30" descr="Une image contenant Police, logo, Graphique, texte&#10;&#10;Description générée automatiquement">
            <a:extLst>
              <a:ext uri="{FF2B5EF4-FFF2-40B4-BE49-F238E27FC236}">
                <a16:creationId xmlns:a16="http://schemas.microsoft.com/office/drawing/2014/main" id="{6834C85B-F80B-7FFC-8883-CDD4E099DEAC}"/>
              </a:ext>
            </a:extLst>
          </p:cNvPr>
          <p:cNvPicPr>
            <a:picLocks noChangeAspect="1"/>
          </p:cNvPicPr>
          <p:nvPr>
            <p:custDataLst>
              <p:tags r:id="rId21"/>
            </p:custDataLst>
          </p:nvPr>
        </p:nvPicPr>
        <p:blipFill rotWithShape="1">
          <a:blip r:embed="rId42"/>
          <a:srcRect t="33486" b="35192"/>
          <a:stretch/>
        </p:blipFill>
        <p:spPr>
          <a:xfrm>
            <a:off x="3392891" y="9976494"/>
            <a:ext cx="1198970" cy="281874"/>
          </a:xfrm>
          <a:prstGeom prst="rect">
            <a:avLst/>
          </a:prstGeom>
        </p:spPr>
      </p:pic>
      <p:pic>
        <p:nvPicPr>
          <p:cNvPr id="35" name="Image 34" descr="Une image contenant Police, Graphique, graphisme, typographie&#10;&#10;Description générée automatiquement">
            <a:extLst>
              <a:ext uri="{FF2B5EF4-FFF2-40B4-BE49-F238E27FC236}">
                <a16:creationId xmlns:a16="http://schemas.microsoft.com/office/drawing/2014/main" id="{C92926EF-25EC-8028-46DD-606CC23219AB}"/>
              </a:ext>
            </a:extLst>
          </p:cNvPr>
          <p:cNvPicPr>
            <a:picLocks noChangeAspect="1"/>
          </p:cNvPicPr>
          <p:nvPr>
            <p:custDataLst>
              <p:tags r:id="rId22"/>
            </p:custDataLst>
          </p:nvPr>
        </p:nvPicPr>
        <p:blipFill>
          <a:blip r:embed="rId43"/>
          <a:stretch>
            <a:fillRect/>
          </a:stretch>
        </p:blipFill>
        <p:spPr>
          <a:xfrm>
            <a:off x="5211690" y="9150171"/>
            <a:ext cx="1097867" cy="159217"/>
          </a:xfrm>
          <a:prstGeom prst="rect">
            <a:avLst/>
          </a:prstGeom>
        </p:spPr>
      </p:pic>
      <p:pic>
        <p:nvPicPr>
          <p:cNvPr id="37" name="Image 36" descr="Une image contenant Police, logo, Graphique, texte&#10;&#10;Description générée automatiquement">
            <a:extLst>
              <a:ext uri="{FF2B5EF4-FFF2-40B4-BE49-F238E27FC236}">
                <a16:creationId xmlns:a16="http://schemas.microsoft.com/office/drawing/2014/main" id="{0A9554E8-7580-5E66-2A3B-16BCFAEB40ED}"/>
              </a:ext>
            </a:extLst>
          </p:cNvPr>
          <p:cNvPicPr>
            <a:picLocks noChangeAspect="1"/>
          </p:cNvPicPr>
          <p:nvPr>
            <p:custDataLst>
              <p:tags r:id="rId23"/>
            </p:custDataLst>
          </p:nvPr>
        </p:nvPicPr>
        <p:blipFill rotWithShape="1">
          <a:blip r:embed="rId44"/>
          <a:srcRect t="34828" b="34521"/>
          <a:stretch/>
        </p:blipFill>
        <p:spPr>
          <a:xfrm>
            <a:off x="5153682" y="9502949"/>
            <a:ext cx="1155875" cy="265919"/>
          </a:xfrm>
          <a:prstGeom prst="rect">
            <a:avLst/>
          </a:prstGeom>
        </p:spPr>
      </p:pic>
      <p:grpSp>
        <p:nvGrpSpPr>
          <p:cNvPr id="7" name="Groupe 6">
            <a:extLst>
              <a:ext uri="{FF2B5EF4-FFF2-40B4-BE49-F238E27FC236}">
                <a16:creationId xmlns:a16="http://schemas.microsoft.com/office/drawing/2014/main" id="{B1F0C44F-98B5-EEAC-B8D3-8425B0D780A3}"/>
              </a:ext>
            </a:extLst>
          </p:cNvPr>
          <p:cNvGrpSpPr/>
          <p:nvPr/>
        </p:nvGrpSpPr>
        <p:grpSpPr>
          <a:xfrm>
            <a:off x="6487414" y="345335"/>
            <a:ext cx="550080" cy="652429"/>
            <a:chOff x="3258892" y="1900954"/>
            <a:chExt cx="3457538" cy="3981931"/>
          </a:xfrm>
        </p:grpSpPr>
        <p:pic>
          <p:nvPicPr>
            <p:cNvPr id="9" name="Image 8" descr="Une image contenant art, motif, Rectangle, carré&#10;&#10;Description générée automatiquement">
              <a:extLst>
                <a:ext uri="{FF2B5EF4-FFF2-40B4-BE49-F238E27FC236}">
                  <a16:creationId xmlns:a16="http://schemas.microsoft.com/office/drawing/2014/main" id="{9A94A01E-808F-8BD8-3AB2-0FC8068585A1}"/>
                </a:ext>
              </a:extLst>
            </p:cNvPr>
            <p:cNvPicPr>
              <a:picLocks noChangeAspect="1"/>
            </p:cNvPicPr>
            <p:nvPr/>
          </p:nvPicPr>
          <p:blipFill>
            <a:blip r:embed="rId45"/>
            <a:stretch>
              <a:fillRect/>
            </a:stretch>
          </p:blipFill>
          <p:spPr>
            <a:xfrm>
              <a:off x="3258892" y="1900954"/>
              <a:ext cx="3457538" cy="3981931"/>
            </a:xfrm>
            <a:prstGeom prst="rect">
              <a:avLst/>
            </a:prstGeom>
          </p:spPr>
        </p:pic>
        <p:pic>
          <p:nvPicPr>
            <p:cNvPr id="11" name="Image 10">
              <a:extLst>
                <a:ext uri="{FF2B5EF4-FFF2-40B4-BE49-F238E27FC236}">
                  <a16:creationId xmlns:a16="http://schemas.microsoft.com/office/drawing/2014/main" id="{2661198F-C1E0-20C4-7FF0-0B28D23CC8A1}"/>
                </a:ext>
              </a:extLst>
            </p:cNvPr>
            <p:cNvPicPr>
              <a:picLocks noChangeAspect="1"/>
            </p:cNvPicPr>
            <p:nvPr/>
          </p:nvPicPr>
          <p:blipFill>
            <a:blip r:embed="rId46"/>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354963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960FE9-3FCE-4113-887F-C4EA7DC37C50}"/>
              </a:ext>
            </a:extLst>
          </p:cNvPr>
          <p:cNvSpPr>
            <a:spLocks/>
          </p:cNvSpPr>
          <p:nvPr>
            <p:custDataLst>
              <p:tags r:id="rId1"/>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2"/>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3"/>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4"/>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5"/>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6"/>
            </p:custDataLst>
          </p:nvPr>
        </p:nvPicPr>
        <p:blipFill>
          <a:blip r:embed="rId20"/>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7"/>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8  /  15</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8"/>
            </p:custDataLst>
          </p:nvPr>
        </p:nvPicPr>
        <p:blipFill>
          <a:blip r:embed="rId21">
            <a:extLst>
              <a:ext uri="{96DAC541-7B7A-43D3-8B79-37D633B846F1}">
                <asvg:svgBlip xmlns:asvg="http://schemas.microsoft.com/office/drawing/2016/SVG/main" r:embed="rId22"/>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9"/>
            </p:custDataLst>
          </p:nvPr>
        </p:nvPicPr>
        <p:blipFill>
          <a:blip r:embed="rId23">
            <a:extLst>
              <a:ext uri="{96DAC541-7B7A-43D3-8B79-37D633B846F1}">
                <asvg:svgBlip xmlns:asvg="http://schemas.microsoft.com/office/drawing/2016/SVG/main" r:embed="rId24"/>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0"/>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5">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1"/>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6">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2"/>
            </p:custDataLst>
          </p:nvPr>
        </p:nvPicPr>
        <p:blipFill>
          <a:blip r:embed="rId27">
            <a:extLst>
              <a:ext uri="{96DAC541-7B7A-43D3-8B79-37D633B846F1}">
                <asvg:svgBlip xmlns:asvg="http://schemas.microsoft.com/office/drawing/2016/SVG/main" r:embed="rId28"/>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3"/>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4"/>
            </p:custDataLst>
          </p:nvPr>
        </p:nvPicPr>
        <p:blipFill>
          <a:blip r:embed="rId29">
            <a:extLst>
              <a:ext uri="{96DAC541-7B7A-43D3-8B79-37D633B846F1}">
                <asvg:svgBlip xmlns:asvg="http://schemas.microsoft.com/office/drawing/2016/SVG/main" r:embed="rId30"/>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5"/>
            </p:custDataLst>
          </p:nvPr>
        </p:nvPicPr>
        <p:blipFill>
          <a:blip r:embed="rId31">
            <a:extLst>
              <a:ext uri="{96DAC541-7B7A-43D3-8B79-37D633B846F1}">
                <asvg:svgBlip xmlns:asvg="http://schemas.microsoft.com/office/drawing/2016/SVG/main" r:embed="rId32"/>
              </a:ext>
            </a:extLst>
          </a:blip>
          <a:stretch>
            <a:fillRect/>
          </a:stretch>
        </p:blipFill>
        <p:spPr>
          <a:xfrm>
            <a:off x="1415967" y="1446179"/>
            <a:ext cx="218980" cy="218980"/>
          </a:xfrm>
          <a:prstGeom prst="rect">
            <a:avLst/>
          </a:prstGeom>
        </p:spPr>
      </p:pic>
      <p:sp>
        <p:nvSpPr>
          <p:cNvPr id="74" name="ZoneTexte 73">
            <a:extLst>
              <a:ext uri="{FF2B5EF4-FFF2-40B4-BE49-F238E27FC236}">
                <a16:creationId xmlns:a16="http://schemas.microsoft.com/office/drawing/2014/main" id="{B816B31A-928A-6AB8-A7F4-566023D635C5}"/>
              </a:ext>
            </a:extLst>
          </p:cNvPr>
          <p:cNvSpPr txBox="1"/>
          <p:nvPr>
            <p:custDataLst>
              <p:tags r:id="rId16"/>
            </p:custDataLst>
          </p:nvPr>
        </p:nvSpPr>
        <p:spPr>
          <a:xfrm>
            <a:off x="5586717" y="9032004"/>
            <a:ext cx="1873787" cy="1169551"/>
          </a:xfrm>
          <a:prstGeom prst="rect">
            <a:avLst/>
          </a:prstGeom>
          <a:noFill/>
        </p:spPr>
        <p:txBody>
          <a:bodyPr wrap="square" rtlCol="0">
            <a:spAutoFit/>
          </a:bodyPr>
          <a:lstStyle/>
          <a:p>
            <a:pPr algn="r"/>
            <a:r>
              <a:rPr lang="fr-FR" sz="1000" i="1" dirty="0">
                <a:solidFill>
                  <a:schemeClr val="bg1"/>
                </a:solidFill>
                <a:latin typeface="Roboto" panose="02000000000000000000" pitchFamily="2" charset="0"/>
                <a:ea typeface="Roboto" panose="02000000000000000000" pitchFamily="2" charset="0"/>
              </a:rPr>
              <a:t>« L'information n'est pas la connaissance. </a:t>
            </a:r>
            <a:r>
              <a:rPr lang="fr-FR" sz="1000" b="1" i="1" dirty="0">
                <a:solidFill>
                  <a:schemeClr val="bg1"/>
                </a:solidFill>
                <a:latin typeface="Roboto" panose="02000000000000000000" pitchFamily="2" charset="0"/>
                <a:ea typeface="Roboto" panose="02000000000000000000" pitchFamily="2" charset="0"/>
              </a:rPr>
              <a:t>La seule source de connaissances est l'expérience</a:t>
            </a:r>
            <a:r>
              <a:rPr lang="fr-FR" sz="1000" i="1" dirty="0">
                <a:solidFill>
                  <a:schemeClr val="bg1"/>
                </a:solidFill>
                <a:latin typeface="Roboto" panose="02000000000000000000" pitchFamily="2" charset="0"/>
                <a:ea typeface="Roboto" panose="02000000000000000000" pitchFamily="2" charset="0"/>
              </a:rPr>
              <a:t>. Vous avez besoin d'expérience pour acquérir la sagesse. »</a:t>
            </a:r>
            <a:br>
              <a:rPr lang="fr-FR" sz="1000" i="1" dirty="0">
                <a:solidFill>
                  <a:schemeClr val="bg1"/>
                </a:solidFill>
                <a:latin typeface="Roboto" panose="02000000000000000000" pitchFamily="2" charset="0"/>
                <a:ea typeface="Roboto" panose="02000000000000000000" pitchFamily="2" charset="0"/>
              </a:rPr>
            </a:br>
            <a:r>
              <a:rPr lang="fr-FR" sz="1000" b="1" i="1" dirty="0">
                <a:solidFill>
                  <a:schemeClr val="bg1"/>
                </a:solidFill>
                <a:latin typeface="Roboto" panose="02000000000000000000" pitchFamily="2" charset="0"/>
                <a:ea typeface="Roboto" panose="02000000000000000000" pitchFamily="2" charset="0"/>
              </a:rPr>
              <a:t>Albert EINSTEIN</a:t>
            </a:r>
          </a:p>
        </p:txBody>
      </p:sp>
      <p:sp>
        <p:nvSpPr>
          <p:cNvPr id="4" name="ZoneTexte 3">
            <a:extLst>
              <a:ext uri="{FF2B5EF4-FFF2-40B4-BE49-F238E27FC236}">
                <a16:creationId xmlns:a16="http://schemas.microsoft.com/office/drawing/2014/main" id="{F29CEDC4-00AE-AFC9-FC08-CA54A3EABE83}"/>
              </a:ext>
            </a:extLst>
          </p:cNvPr>
          <p:cNvSpPr txBox="1"/>
          <p:nvPr>
            <p:custDataLst>
              <p:tags r:id="rId17"/>
            </p:custDataLst>
          </p:nvPr>
        </p:nvSpPr>
        <p:spPr>
          <a:xfrm>
            <a:off x="343864" y="1783380"/>
            <a:ext cx="6920536" cy="8233023"/>
          </a:xfrm>
          <a:prstGeom prst="rect">
            <a:avLst/>
          </a:prstGeom>
          <a:noFill/>
        </p:spPr>
        <p:txBody>
          <a:bodyPr wrap="square" lIns="0" tIns="0" rIns="0" bIns="0" rtlCol="0">
            <a:spAutoFit/>
          </a:bodyPr>
          <a:lstStyle/>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Servant Leader du « Project Dev Tools » au sein du service « Delivery Framework » et « </a:t>
            </a:r>
            <a:r>
              <a:rPr lang="fr-FR" sz="1000" b="1" dirty="0" err="1">
                <a:solidFill>
                  <a:schemeClr val="tx1">
                    <a:lumMod val="75000"/>
                    <a:lumOff val="25000"/>
                  </a:schemeClr>
                </a:solidFill>
                <a:latin typeface="Roboto" panose="02000000000000000000" pitchFamily="2" charset="0"/>
                <a:ea typeface="Roboto" panose="02000000000000000000" pitchFamily="2" charset="0"/>
              </a:rPr>
              <a:t>Insuffleur</a:t>
            </a:r>
            <a:r>
              <a:rPr lang="fr-FR" sz="1000" b="1" dirty="0">
                <a:solidFill>
                  <a:schemeClr val="tx1">
                    <a:lumMod val="75000"/>
                    <a:lumOff val="25000"/>
                  </a:schemeClr>
                </a:solidFill>
                <a:latin typeface="Roboto" panose="02000000000000000000" pitchFamily="2" charset="0"/>
                <a:ea typeface="Roboto" panose="02000000000000000000" pitchFamily="2" charset="0"/>
              </a:rPr>
              <a:t> Agile »</a:t>
            </a: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composé de 12 personnes : Coach agile et de facilitateurs accompagnant programmes et projets en agile ou Cycle en V.</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dans l’appropriation du « </a:t>
            </a:r>
            <a:r>
              <a:rPr lang="fr-FR" sz="900" dirty="0" err="1">
                <a:solidFill>
                  <a:schemeClr val="tx1">
                    <a:lumMod val="75000"/>
                    <a:lumOff val="25000"/>
                  </a:schemeClr>
                </a:solidFill>
                <a:latin typeface="Roboto" panose="02000000000000000000" pitchFamily="2" charset="0"/>
                <a:ea typeface="Roboto" panose="02000000000000000000" pitchFamily="2" charset="0"/>
              </a:rPr>
              <a:t>mindest</a:t>
            </a:r>
            <a:r>
              <a:rPr lang="fr-FR" sz="900" dirty="0">
                <a:solidFill>
                  <a:schemeClr val="tx1">
                    <a:lumMod val="75000"/>
                    <a:lumOff val="25000"/>
                  </a:schemeClr>
                </a:solidFill>
                <a:latin typeface="Roboto" panose="02000000000000000000" pitchFamily="2" charset="0"/>
                <a:ea typeface="Roboto" panose="02000000000000000000" pitchFamily="2" charset="0"/>
              </a:rPr>
              <a:t> » agile et dans le choix du </a:t>
            </a:r>
            <a:r>
              <a:rPr lang="fr-FR" sz="900" dirty="0" err="1">
                <a:solidFill>
                  <a:schemeClr val="tx1">
                    <a:lumMod val="75000"/>
                    <a:lumOff val="25000"/>
                  </a:schemeClr>
                </a:solidFill>
                <a:latin typeface="Roboto" panose="02000000000000000000" pitchFamily="2" charset="0"/>
                <a:ea typeface="Roboto" panose="02000000000000000000" pitchFamily="2" charset="0"/>
              </a:rPr>
              <a:t>framework</a:t>
            </a:r>
            <a:r>
              <a:rPr lang="fr-FR" sz="900" dirty="0">
                <a:solidFill>
                  <a:schemeClr val="tx1">
                    <a:lumMod val="75000"/>
                    <a:lumOff val="25000"/>
                  </a:schemeClr>
                </a:solidFill>
                <a:latin typeface="Roboto" panose="02000000000000000000" pitchFamily="2" charset="0"/>
                <a:ea typeface="Roboto" panose="02000000000000000000" pitchFamily="2" charset="0"/>
              </a:rPr>
              <a:t> agile choisi : </a:t>
            </a:r>
            <a:br>
              <a:rPr lang="fr-FR" sz="900"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Scrum, Kanban, XP, </a:t>
            </a:r>
            <a:r>
              <a:rPr lang="fr-FR" sz="900" dirty="0" err="1">
                <a:solidFill>
                  <a:schemeClr val="tx1">
                    <a:lumMod val="75000"/>
                    <a:lumOff val="25000"/>
                  </a:schemeClr>
                </a:solidFill>
                <a:latin typeface="Roboto" panose="02000000000000000000" pitchFamily="2" charset="0"/>
                <a:ea typeface="Roboto" panose="02000000000000000000" pitchFamily="2" charset="0"/>
              </a:rPr>
              <a:t>AgilePM</a:t>
            </a:r>
            <a:r>
              <a:rPr lang="fr-FR" sz="900" dirty="0">
                <a:solidFill>
                  <a:schemeClr val="tx1">
                    <a:lumMod val="75000"/>
                    <a:lumOff val="25000"/>
                  </a:schemeClr>
                </a:solidFill>
                <a:latin typeface="Roboto" panose="02000000000000000000" pitchFamily="2" charset="0"/>
                <a:ea typeface="Roboto" panose="02000000000000000000" pitchFamily="2" charset="0"/>
              </a:rPr>
              <a:t> et </a:t>
            </a:r>
            <a:r>
              <a:rPr lang="fr-FR" sz="900" dirty="0" err="1">
                <a:solidFill>
                  <a:schemeClr val="tx1">
                    <a:lumMod val="75000"/>
                    <a:lumOff val="25000"/>
                  </a:schemeClr>
                </a:solidFill>
                <a:latin typeface="Roboto" panose="02000000000000000000" pitchFamily="2" charset="0"/>
                <a:ea typeface="Roboto" panose="02000000000000000000" pitchFamily="2" charset="0"/>
              </a:rPr>
              <a:t>AgilePgM</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Contributeur à la rédaction d’une méthodologie de gestion de projet propre au groupe Kering englobant des projets en Agile </a:t>
            </a:r>
            <a:br>
              <a:rPr lang="fr-FR" sz="900" dirty="0">
                <a:solidFill>
                  <a:schemeClr val="tx1">
                    <a:lumMod val="75000"/>
                    <a:lumOff val="25000"/>
                  </a:schemeClr>
                </a:solidFill>
                <a:latin typeface="Roboto" panose="02000000000000000000" pitchFamily="2" charset="0"/>
                <a:ea typeface="Roboto" panose="02000000000000000000" pitchFamily="2" charset="0"/>
              </a:rPr>
            </a:br>
            <a:r>
              <a:rPr lang="fr-FR" sz="900" dirty="0">
                <a:solidFill>
                  <a:schemeClr val="tx1">
                    <a:lumMod val="75000"/>
                    <a:lumOff val="25000"/>
                  </a:schemeClr>
                </a:solidFill>
                <a:latin typeface="Roboto" panose="02000000000000000000" pitchFamily="2" charset="0"/>
                <a:ea typeface="Roboto" panose="02000000000000000000" pitchFamily="2" charset="0"/>
              </a:rPr>
              <a:t>(Scrum / Kanban / </a:t>
            </a:r>
            <a:r>
              <a:rPr lang="fr-FR" sz="900" dirty="0" err="1">
                <a:solidFill>
                  <a:schemeClr val="tx1">
                    <a:lumMod val="75000"/>
                    <a:lumOff val="25000"/>
                  </a:schemeClr>
                </a:solidFill>
                <a:latin typeface="Roboto" panose="02000000000000000000" pitchFamily="2" charset="0"/>
                <a:ea typeface="Roboto" panose="02000000000000000000" pitchFamily="2" charset="0"/>
              </a:rPr>
              <a:t>AgilePM</a:t>
            </a:r>
            <a:r>
              <a:rPr lang="fr-FR" sz="900" dirty="0">
                <a:solidFill>
                  <a:schemeClr val="tx1">
                    <a:lumMod val="75000"/>
                    <a:lumOff val="25000"/>
                  </a:schemeClr>
                </a:solidFill>
                <a:latin typeface="Roboto" panose="02000000000000000000" pitchFamily="2" charset="0"/>
                <a:ea typeface="Roboto" panose="02000000000000000000" pitchFamily="2" charset="0"/>
              </a:rPr>
              <a:t>) et Cycle en V.</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Support des parties prenantes sur les </a:t>
            </a:r>
            <a:r>
              <a:rPr lang="fr-FR" sz="900" dirty="0" err="1">
                <a:solidFill>
                  <a:schemeClr val="tx1">
                    <a:lumMod val="75000"/>
                    <a:lumOff val="25000"/>
                  </a:schemeClr>
                </a:solidFill>
                <a:latin typeface="Roboto" panose="02000000000000000000" pitchFamily="2" charset="0"/>
                <a:ea typeface="Roboto" panose="02000000000000000000" pitchFamily="2" charset="0"/>
              </a:rPr>
              <a:t>frameworks</a:t>
            </a:r>
            <a:r>
              <a:rPr lang="fr-FR" sz="900" dirty="0">
                <a:solidFill>
                  <a:schemeClr val="tx1">
                    <a:lumMod val="75000"/>
                    <a:lumOff val="25000"/>
                  </a:schemeClr>
                </a:solidFill>
                <a:latin typeface="Roboto" panose="02000000000000000000" pitchFamily="2" charset="0"/>
                <a:ea typeface="Roboto" panose="02000000000000000000" pitchFamily="2" charset="0"/>
              </a:rPr>
              <a:t> agiles proposés.</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des différentes guildes et équipes du groupe</a:t>
            </a:r>
          </a:p>
          <a:p>
            <a:pPr marL="817563" lvl="2" indent="-171450">
              <a:spcAft>
                <a:spcPts val="300"/>
              </a:spcAft>
              <a:buFont typeface="Arial" panose="020B0604020202020204" pitchFamily="34" charset="0"/>
              <a:buChar char="•"/>
            </a:pPr>
            <a:r>
              <a:rPr lang="fr-FR" sz="800" dirty="0">
                <a:solidFill>
                  <a:schemeClr val="tx1">
                    <a:lumMod val="75000"/>
                    <a:lumOff val="25000"/>
                  </a:schemeClr>
                </a:solidFill>
                <a:latin typeface="Roboto" panose="02000000000000000000" pitchFamily="2" charset="0"/>
                <a:ea typeface="Roboto" panose="02000000000000000000" pitchFamily="2" charset="0"/>
              </a:rPr>
              <a:t>Animation de rituels agile : </a:t>
            </a:r>
            <a:r>
              <a:rPr lang="fr-FR" sz="800" dirty="0" err="1">
                <a:solidFill>
                  <a:schemeClr val="tx1">
                    <a:lumMod val="75000"/>
                    <a:lumOff val="25000"/>
                  </a:schemeClr>
                </a:solidFill>
                <a:latin typeface="Roboto" panose="02000000000000000000" pitchFamily="2" charset="0"/>
                <a:ea typeface="Roboto" panose="02000000000000000000" pitchFamily="2" charset="0"/>
              </a:rPr>
              <a:t>Retrospectives</a:t>
            </a:r>
            <a:r>
              <a:rPr lang="fr-FR" sz="800" dirty="0">
                <a:solidFill>
                  <a:schemeClr val="tx1">
                    <a:lumMod val="75000"/>
                    <a:lumOff val="25000"/>
                  </a:schemeClr>
                </a:solidFill>
                <a:latin typeface="Roboto" panose="02000000000000000000" pitchFamily="2" charset="0"/>
                <a:ea typeface="Roboto" panose="02000000000000000000" pitchFamily="2" charset="0"/>
              </a:rPr>
              <a:t>, « </a:t>
            </a:r>
            <a:r>
              <a:rPr lang="fr-FR" sz="800" dirty="0" err="1">
                <a:solidFill>
                  <a:schemeClr val="tx1">
                    <a:lumMod val="75000"/>
                    <a:lumOff val="25000"/>
                  </a:schemeClr>
                </a:solidFill>
                <a:latin typeface="Roboto" panose="02000000000000000000" pitchFamily="2" charset="0"/>
                <a:ea typeface="Roboto" panose="02000000000000000000" pitchFamily="2" charset="0"/>
              </a:rPr>
              <a:t>Remember</a:t>
            </a:r>
            <a:r>
              <a:rPr lang="fr-FR" sz="800" dirty="0">
                <a:solidFill>
                  <a:schemeClr val="tx1">
                    <a:lumMod val="75000"/>
                    <a:lumOff val="25000"/>
                  </a:schemeClr>
                </a:solidFill>
                <a:latin typeface="Roboto" panose="02000000000000000000" pitchFamily="2" charset="0"/>
                <a:ea typeface="Roboto" panose="02000000000000000000" pitchFamily="2" charset="0"/>
              </a:rPr>
              <a:t> the future », </a:t>
            </a:r>
            <a:r>
              <a:rPr lang="fr-FR" sz="800" dirty="0" err="1">
                <a:solidFill>
                  <a:schemeClr val="tx1">
                    <a:lumMod val="75000"/>
                    <a:lumOff val="25000"/>
                  </a:schemeClr>
                </a:solidFill>
                <a:latin typeface="Roboto" panose="02000000000000000000" pitchFamily="2" charset="0"/>
                <a:ea typeface="Roboto" panose="02000000000000000000" pitchFamily="2" charset="0"/>
              </a:rPr>
              <a:t>Demonstrations</a:t>
            </a:r>
            <a:r>
              <a:rPr lang="fr-FR" sz="800" dirty="0">
                <a:solidFill>
                  <a:schemeClr val="tx1">
                    <a:lumMod val="75000"/>
                    <a:lumOff val="25000"/>
                  </a:schemeClr>
                </a:solidFill>
                <a:latin typeface="Roboto" panose="02000000000000000000" pitchFamily="2" charset="0"/>
                <a:ea typeface="Roboto" panose="02000000000000000000" pitchFamily="2" charset="0"/>
              </a:rPr>
              <a:t>, Scrum of Scrum</a:t>
            </a:r>
          </a:p>
          <a:p>
            <a:pPr indent="-268650" algn="just">
              <a:spcAft>
                <a:spcPts val="300"/>
              </a:spcAft>
            </a:pPr>
            <a:endParaRPr lang="fr-FR" sz="8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800" dirty="0">
                <a:solidFill>
                  <a:schemeClr val="tx1">
                    <a:lumMod val="75000"/>
                    <a:lumOff val="25000"/>
                  </a:schemeClr>
                </a:solidFill>
                <a:latin typeface="Roboto" panose="02000000000000000000" pitchFamily="2" charset="0"/>
                <a:ea typeface="Roboto" panose="02000000000000000000" pitchFamily="2" charset="0"/>
              </a:rPr>
              <a:t>---------------------------------------------------------------------</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Product </a:t>
            </a:r>
            <a:r>
              <a:rPr lang="fr-FR" sz="1000" b="1" dirty="0" err="1">
                <a:solidFill>
                  <a:schemeClr val="tx1">
                    <a:lumMod val="75000"/>
                    <a:lumOff val="25000"/>
                  </a:schemeClr>
                </a:solidFill>
                <a:latin typeface="Roboto" panose="02000000000000000000" pitchFamily="2" charset="0"/>
                <a:ea typeface="Roboto" panose="02000000000000000000" pitchFamily="2" charset="0"/>
              </a:rPr>
              <a:t>Owner</a:t>
            </a:r>
            <a:r>
              <a:rPr lang="fr-FR" sz="1000" b="1" dirty="0">
                <a:solidFill>
                  <a:schemeClr val="tx1">
                    <a:lumMod val="75000"/>
                    <a:lumOff val="25000"/>
                  </a:schemeClr>
                </a:solidFill>
                <a:latin typeface="Roboto" panose="02000000000000000000" pitchFamily="2" charset="0"/>
                <a:ea typeface="Roboto" panose="02000000000000000000" pitchFamily="2" charset="0"/>
              </a:rPr>
              <a:t> de l’intégration technique entre l’outil s’occupant de la gestion de portefeuille avec le </a:t>
            </a:r>
            <a:r>
              <a:rPr lang="fr-FR" sz="1000" b="1" dirty="0" err="1">
                <a:solidFill>
                  <a:schemeClr val="tx1">
                    <a:lumMod val="75000"/>
                    <a:lumOff val="25000"/>
                  </a:schemeClr>
                </a:solidFill>
                <a:latin typeface="Roboto" panose="02000000000000000000" pitchFamily="2" charset="0"/>
                <a:ea typeface="Roboto" panose="02000000000000000000" pitchFamily="2" charset="0"/>
              </a:rPr>
              <a:t>build</a:t>
            </a:r>
            <a:r>
              <a:rPr lang="fr-FR" sz="1000" b="1" dirty="0">
                <a:solidFill>
                  <a:schemeClr val="tx1">
                    <a:lumMod val="75000"/>
                    <a:lumOff val="25000"/>
                  </a:schemeClr>
                </a:solidFill>
                <a:latin typeface="Roboto" panose="02000000000000000000" pitchFamily="2" charset="0"/>
                <a:ea typeface="Roboto" panose="02000000000000000000" pitchFamily="2" charset="0"/>
              </a:rPr>
              <a:t> et le </a:t>
            </a:r>
            <a:r>
              <a:rPr lang="fr-FR" sz="1000" b="1" dirty="0" err="1">
                <a:solidFill>
                  <a:schemeClr val="tx1">
                    <a:lumMod val="75000"/>
                    <a:lumOff val="25000"/>
                  </a:schemeClr>
                </a:solidFill>
                <a:latin typeface="Roboto" panose="02000000000000000000" pitchFamily="2" charset="0"/>
                <a:ea typeface="Roboto" panose="02000000000000000000" pitchFamily="2" charset="0"/>
              </a:rPr>
              <a:t>build</a:t>
            </a:r>
            <a:r>
              <a:rPr lang="fr-FR" sz="1000" b="1" dirty="0">
                <a:solidFill>
                  <a:schemeClr val="tx1">
                    <a:lumMod val="75000"/>
                    <a:lumOff val="25000"/>
                  </a:schemeClr>
                </a:solidFill>
                <a:latin typeface="Roboto" panose="02000000000000000000" pitchFamily="2" charset="0"/>
                <a:ea typeface="Roboto" panose="02000000000000000000" pitchFamily="2" charset="0"/>
              </a:rPr>
              <a:t> et la maintenance.</a:t>
            </a: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Intégration faite entre </a:t>
            </a:r>
            <a:r>
              <a:rPr lang="fr-FR" sz="900" dirty="0" err="1">
                <a:solidFill>
                  <a:schemeClr val="tx1">
                    <a:lumMod val="75000"/>
                    <a:lumOff val="25000"/>
                  </a:schemeClr>
                </a:solidFill>
                <a:latin typeface="Roboto" panose="02000000000000000000" pitchFamily="2" charset="0"/>
                <a:ea typeface="Roboto" panose="02000000000000000000" pitchFamily="2" charset="0"/>
              </a:rPr>
              <a:t>ServiceNow</a:t>
            </a:r>
            <a:r>
              <a:rPr lang="fr-FR" sz="900" dirty="0">
                <a:solidFill>
                  <a:schemeClr val="tx1">
                    <a:lumMod val="75000"/>
                    <a:lumOff val="25000"/>
                  </a:schemeClr>
                </a:solidFill>
                <a:latin typeface="Roboto" panose="02000000000000000000" pitchFamily="2" charset="0"/>
                <a:ea typeface="Roboto" panose="02000000000000000000" pitchFamily="2" charset="0"/>
              </a:rPr>
              <a:t> (ITBM / ITSM / </a:t>
            </a:r>
            <a:r>
              <a:rPr lang="fr-FR" sz="900" dirty="0" err="1">
                <a:solidFill>
                  <a:schemeClr val="tx1">
                    <a:lumMod val="75000"/>
                    <a:lumOff val="25000"/>
                  </a:schemeClr>
                </a:solidFill>
                <a:latin typeface="Roboto" panose="02000000000000000000" pitchFamily="2" charset="0"/>
                <a:ea typeface="Roboto" panose="02000000000000000000" pitchFamily="2" charset="0"/>
              </a:rPr>
              <a:t>Knowledge</a:t>
            </a:r>
            <a:r>
              <a:rPr lang="fr-FR" sz="900" dirty="0">
                <a:solidFill>
                  <a:schemeClr val="tx1">
                    <a:lumMod val="75000"/>
                    <a:lumOff val="25000"/>
                  </a:schemeClr>
                </a:solidFill>
                <a:latin typeface="Roboto" panose="02000000000000000000" pitchFamily="2" charset="0"/>
                <a:ea typeface="Roboto" panose="02000000000000000000" pitchFamily="2" charset="0"/>
              </a:rPr>
              <a:t> Base / CIDB) et Jira Software (</a:t>
            </a:r>
            <a:r>
              <a:rPr lang="fr-FR" sz="900" dirty="0" err="1">
                <a:solidFill>
                  <a:schemeClr val="tx1">
                    <a:lumMod val="75000"/>
                    <a:lumOff val="25000"/>
                  </a:schemeClr>
                </a:solidFill>
                <a:latin typeface="Roboto" panose="02000000000000000000" pitchFamily="2" charset="0"/>
                <a:ea typeface="Roboto" panose="02000000000000000000" pitchFamily="2" charset="0"/>
              </a:rPr>
              <a:t>Build</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Écriture des Stories nécessaires aux lots de cette intégration</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au développement sur Jira Software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Test System et UAT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Déploiement en production des développements &amp; industrialisation</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Responsable du processus de Release Management.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 la documentation et évangélisation des bonnes pratiques de release management auprès des équipes de </a:t>
            </a:r>
            <a:r>
              <a:rPr lang="fr-FR" sz="900" dirty="0" err="1">
                <a:solidFill>
                  <a:schemeClr val="tx1">
                    <a:lumMod val="75000"/>
                    <a:lumOff val="25000"/>
                  </a:schemeClr>
                </a:solidFill>
                <a:latin typeface="Roboto" panose="02000000000000000000" pitchFamily="2" charset="0"/>
                <a:ea typeface="Roboto" panose="02000000000000000000" pitchFamily="2" charset="0"/>
              </a:rPr>
              <a:t>build</a:t>
            </a:r>
            <a:r>
              <a:rPr lang="fr-FR" sz="900" dirty="0">
                <a:solidFill>
                  <a:schemeClr val="tx1">
                    <a:lumMod val="75000"/>
                    <a:lumOff val="25000"/>
                  </a:schemeClr>
                </a:solidFill>
                <a:latin typeface="Roboto" panose="02000000000000000000" pitchFamily="2" charset="0"/>
                <a:ea typeface="Roboto" panose="02000000000000000000" pitchFamily="2" charset="0"/>
              </a:rPr>
              <a:t> et de run du groupe.</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ctr">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spcAft>
                <a:spcPts val="300"/>
              </a:spcAft>
            </a:pPr>
            <a:r>
              <a:rPr lang="fr-FR" sz="1000" b="1" dirty="0">
                <a:solidFill>
                  <a:schemeClr val="tx1">
                    <a:lumMod val="75000"/>
                    <a:lumOff val="25000"/>
                  </a:schemeClr>
                </a:solidFill>
                <a:latin typeface="Roboto" panose="02000000000000000000" pitchFamily="2" charset="0"/>
                <a:ea typeface="Roboto" panose="02000000000000000000" pitchFamily="2" charset="0"/>
              </a:rPr>
              <a:t>Gardiens des « standards » sur les aspects suivants : Méthode de gestion de la connaissance.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des modes opératoires et de documentation sur l'agilité et le </a:t>
            </a:r>
            <a:r>
              <a:rPr lang="fr-FR" sz="900" dirty="0" err="1">
                <a:solidFill>
                  <a:schemeClr val="tx1">
                    <a:lumMod val="75000"/>
                    <a:lumOff val="25000"/>
                  </a:schemeClr>
                </a:solidFill>
                <a:latin typeface="Roboto" panose="02000000000000000000" pitchFamily="2" charset="0"/>
                <a:ea typeface="Roboto" panose="02000000000000000000" pitchFamily="2" charset="0"/>
              </a:rPr>
              <a:t>Devops</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 processus de gestion de la connaissance :</a:t>
            </a:r>
          </a:p>
          <a:p>
            <a:pPr marL="817563" lvl="2" indent="-171450">
              <a:spcAft>
                <a:spcPts val="300"/>
              </a:spcAft>
              <a:buFont typeface="Arial" panose="020B0604020202020204" pitchFamily="34" charset="0"/>
              <a:buChar char="•"/>
            </a:pPr>
            <a:r>
              <a:rPr lang="fr-FR" sz="800" dirty="0">
                <a:solidFill>
                  <a:schemeClr val="tx1">
                    <a:lumMod val="75000"/>
                    <a:lumOff val="25000"/>
                  </a:schemeClr>
                </a:solidFill>
                <a:latin typeface="Roboto" panose="02000000000000000000" pitchFamily="2" charset="0"/>
                <a:ea typeface="Roboto" panose="02000000000000000000" pitchFamily="2" charset="0"/>
              </a:rPr>
              <a:t>Définition des catégories d’espaces &amp; informations attendus</a:t>
            </a:r>
          </a:p>
          <a:p>
            <a:pPr marL="817563" lvl="2" indent="-171450">
              <a:spcAft>
                <a:spcPts val="300"/>
              </a:spcAft>
              <a:buFont typeface="Arial" panose="020B0604020202020204" pitchFamily="34" charset="0"/>
              <a:buChar char="•"/>
            </a:pPr>
            <a:r>
              <a:rPr lang="fr-FR" sz="800" dirty="0">
                <a:solidFill>
                  <a:schemeClr val="tx1">
                    <a:lumMod val="75000"/>
                    <a:lumOff val="25000"/>
                  </a:schemeClr>
                </a:solidFill>
                <a:latin typeface="Roboto" panose="02000000000000000000" pitchFamily="2" charset="0"/>
                <a:ea typeface="Roboto" panose="02000000000000000000" pitchFamily="2" charset="0"/>
              </a:rPr>
              <a:t>Définition des échanges entre espaces</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Établissement des responsabilités dans la gestion de la connaissance sur Confluence.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Gestion des accès à l’application Confluence.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Création et management des espaces avec les équipes au quotidien.</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Partager la vision globale aux équipes de PMO de Kering Technologies.</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ctr">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spcAft>
                <a:spcPts val="300"/>
              </a:spcAft>
            </a:pPr>
            <a:r>
              <a:rPr lang="fr-FR" sz="900" dirty="0">
                <a:solidFill>
                  <a:schemeClr val="tx1">
                    <a:lumMod val="75000"/>
                    <a:lumOff val="25000"/>
                  </a:schemeClr>
                </a:solidFill>
                <a:latin typeface="Roboto" panose="02000000000000000000" pitchFamily="2" charset="0"/>
                <a:ea typeface="Roboto" panose="02000000000000000000" pitchFamily="2" charset="0"/>
              </a:rPr>
              <a:t>Gestion de la conduite du changement sur la gestion de la connaissance :</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Accompagner les équipes à l’utilisation de Confluence</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Accompagner la centralisation de la connaissance IT de Kering Technologies</a:t>
            </a:r>
          </a:p>
          <a:p>
            <a:pPr marL="360363" lvl="1" indent="-171450">
              <a:spcAft>
                <a:spcPts val="3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Continuité de la mission avec </a:t>
            </a:r>
            <a:r>
              <a:rPr lang="fr-FR" sz="900" dirty="0" err="1">
                <a:solidFill>
                  <a:schemeClr val="tx1">
                    <a:lumMod val="75000"/>
                    <a:lumOff val="25000"/>
                  </a:schemeClr>
                </a:solidFill>
                <a:latin typeface="Roboto" panose="02000000000000000000" pitchFamily="2" charset="0"/>
                <a:ea typeface="Roboto" panose="02000000000000000000" pitchFamily="2" charset="0"/>
              </a:rPr>
              <a:t>Starclay</a:t>
            </a:r>
            <a:r>
              <a:rPr lang="fr-FR" sz="900" dirty="0">
                <a:solidFill>
                  <a:schemeClr val="tx1">
                    <a:lumMod val="75000"/>
                    <a:lumOff val="25000"/>
                  </a:schemeClr>
                </a:solidFill>
                <a:latin typeface="Roboto" panose="02000000000000000000" pitchFamily="2" charset="0"/>
                <a:ea typeface="Roboto" panose="02000000000000000000" pitchFamily="2" charset="0"/>
              </a:rPr>
              <a:t> et des tâches commencées dans cette mission.</a:t>
            </a:r>
          </a:p>
          <a:p>
            <a:pPr indent="-268650" algn="just">
              <a:spcAft>
                <a:spcPts val="300"/>
              </a:spcAft>
            </a:pP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indent="-268650" algn="just"/>
            <a:r>
              <a:rPr lang="fr-FR" sz="1000" b="1" dirty="0">
                <a:solidFill>
                  <a:schemeClr val="tx1">
                    <a:lumMod val="75000"/>
                    <a:lumOff val="25000"/>
                  </a:schemeClr>
                </a:solidFill>
                <a:latin typeface="Roboto SemiBold" panose="02000000000000000000" pitchFamily="2" charset="0"/>
              </a:rPr>
              <a:t>Sujets &amp; Technologies </a:t>
            </a:r>
            <a:r>
              <a:rPr lang="fr-FR" sz="1000" b="1" dirty="0">
                <a:solidFill>
                  <a:schemeClr val="tx1">
                    <a:lumMod val="75000"/>
                    <a:lumOff val="25000"/>
                  </a:schemeClr>
                </a:solidFill>
                <a:latin typeface="Roboto" panose="02000000000000000000" pitchFamily="2" charset="0"/>
                <a:ea typeface="Roboto" panose="02000000000000000000" pitchFamily="2" charset="0"/>
              </a:rPr>
              <a:t>pendant cet emploi : </a:t>
            </a:r>
          </a:p>
          <a:p>
            <a:pPr indent="-268650" algn="just">
              <a:spcAft>
                <a:spcPts val="300"/>
              </a:spcAft>
            </a:pPr>
            <a:r>
              <a:rPr lang="fr-FR" sz="900" dirty="0" err="1">
                <a:solidFill>
                  <a:schemeClr val="tx1">
                    <a:lumMod val="75000"/>
                    <a:lumOff val="25000"/>
                  </a:schemeClr>
                </a:solidFill>
                <a:latin typeface="Roboto" panose="02000000000000000000" pitchFamily="2" charset="0"/>
                <a:ea typeface="Roboto" panose="02000000000000000000" pitchFamily="2" charset="0"/>
              </a:rPr>
              <a:t>AgilePgM</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AgilePM</a:t>
            </a:r>
            <a:r>
              <a:rPr lang="fr-FR" sz="900" dirty="0">
                <a:solidFill>
                  <a:schemeClr val="tx1">
                    <a:lumMod val="75000"/>
                    <a:lumOff val="25000"/>
                  </a:schemeClr>
                </a:solidFill>
                <a:latin typeface="Roboto" panose="02000000000000000000" pitchFamily="2" charset="0"/>
                <a:ea typeface="Roboto" panose="02000000000000000000" pitchFamily="2" charset="0"/>
              </a:rPr>
              <a:t>, Approche « Agile », Confluence, </a:t>
            </a:r>
            <a:r>
              <a:rPr lang="fr-FR" sz="900" dirty="0" err="1">
                <a:solidFill>
                  <a:schemeClr val="tx1">
                    <a:lumMod val="75000"/>
                    <a:lumOff val="25000"/>
                  </a:schemeClr>
                </a:solidFill>
                <a:latin typeface="Roboto" panose="02000000000000000000" pitchFamily="2" charset="0"/>
                <a:ea typeface="Roboto" panose="02000000000000000000" pitchFamily="2" charset="0"/>
              </a:rPr>
              <a:t>Cucumber</a:t>
            </a:r>
            <a:r>
              <a:rPr lang="fr-FR" sz="900" dirty="0">
                <a:solidFill>
                  <a:schemeClr val="tx1">
                    <a:lumMod val="75000"/>
                    <a:lumOff val="25000"/>
                  </a:schemeClr>
                </a:solidFill>
                <a:latin typeface="Roboto" panose="02000000000000000000" pitchFamily="2" charset="0"/>
                <a:ea typeface="Roboto" panose="02000000000000000000" pitchFamily="2" charset="0"/>
              </a:rPr>
              <a:t>, Gestion de projet, </a:t>
            </a:r>
            <a:r>
              <a:rPr lang="fr-FR" sz="900" dirty="0" err="1">
                <a:solidFill>
                  <a:schemeClr val="tx1">
                    <a:lumMod val="75000"/>
                    <a:lumOff val="25000"/>
                  </a:schemeClr>
                </a:solidFill>
                <a:latin typeface="Roboto" panose="02000000000000000000" pitchFamily="2" charset="0"/>
                <a:ea typeface="Roboto" panose="02000000000000000000" pitchFamily="2" charset="0"/>
              </a:rPr>
              <a:t>Gherkins</a:t>
            </a:r>
            <a:r>
              <a:rPr lang="fr-FR" sz="900" dirty="0">
                <a:solidFill>
                  <a:schemeClr val="tx1">
                    <a:lumMod val="75000"/>
                    <a:lumOff val="25000"/>
                  </a:schemeClr>
                </a:solidFill>
                <a:latin typeface="Roboto" panose="02000000000000000000" pitchFamily="2" charset="0"/>
                <a:ea typeface="Roboto" panose="02000000000000000000" pitchFamily="2" charset="0"/>
              </a:rPr>
              <a:t>, GitHub, </a:t>
            </a:r>
            <a:r>
              <a:rPr lang="fr-FR" sz="900" dirty="0" err="1">
                <a:solidFill>
                  <a:schemeClr val="tx1">
                    <a:lumMod val="75000"/>
                    <a:lumOff val="25000"/>
                  </a:schemeClr>
                </a:solidFill>
                <a:latin typeface="Roboto" panose="02000000000000000000" pitchFamily="2" charset="0"/>
                <a:ea typeface="Roboto" panose="02000000000000000000" pitchFamily="2" charset="0"/>
              </a:rPr>
              <a:t>Gitlab</a:t>
            </a:r>
            <a:r>
              <a:rPr lang="fr-FR" sz="900" dirty="0">
                <a:solidFill>
                  <a:schemeClr val="tx1">
                    <a:lumMod val="75000"/>
                    <a:lumOff val="25000"/>
                  </a:schemeClr>
                </a:solidFill>
                <a:latin typeface="Roboto" panose="02000000000000000000" pitchFamily="2" charset="0"/>
                <a:ea typeface="Roboto" panose="02000000000000000000" pitchFamily="2" charset="0"/>
              </a:rPr>
              <a:t>, Groovy, HAPI, HTML, Java, JavaScript, Jenkins, JIRA Software, KANBAN, Microsoft Teams, Miro, </a:t>
            </a:r>
            <a:r>
              <a:rPr lang="fr-FR" sz="900" dirty="0" err="1">
                <a:solidFill>
                  <a:schemeClr val="tx1">
                    <a:lumMod val="75000"/>
                    <a:lumOff val="25000"/>
                  </a:schemeClr>
                </a:solidFill>
                <a:latin typeface="Roboto" panose="02000000000000000000" pitchFamily="2" charset="0"/>
                <a:ea typeface="Roboto" panose="02000000000000000000" pitchFamily="2" charset="0"/>
              </a:rPr>
              <a:t>OpsGenie</a:t>
            </a:r>
            <a:r>
              <a:rPr lang="fr-FR" sz="900" dirty="0">
                <a:solidFill>
                  <a:schemeClr val="tx1">
                    <a:lumMod val="75000"/>
                    <a:lumOff val="25000"/>
                  </a:schemeClr>
                </a:solidFill>
                <a:latin typeface="Roboto" panose="02000000000000000000" pitchFamily="2" charset="0"/>
                <a:ea typeface="Roboto" panose="02000000000000000000" pitchFamily="2" charset="0"/>
              </a:rPr>
              <a:t>, SCRUM, Scrum of Scrum, </a:t>
            </a:r>
            <a:r>
              <a:rPr lang="fr-FR" sz="900" dirty="0" err="1">
                <a:solidFill>
                  <a:schemeClr val="tx1">
                    <a:lumMod val="75000"/>
                    <a:lumOff val="25000"/>
                  </a:schemeClr>
                </a:solidFill>
                <a:latin typeface="Roboto" panose="02000000000000000000" pitchFamily="2" charset="0"/>
                <a:ea typeface="Roboto" panose="02000000000000000000" pitchFamily="2" charset="0"/>
              </a:rPr>
              <a:t>ServiceNow</a:t>
            </a:r>
            <a:r>
              <a:rPr lang="fr-FR" sz="900" dirty="0">
                <a:solidFill>
                  <a:schemeClr val="tx1">
                    <a:lumMod val="75000"/>
                    <a:lumOff val="25000"/>
                  </a:schemeClr>
                </a:solidFill>
                <a:latin typeface="Roboto" panose="02000000000000000000" pitchFamily="2" charset="0"/>
                <a:ea typeface="Roboto" panose="02000000000000000000" pitchFamily="2" charset="0"/>
              </a:rPr>
              <a:t>, Slack, </a:t>
            </a:r>
          </a:p>
        </p:txBody>
      </p:sp>
      <p:pic>
        <p:nvPicPr>
          <p:cNvPr id="8" name="Image 7" descr="Une image contenant Police, Graphique, texte, logo&#10;&#10;Description générée automatiquement">
            <a:extLst>
              <a:ext uri="{FF2B5EF4-FFF2-40B4-BE49-F238E27FC236}">
                <a16:creationId xmlns:a16="http://schemas.microsoft.com/office/drawing/2014/main" id="{E0484C05-D4F0-E3C1-B798-A260661AAF67}"/>
              </a:ext>
            </a:extLst>
          </p:cNvPr>
          <p:cNvPicPr>
            <a:picLocks noChangeAspect="1"/>
          </p:cNvPicPr>
          <p:nvPr>
            <p:custDataLst>
              <p:tags r:id="rId18"/>
            </p:custDataLst>
          </p:nvPr>
        </p:nvPicPr>
        <p:blipFill rotWithShape="1">
          <a:blip r:embed="rId33"/>
          <a:srcRect t="22664" b="21549"/>
          <a:stretch/>
        </p:blipFill>
        <p:spPr>
          <a:xfrm>
            <a:off x="6034608" y="1242819"/>
            <a:ext cx="1278048" cy="503485"/>
          </a:xfrm>
          <a:prstGeom prst="rect">
            <a:avLst/>
          </a:prstGeom>
        </p:spPr>
      </p:pic>
      <p:grpSp>
        <p:nvGrpSpPr>
          <p:cNvPr id="7" name="Groupe 6">
            <a:extLst>
              <a:ext uri="{FF2B5EF4-FFF2-40B4-BE49-F238E27FC236}">
                <a16:creationId xmlns:a16="http://schemas.microsoft.com/office/drawing/2014/main" id="{F8551AAE-03B5-CF73-787E-792D2D29E177}"/>
              </a:ext>
            </a:extLst>
          </p:cNvPr>
          <p:cNvGrpSpPr/>
          <p:nvPr/>
        </p:nvGrpSpPr>
        <p:grpSpPr>
          <a:xfrm>
            <a:off x="6487414" y="345335"/>
            <a:ext cx="550080" cy="652429"/>
            <a:chOff x="3258892" y="1900954"/>
            <a:chExt cx="3457538" cy="3981931"/>
          </a:xfrm>
        </p:grpSpPr>
        <p:pic>
          <p:nvPicPr>
            <p:cNvPr id="9" name="Image 8" descr="Une image contenant art, motif, Rectangle, carré&#10;&#10;Description générée automatiquement">
              <a:extLst>
                <a:ext uri="{FF2B5EF4-FFF2-40B4-BE49-F238E27FC236}">
                  <a16:creationId xmlns:a16="http://schemas.microsoft.com/office/drawing/2014/main" id="{C4D0909A-CF62-E2DE-4059-6C1CF56CBE6B}"/>
                </a:ext>
              </a:extLst>
            </p:cNvPr>
            <p:cNvPicPr>
              <a:picLocks noChangeAspect="1"/>
            </p:cNvPicPr>
            <p:nvPr/>
          </p:nvPicPr>
          <p:blipFill>
            <a:blip r:embed="rId34"/>
            <a:stretch>
              <a:fillRect/>
            </a:stretch>
          </p:blipFill>
          <p:spPr>
            <a:xfrm>
              <a:off x="3258892" y="1900954"/>
              <a:ext cx="3457538" cy="3981931"/>
            </a:xfrm>
            <a:prstGeom prst="rect">
              <a:avLst/>
            </a:prstGeom>
          </p:spPr>
        </p:pic>
        <p:pic>
          <p:nvPicPr>
            <p:cNvPr id="10" name="Image 9">
              <a:extLst>
                <a:ext uri="{FF2B5EF4-FFF2-40B4-BE49-F238E27FC236}">
                  <a16:creationId xmlns:a16="http://schemas.microsoft.com/office/drawing/2014/main" id="{1B9F16A4-342F-3F1D-99AB-FCDFB8FE06E8}"/>
                </a:ext>
              </a:extLst>
            </p:cNvPr>
            <p:cNvPicPr>
              <a:picLocks noChangeAspect="1"/>
            </p:cNvPicPr>
            <p:nvPr/>
          </p:nvPicPr>
          <p:blipFill>
            <a:blip r:embed="rId35"/>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348629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D8574F-E1B9-568F-0762-E52FCC7B7EEF}"/>
              </a:ext>
            </a:extLst>
          </p:cNvPr>
          <p:cNvSpPr>
            <a:spLocks/>
          </p:cNvSpPr>
          <p:nvPr>
            <p:custDataLst>
              <p:tags r:id="rId1"/>
            </p:custDataLst>
          </p:nvPr>
        </p:nvSpPr>
        <p:spPr>
          <a:xfrm>
            <a:off x="0" y="8714845"/>
            <a:ext cx="7560000" cy="1973793"/>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sp>
        <p:nvSpPr>
          <p:cNvPr id="12" name="Rectangle 11">
            <a:extLst>
              <a:ext uri="{FF2B5EF4-FFF2-40B4-BE49-F238E27FC236}">
                <a16:creationId xmlns:a16="http://schemas.microsoft.com/office/drawing/2014/main" id="{8C960FE9-3FCE-4113-887F-C4EA7DC37C50}"/>
              </a:ext>
            </a:extLst>
          </p:cNvPr>
          <p:cNvSpPr>
            <a:spLocks/>
          </p:cNvSpPr>
          <p:nvPr>
            <p:custDataLst>
              <p:tags r:id="rId2"/>
            </p:custDataLst>
          </p:nvPr>
        </p:nvSpPr>
        <p:spPr>
          <a:xfrm>
            <a:off x="0" y="2991"/>
            <a:ext cx="7560000" cy="120912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endParaRPr lang="fr-FR" dirty="0"/>
          </a:p>
        </p:txBody>
      </p:sp>
      <p:cxnSp>
        <p:nvCxnSpPr>
          <p:cNvPr id="20" name="Connecteur droit 19">
            <a:extLst>
              <a:ext uri="{FF2B5EF4-FFF2-40B4-BE49-F238E27FC236}">
                <a16:creationId xmlns:a16="http://schemas.microsoft.com/office/drawing/2014/main" id="{0692D8E3-68D6-442A-8877-68D7386AE11B}"/>
              </a:ext>
            </a:extLst>
          </p:cNvPr>
          <p:cNvCxnSpPr>
            <a:cxnSpLocks/>
          </p:cNvCxnSpPr>
          <p:nvPr>
            <p:custDataLst>
              <p:tags r:id="rId3"/>
            </p:custDataLst>
          </p:nvPr>
        </p:nvCxnSpPr>
        <p:spPr>
          <a:xfrm>
            <a:off x="343924" y="1686938"/>
            <a:ext cx="4618641" cy="0"/>
          </a:xfrm>
          <a:prstGeom prst="line">
            <a:avLst/>
          </a:prstGeom>
          <a:ln w="6350">
            <a:solidFill>
              <a:srgbClr val="555454"/>
            </a:solidFill>
          </a:ln>
          <a:effectLst/>
        </p:spPr>
        <p:style>
          <a:lnRef idx="2">
            <a:schemeClr val="accent1"/>
          </a:lnRef>
          <a:fillRef idx="0">
            <a:schemeClr val="accent1"/>
          </a:fillRef>
          <a:effectRef idx="1">
            <a:schemeClr val="accent1"/>
          </a:effectRef>
          <a:fontRef idx="minor">
            <a:schemeClr val="tx1"/>
          </a:fontRef>
        </p:style>
      </p:cxnSp>
      <p:sp>
        <p:nvSpPr>
          <p:cNvPr id="19" name="Rectangle à coins arrondis 79">
            <a:extLst>
              <a:ext uri="{FF2B5EF4-FFF2-40B4-BE49-F238E27FC236}">
                <a16:creationId xmlns:a16="http://schemas.microsoft.com/office/drawing/2014/main" id="{2EAE9422-592F-4858-B5E6-78B7CF3F5ADB}"/>
              </a:ext>
            </a:extLst>
          </p:cNvPr>
          <p:cNvSpPr/>
          <p:nvPr>
            <p:custDataLst>
              <p:tags r:id="rId4"/>
            </p:custDataLst>
          </p:nvPr>
        </p:nvSpPr>
        <p:spPr>
          <a:xfrm>
            <a:off x="1701165" y="272745"/>
            <a:ext cx="2743236" cy="29023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600" dirty="0">
                <a:solidFill>
                  <a:srgbClr val="555454"/>
                </a:solidFill>
                <a:latin typeface="Roboto SemiBold" panose="02000000000000000000" pitchFamily="2" charset="0"/>
                <a:ea typeface="Roboto SemiBold" panose="02000000000000000000" pitchFamily="2" charset="0"/>
                <a:cs typeface="Helvetica Neue Condensed" panose="02000503000000020004" pitchFamily="2" charset="0"/>
              </a:rPr>
              <a:t>Paul </a:t>
            </a:r>
            <a:r>
              <a:rPr lang="en-US" sz="1600" b="1" dirty="0">
                <a:solidFill>
                  <a:srgbClr val="BFBFBF"/>
                </a:solidFill>
                <a:latin typeface="Roboto SemiBold" panose="02000000000000000000" pitchFamily="2" charset="0"/>
              </a:rPr>
              <a:t>FLYE SAINTE MARIE</a:t>
            </a:r>
            <a:endParaRPr lang="en-US" sz="1600" b="1" dirty="0">
              <a:solidFill>
                <a:srgbClr val="BFBFBF"/>
              </a:solidFill>
              <a:latin typeface="Roboto SemiBold" panose="02000000000000000000" pitchFamily="2" charset="0"/>
              <a:ea typeface="Roboto SemiBold" panose="02000000000000000000" pitchFamily="2" charset="0"/>
              <a:cs typeface="Helvetica Neue Condensed" panose="02000503000000020004" pitchFamily="2" charset="0"/>
            </a:endParaRPr>
          </a:p>
        </p:txBody>
      </p:sp>
      <p:sp>
        <p:nvSpPr>
          <p:cNvPr id="24" name="Rectangle à coins arrondis 79">
            <a:extLst>
              <a:ext uri="{FF2B5EF4-FFF2-40B4-BE49-F238E27FC236}">
                <a16:creationId xmlns:a16="http://schemas.microsoft.com/office/drawing/2014/main" id="{10D5A0C0-D2ED-4EF9-8CEC-C92C0B32162A}"/>
              </a:ext>
            </a:extLst>
          </p:cNvPr>
          <p:cNvSpPr/>
          <p:nvPr>
            <p:custDataLst>
              <p:tags r:id="rId5"/>
            </p:custDataLst>
          </p:nvPr>
        </p:nvSpPr>
        <p:spPr>
          <a:xfrm>
            <a:off x="1706722" y="516330"/>
            <a:ext cx="5408757" cy="15522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r>
              <a:rPr lang="en-US" sz="1050" b="1" dirty="0">
                <a:solidFill>
                  <a:schemeClr val="tx1">
                    <a:lumMod val="75000"/>
                    <a:lumOff val="25000"/>
                  </a:schemeClr>
                </a:solidFill>
                <a:latin typeface="Old Standard TT" panose="00000500000000000000" pitchFamily="2" charset="0"/>
              </a:rPr>
              <a:t>PRODUCT/SERVICE OWNER ATLASSIAN &amp; INSUFFLEUR AGILE</a:t>
            </a:r>
          </a:p>
        </p:txBody>
      </p:sp>
      <p:sp>
        <p:nvSpPr>
          <p:cNvPr id="25" name="Rectangle à coins arrondis 79">
            <a:extLst>
              <a:ext uri="{FF2B5EF4-FFF2-40B4-BE49-F238E27FC236}">
                <a16:creationId xmlns:a16="http://schemas.microsoft.com/office/drawing/2014/main" id="{33A9437E-165F-431B-BDC0-11DC7CDBB939}"/>
              </a:ext>
            </a:extLst>
          </p:cNvPr>
          <p:cNvSpPr/>
          <p:nvPr>
            <p:custDataLst>
              <p:tags r:id="rId6"/>
            </p:custDataLst>
          </p:nvPr>
        </p:nvSpPr>
        <p:spPr>
          <a:xfrm>
            <a:off x="338368" y="1390376"/>
            <a:ext cx="4618641" cy="3215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spcAft>
                <a:spcPts val="300"/>
              </a:spcAft>
            </a:pPr>
            <a:r>
              <a:rPr lang="en-US" sz="1500" b="1" dirty="0" err="1">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rPr>
              <a:t>Expériences</a:t>
            </a:r>
            <a:endParaRPr lang="en-US" sz="1500" b="1" dirty="0">
              <a:solidFill>
                <a:schemeClr val="tx1">
                  <a:lumMod val="75000"/>
                  <a:lumOff val="25000"/>
                </a:schemeClr>
              </a:solidFill>
              <a:latin typeface="Old Standard TT" panose="00000500000000000000" pitchFamily="2" charset="0"/>
              <a:ea typeface="Helvetica Neue Condensed" panose="02000503000000020004" pitchFamily="2" charset="0"/>
              <a:cs typeface="Helvetica Neue Condensed" panose="02000503000000020004" pitchFamily="2" charset="0"/>
            </a:endParaRPr>
          </a:p>
        </p:txBody>
      </p:sp>
      <p:pic>
        <p:nvPicPr>
          <p:cNvPr id="42" name="Image 41" descr="Une image contenant Visage humain, portrait, Barbe humaine, Front&#10;&#10;Description générée automatiquement">
            <a:extLst>
              <a:ext uri="{FF2B5EF4-FFF2-40B4-BE49-F238E27FC236}">
                <a16:creationId xmlns:a16="http://schemas.microsoft.com/office/drawing/2014/main" id="{B1F543C4-5CC3-AAA3-9E56-3FE8C72F0A87}"/>
              </a:ext>
            </a:extLst>
          </p:cNvPr>
          <p:cNvPicPr>
            <a:picLocks noChangeAspect="1"/>
          </p:cNvPicPr>
          <p:nvPr>
            <p:custDataLst>
              <p:tags r:id="rId7"/>
            </p:custDataLst>
          </p:nvPr>
        </p:nvPicPr>
        <p:blipFill>
          <a:blip r:embed="rId23"/>
          <a:stretch>
            <a:fillRect/>
          </a:stretch>
        </p:blipFill>
        <p:spPr>
          <a:xfrm>
            <a:off x="716446" y="161232"/>
            <a:ext cx="849354" cy="849354"/>
          </a:xfrm>
          <a:prstGeom prst="rect">
            <a:avLst/>
          </a:prstGeom>
        </p:spPr>
      </p:pic>
      <p:sp>
        <p:nvSpPr>
          <p:cNvPr id="57" name="ZoneTexte 56">
            <a:extLst>
              <a:ext uri="{FF2B5EF4-FFF2-40B4-BE49-F238E27FC236}">
                <a16:creationId xmlns:a16="http://schemas.microsoft.com/office/drawing/2014/main" id="{8629243E-52AC-BDCF-341C-9835AC342573}"/>
              </a:ext>
            </a:extLst>
          </p:cNvPr>
          <p:cNvSpPr txBox="1"/>
          <p:nvPr>
            <p:custDataLst>
              <p:tags r:id="rId8"/>
            </p:custDataLst>
          </p:nvPr>
        </p:nvSpPr>
        <p:spPr>
          <a:xfrm>
            <a:off x="184245" y="10411259"/>
            <a:ext cx="2852382" cy="200055"/>
          </a:xfrm>
          <a:prstGeom prst="rect">
            <a:avLst/>
          </a:prstGeom>
          <a:noFill/>
        </p:spPr>
        <p:txBody>
          <a:bodyPr wrap="square" rtlCol="0">
            <a:spAutoFit/>
          </a:bodyPr>
          <a:lstStyle/>
          <a:p>
            <a:r>
              <a:rPr lang="fr-FR" sz="700" dirty="0">
                <a:effectLst/>
                <a:latin typeface="Roboto Thin" panose="02000000000000000000" pitchFamily="2" charset="0"/>
                <a:ea typeface="Roboto Thin" panose="02000000000000000000" pitchFamily="2" charset="0"/>
                <a:cs typeface="Times New Roman" panose="02020603050405020304" pitchFamily="18" charset="0"/>
              </a:rPr>
              <a:t>Dossier de compétences  mis à jour le</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a:t>
            </a:r>
            <a:r>
              <a:rPr lang="fr-FR" sz="700" b="1" dirty="0">
                <a:latin typeface="Roboto Thin" panose="02000000000000000000" pitchFamily="2" charset="0"/>
                <a:ea typeface="Roboto Thin" panose="02000000000000000000" pitchFamily="2" charset="0"/>
                <a:cs typeface="Times New Roman" panose="02020603050405020304" pitchFamily="18" charset="0"/>
              </a:rPr>
              <a:t>14 mai 2025 </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Page </a:t>
            </a:r>
            <a:r>
              <a:rPr lang="fr-FR" sz="700" b="1" dirty="0">
                <a:latin typeface="Roboto Thin" panose="02000000000000000000" pitchFamily="2" charset="0"/>
                <a:ea typeface="Roboto Thin" panose="02000000000000000000" pitchFamily="2" charset="0"/>
                <a:cs typeface="Times New Roman" panose="02020603050405020304" pitchFamily="18" charset="0"/>
              </a:rPr>
              <a:t>9</a:t>
            </a:r>
            <a:r>
              <a:rPr lang="fr-FR" sz="700" b="1" dirty="0">
                <a:effectLst/>
                <a:latin typeface="Roboto Thin" panose="02000000000000000000" pitchFamily="2" charset="0"/>
                <a:ea typeface="Roboto Thin" panose="02000000000000000000" pitchFamily="2" charset="0"/>
                <a:cs typeface="Times New Roman" panose="02020603050405020304" pitchFamily="18" charset="0"/>
              </a:rPr>
              <a:t>  / 15 </a:t>
            </a:r>
            <a:endParaRPr lang="fr-FR" sz="700" b="1" dirty="0">
              <a:latin typeface="Roboto Thin" panose="02000000000000000000" pitchFamily="2" charset="0"/>
              <a:ea typeface="Roboto Thin" panose="02000000000000000000" pitchFamily="2" charset="0"/>
            </a:endParaRPr>
          </a:p>
        </p:txBody>
      </p:sp>
      <p:pic>
        <p:nvPicPr>
          <p:cNvPr id="34" name="Graphique 33" descr="Calendrier journalier contour">
            <a:extLst>
              <a:ext uri="{FF2B5EF4-FFF2-40B4-BE49-F238E27FC236}">
                <a16:creationId xmlns:a16="http://schemas.microsoft.com/office/drawing/2014/main" id="{7A9AC5E5-85ED-388C-3E3D-29CE50CA13BE}"/>
              </a:ext>
            </a:extLst>
          </p:cNvPr>
          <p:cNvPicPr>
            <a:picLocks noChangeAspect="1"/>
          </p:cNvPicPr>
          <p:nvPr>
            <p:custDataLst>
              <p:tags r:id="rId9"/>
            </p:custDataLst>
          </p:nvPr>
        </p:nvPicPr>
        <p:blipFill>
          <a:blip r:embed="rId24">
            <a:extLst>
              <a:ext uri="{96DAC541-7B7A-43D3-8B79-37D633B846F1}">
                <asvg:svgBlip xmlns:asvg="http://schemas.microsoft.com/office/drawing/2016/SVG/main" r:embed="rId25"/>
              </a:ext>
            </a:extLst>
          </a:blip>
          <a:stretch>
            <a:fillRect/>
          </a:stretch>
        </p:blipFill>
        <p:spPr>
          <a:xfrm>
            <a:off x="88791" y="10425995"/>
            <a:ext cx="147731" cy="147731"/>
          </a:xfrm>
          <a:prstGeom prst="rect">
            <a:avLst/>
          </a:prstGeom>
        </p:spPr>
      </p:pic>
      <p:pic>
        <p:nvPicPr>
          <p:cNvPr id="40" name="Graphique 39" descr="Internet contour">
            <a:extLst>
              <a:ext uri="{FF2B5EF4-FFF2-40B4-BE49-F238E27FC236}">
                <a16:creationId xmlns:a16="http://schemas.microsoft.com/office/drawing/2014/main" id="{DFEBE32C-9789-ED9C-FB63-C0415FDB9A79}"/>
              </a:ext>
            </a:extLst>
          </p:cNvPr>
          <p:cNvPicPr>
            <a:picLocks noChangeAspect="1"/>
          </p:cNvPicPr>
          <p:nvPr>
            <p:custDataLst>
              <p:tags r:id="rId10"/>
            </p:custDataLst>
          </p:nvPr>
        </p:nvPicPr>
        <p:blipFill>
          <a:blip r:embed="rId26">
            <a:extLst>
              <a:ext uri="{96DAC541-7B7A-43D3-8B79-37D633B846F1}">
                <asvg:svgBlip xmlns:asvg="http://schemas.microsoft.com/office/drawing/2016/SVG/main" r:embed="rId27"/>
              </a:ext>
            </a:extLst>
          </a:blip>
          <a:stretch>
            <a:fillRect/>
          </a:stretch>
        </p:blipFill>
        <p:spPr>
          <a:xfrm>
            <a:off x="3497314" y="723031"/>
            <a:ext cx="220113" cy="220113"/>
          </a:xfrm>
          <a:prstGeom prst="rect">
            <a:avLst/>
          </a:prstGeom>
        </p:spPr>
      </p:pic>
      <p:sp>
        <p:nvSpPr>
          <p:cNvPr id="41" name="Rectangle 40">
            <a:extLst>
              <a:ext uri="{FF2B5EF4-FFF2-40B4-BE49-F238E27FC236}">
                <a16:creationId xmlns:a16="http://schemas.microsoft.com/office/drawing/2014/main" id="{6251F00E-12C1-6EF7-3D72-921421580E42}"/>
              </a:ext>
            </a:extLst>
          </p:cNvPr>
          <p:cNvSpPr/>
          <p:nvPr>
            <p:custDataLst>
              <p:tags r:id="rId11"/>
            </p:custDataLst>
          </p:nvPr>
        </p:nvSpPr>
        <p:spPr>
          <a:xfrm>
            <a:off x="3801655" y="733231"/>
            <a:ext cx="1800000"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hlinkClick r:id="rId28">
                  <a:extLst>
                    <a:ext uri="{A12FA001-AC4F-418D-AE19-62706E023703}">
                      <ahyp:hlinkClr xmlns:ahyp="http://schemas.microsoft.com/office/drawing/2018/hyperlinkcolor" val="tx"/>
                    </a:ext>
                  </a:extLst>
                </a:hlinkClick>
              </a:rPr>
              <a:t>https://paul-fsm.net</a:t>
            </a:r>
            <a:r>
              <a:rPr lang="fr-FR" sz="700" dirty="0">
                <a:solidFill>
                  <a:schemeClr val="tx1">
                    <a:lumMod val="75000"/>
                    <a:lumOff val="25000"/>
                  </a:schemeClr>
                </a:solidFill>
                <a:latin typeface="Roboto" panose="02000000000000000000" pitchFamily="2" charset="0"/>
                <a:ea typeface="Roboto" panose="02000000000000000000" pitchFamily="2" charset="0"/>
              </a:rPr>
              <a:t> </a:t>
            </a:r>
          </a:p>
        </p:txBody>
      </p:sp>
      <p:sp>
        <p:nvSpPr>
          <p:cNvPr id="45" name="Rectangle 44">
            <a:extLst>
              <a:ext uri="{FF2B5EF4-FFF2-40B4-BE49-F238E27FC236}">
                <a16:creationId xmlns:a16="http://schemas.microsoft.com/office/drawing/2014/main" id="{078A9BFD-74D4-893C-3F23-DA919D557326}"/>
              </a:ext>
            </a:extLst>
          </p:cNvPr>
          <p:cNvSpPr/>
          <p:nvPr>
            <p:custDataLst>
              <p:tags r:id="rId12"/>
            </p:custDataLst>
          </p:nvPr>
        </p:nvSpPr>
        <p:spPr>
          <a:xfrm>
            <a:off x="1957535" y="743089"/>
            <a:ext cx="1800000" cy="200055"/>
          </a:xfrm>
          <a:prstGeom prst="rect">
            <a:avLst/>
          </a:prstGeom>
        </p:spPr>
        <p:txBody>
          <a:bodyPr wrap="square" lIns="0" rIns="0" anchor="ctr">
            <a:spAutoFit/>
          </a:bodyPr>
          <a:lstStyle/>
          <a:p>
            <a:r>
              <a:rPr lang="fr-FR" sz="700" dirty="0">
                <a:solidFill>
                  <a:schemeClr val="tx1">
                    <a:lumMod val="75000"/>
                    <a:lumOff val="25000"/>
                  </a:schemeClr>
                </a:solidFill>
                <a:latin typeface="Roboto" panose="02000000000000000000" pitchFamily="2" charset="0"/>
                <a:ea typeface="Roboto" panose="02000000000000000000" pitchFamily="2" charset="0"/>
                <a:hlinkClick r:id="rId29">
                  <a:extLst>
                    <a:ext uri="{A12FA001-AC4F-418D-AE19-62706E023703}">
                      <ahyp:hlinkClr xmlns:ahyp="http://schemas.microsoft.com/office/drawing/2018/hyperlinkcolor" val="tx"/>
                    </a:ext>
                  </a:extLst>
                </a:hlinkClick>
              </a:rPr>
              <a:t>paul.flye.sainte.marie@gmail.com</a:t>
            </a:r>
            <a:endParaRPr lang="fr-FR" sz="7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46" name="Graphique 45" descr="Adresse de courrier contour">
            <a:extLst>
              <a:ext uri="{FF2B5EF4-FFF2-40B4-BE49-F238E27FC236}">
                <a16:creationId xmlns:a16="http://schemas.microsoft.com/office/drawing/2014/main" id="{973EAD9C-0340-8F49-3735-FF50C869D620}"/>
              </a:ext>
            </a:extLst>
          </p:cNvPr>
          <p:cNvPicPr>
            <a:picLocks noChangeAspect="1"/>
          </p:cNvPicPr>
          <p:nvPr>
            <p:custDataLst>
              <p:tags r:id="rId13"/>
            </p:custDataLst>
          </p:nvPr>
        </p:nvPicPr>
        <p:blipFill>
          <a:blip r:embed="rId30">
            <a:extLst>
              <a:ext uri="{96DAC541-7B7A-43D3-8B79-37D633B846F1}">
                <asvg:svgBlip xmlns:asvg="http://schemas.microsoft.com/office/drawing/2016/SVG/main" r:embed="rId31"/>
              </a:ext>
            </a:extLst>
          </a:blip>
          <a:stretch>
            <a:fillRect/>
          </a:stretch>
        </p:blipFill>
        <p:spPr>
          <a:xfrm>
            <a:off x="1701165" y="747638"/>
            <a:ext cx="200055" cy="200055"/>
          </a:xfrm>
          <a:prstGeom prst="rect">
            <a:avLst/>
          </a:prstGeom>
        </p:spPr>
      </p:pic>
      <p:sp>
        <p:nvSpPr>
          <p:cNvPr id="47" name="Rectangle 46">
            <a:extLst>
              <a:ext uri="{FF2B5EF4-FFF2-40B4-BE49-F238E27FC236}">
                <a16:creationId xmlns:a16="http://schemas.microsoft.com/office/drawing/2014/main" id="{A21C1BF5-C623-F6D2-398F-DDFF77AA104E}"/>
              </a:ext>
            </a:extLst>
          </p:cNvPr>
          <p:cNvSpPr/>
          <p:nvPr>
            <p:custDataLst>
              <p:tags r:id="rId14"/>
            </p:custDataLst>
          </p:nvPr>
        </p:nvSpPr>
        <p:spPr>
          <a:xfrm>
            <a:off x="5105629" y="741048"/>
            <a:ext cx="881381" cy="200055"/>
          </a:xfrm>
          <a:prstGeom prst="rect">
            <a:avLst/>
          </a:prstGeom>
        </p:spPr>
        <p:txBody>
          <a:bodyPr wrap="square" lIns="0" rIns="0" anchor="ctr">
            <a:spAutoFit/>
          </a:bodyPr>
          <a:lstStyle/>
          <a:p>
            <a:pPr>
              <a:spcAft>
                <a:spcPts val="300"/>
              </a:spcAft>
            </a:pPr>
            <a:r>
              <a:rPr lang="fr-FR" sz="700" dirty="0">
                <a:solidFill>
                  <a:schemeClr val="tx1">
                    <a:lumMod val="75000"/>
                    <a:lumOff val="25000"/>
                  </a:schemeClr>
                </a:solidFill>
                <a:latin typeface="Roboto" panose="02000000000000000000" pitchFamily="2" charset="0"/>
                <a:ea typeface="Roboto" panose="02000000000000000000" pitchFamily="2" charset="0"/>
              </a:rPr>
              <a:t>07 81 79 09 03 </a:t>
            </a:r>
          </a:p>
        </p:txBody>
      </p:sp>
      <p:pic>
        <p:nvPicPr>
          <p:cNvPr id="51" name="Graphique 50" descr="Vibration du téléphone contour">
            <a:extLst>
              <a:ext uri="{FF2B5EF4-FFF2-40B4-BE49-F238E27FC236}">
                <a16:creationId xmlns:a16="http://schemas.microsoft.com/office/drawing/2014/main" id="{8EDF817B-092C-E05B-3052-D96F4DBE1003}"/>
              </a:ext>
            </a:extLst>
          </p:cNvPr>
          <p:cNvPicPr>
            <a:picLocks noChangeAspect="1"/>
          </p:cNvPicPr>
          <p:nvPr>
            <p:custDataLst>
              <p:tags r:id="rId15"/>
            </p:custDataLst>
          </p:nvPr>
        </p:nvPicPr>
        <p:blipFill>
          <a:blip r:embed="rId32">
            <a:extLst>
              <a:ext uri="{96DAC541-7B7A-43D3-8B79-37D633B846F1}">
                <asvg:svgBlip xmlns:asvg="http://schemas.microsoft.com/office/drawing/2016/SVG/main" r:embed="rId33"/>
              </a:ext>
            </a:extLst>
          </a:blip>
          <a:stretch>
            <a:fillRect/>
          </a:stretch>
        </p:blipFill>
        <p:spPr>
          <a:xfrm>
            <a:off x="4889143" y="760309"/>
            <a:ext cx="165613" cy="165613"/>
          </a:xfrm>
          <a:prstGeom prst="rect">
            <a:avLst/>
          </a:prstGeom>
        </p:spPr>
      </p:pic>
      <p:pic>
        <p:nvPicPr>
          <p:cNvPr id="2" name="Graphique 1" descr="Route contour">
            <a:extLst>
              <a:ext uri="{FF2B5EF4-FFF2-40B4-BE49-F238E27FC236}">
                <a16:creationId xmlns:a16="http://schemas.microsoft.com/office/drawing/2014/main" id="{72F98DB7-A059-5DB6-57BD-659D226D2C74}"/>
              </a:ext>
            </a:extLst>
          </p:cNvPr>
          <p:cNvPicPr>
            <a:picLocks noChangeAspect="1"/>
          </p:cNvPicPr>
          <p:nvPr>
            <p:custDataLst>
              <p:tags r:id="rId16"/>
            </p:custDataLst>
          </p:nvPr>
        </p:nvPicPr>
        <p:blipFill>
          <a:blip r:embed="rId34">
            <a:extLst>
              <a:ext uri="{96DAC541-7B7A-43D3-8B79-37D633B846F1}">
                <asvg:svgBlip xmlns:asvg="http://schemas.microsoft.com/office/drawing/2016/SVG/main" r:embed="rId35"/>
              </a:ext>
            </a:extLst>
          </a:blip>
          <a:stretch>
            <a:fillRect/>
          </a:stretch>
        </p:blipFill>
        <p:spPr>
          <a:xfrm>
            <a:off x="1415967" y="1446179"/>
            <a:ext cx="218980" cy="218980"/>
          </a:xfrm>
          <a:prstGeom prst="rect">
            <a:avLst/>
          </a:prstGeom>
        </p:spPr>
      </p:pic>
      <p:sp>
        <p:nvSpPr>
          <p:cNvPr id="4" name="ZoneTexte 3">
            <a:extLst>
              <a:ext uri="{FF2B5EF4-FFF2-40B4-BE49-F238E27FC236}">
                <a16:creationId xmlns:a16="http://schemas.microsoft.com/office/drawing/2014/main" id="{F29CEDC4-00AE-AFC9-FC08-CA54A3EABE83}"/>
              </a:ext>
            </a:extLst>
          </p:cNvPr>
          <p:cNvSpPr txBox="1"/>
          <p:nvPr>
            <p:custDataLst>
              <p:tags r:id="rId17"/>
            </p:custDataLst>
          </p:nvPr>
        </p:nvSpPr>
        <p:spPr>
          <a:xfrm>
            <a:off x="343864" y="1783380"/>
            <a:ext cx="6920536" cy="6909584"/>
          </a:xfrm>
          <a:prstGeom prst="rect">
            <a:avLst/>
          </a:prstGeom>
          <a:noFill/>
        </p:spPr>
        <p:txBody>
          <a:bodyPr wrap="square" lIns="0" tIns="0" rIns="0" bIns="0" rtlCol="0">
            <a:spAutoFit/>
          </a:bodyPr>
          <a:lstStyle/>
          <a:p>
            <a:pPr algn="just">
              <a:spcAft>
                <a:spcPts val="300"/>
              </a:spcAft>
            </a:pPr>
            <a:r>
              <a:rPr lang="fr-FR" sz="1050" b="1" dirty="0">
                <a:solidFill>
                  <a:schemeClr val="tx1">
                    <a:lumMod val="75000"/>
                    <a:lumOff val="25000"/>
                  </a:schemeClr>
                </a:solidFill>
                <a:latin typeface="Roboto" panose="02000000000000000000" pitchFamily="2" charset="0"/>
                <a:ea typeface="Roboto" panose="02000000000000000000" pitchFamily="2" charset="0"/>
              </a:rPr>
              <a:t>Consultant senior.</a:t>
            </a:r>
          </a:p>
          <a:p>
            <a:pPr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STARCLAY (ESN)</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 PARIS / CDI, en mission chez des clients </a:t>
            </a:r>
            <a:r>
              <a:rPr lang="fr-FR" sz="900" dirty="0">
                <a:solidFill>
                  <a:schemeClr val="tx1">
                    <a:lumMod val="75000"/>
                    <a:lumOff val="25000"/>
                  </a:schemeClr>
                </a:solidFill>
                <a:latin typeface="Roboto" panose="02000000000000000000" pitchFamily="2" charset="0"/>
                <a:ea typeface="Roboto" panose="02000000000000000000" pitchFamily="2" charset="0"/>
              </a:rPr>
              <a:t>de juin 2017 à mars 2019 </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 </a:t>
            </a:r>
            <a:r>
              <a:rPr lang="fr-FR" sz="900" b="1" dirty="0">
                <a:solidFill>
                  <a:schemeClr val="tx1">
                    <a:lumMod val="75000"/>
                    <a:lumOff val="25000"/>
                  </a:schemeClr>
                </a:solidFill>
                <a:latin typeface="Roboto" panose="02000000000000000000" pitchFamily="2" charset="0"/>
                <a:ea typeface="Roboto" panose="02000000000000000000" pitchFamily="2" charset="0"/>
              </a:rPr>
              <a:t>2 ans et 1 mois</a:t>
            </a:r>
            <a:r>
              <a:rPr lang="fr-FR" sz="900" dirty="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rPr>
              <a:t>.</a:t>
            </a:r>
          </a:p>
          <a:p>
            <a:pPr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 clients rencontrés.</a:t>
            </a: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Client : Groupe Kering - Kering Technologies - De juin 2017 à mars 2019 ( </a:t>
            </a:r>
            <a:r>
              <a:rPr lang="fr-FR" sz="900" dirty="0">
                <a:solidFill>
                  <a:schemeClr val="tx1">
                    <a:lumMod val="75000"/>
                    <a:lumOff val="25000"/>
                  </a:schemeClr>
                </a:solidFill>
                <a:latin typeface="Roboto" panose="02000000000000000000" pitchFamily="2" charset="0"/>
                <a:ea typeface="Roboto" panose="02000000000000000000" pitchFamily="2" charset="0"/>
              </a:rPr>
              <a:t>1 an et 10 mois )</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Fonction : </a:t>
            </a:r>
            <a:r>
              <a:rPr lang="fr-FR" sz="900" dirty="0" err="1">
                <a:solidFill>
                  <a:schemeClr val="tx1">
                    <a:lumMod val="75000"/>
                    <a:lumOff val="25000"/>
                  </a:schemeClr>
                </a:solidFill>
                <a:latin typeface="Roboto" panose="02000000000000000000" pitchFamily="2" charset="0"/>
                <a:ea typeface="Roboto" panose="02000000000000000000" pitchFamily="2" charset="0"/>
              </a:rPr>
              <a:t>Knowledge</a:t>
            </a:r>
            <a:r>
              <a:rPr lang="fr-FR" sz="900" dirty="0">
                <a:solidFill>
                  <a:schemeClr val="tx1">
                    <a:lumMod val="75000"/>
                    <a:lumOff val="25000"/>
                  </a:schemeClr>
                </a:solidFill>
                <a:latin typeface="Roboto" panose="02000000000000000000" pitchFamily="2" charset="0"/>
                <a:ea typeface="Roboto" panose="02000000000000000000" pitchFamily="2" charset="0"/>
              </a:rPr>
              <a:t> et Gestion de projet agile Manager</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2017 – 2019 – </a:t>
            </a:r>
            <a:r>
              <a:rPr lang="fr-FR" sz="900" dirty="0">
                <a:solidFill>
                  <a:schemeClr val="tx1">
                    <a:lumMod val="75000"/>
                    <a:lumOff val="25000"/>
                  </a:schemeClr>
                </a:solidFill>
                <a:latin typeface="Roboto" panose="02000000000000000000" pitchFamily="2" charset="0"/>
                <a:ea typeface="Roboto" panose="02000000000000000000" pitchFamily="2" charset="0"/>
              </a:rPr>
              <a:t>Conseil &amp; accompagnement des équipes en charge des tests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sur l’industrialisation de </a:t>
            </a:r>
            <a:r>
              <a:rPr lang="fr-FR" sz="900" dirty="0" err="1">
                <a:solidFill>
                  <a:schemeClr val="tx1">
                    <a:lumMod val="75000"/>
                    <a:lumOff val="25000"/>
                  </a:schemeClr>
                </a:solidFill>
                <a:latin typeface="Roboto" panose="02000000000000000000" pitchFamily="2" charset="0"/>
                <a:ea typeface="Roboto" panose="02000000000000000000" pitchFamily="2" charset="0"/>
              </a:rPr>
              <a:t>Gerkins</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Aide à la rédaction des cahiers de tests (JIRA et Confluence) </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Définition des bonnes pratiques avec les équipes de test suite à leur expériences &amp; feedbacks</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d’X-Ray et accompagnement à son utilisation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de la mise en place de test automatique via </a:t>
            </a:r>
            <a:r>
              <a:rPr lang="fr-FR" sz="900" dirty="0" err="1">
                <a:solidFill>
                  <a:schemeClr val="tx1">
                    <a:lumMod val="75000"/>
                    <a:lumOff val="25000"/>
                  </a:schemeClr>
                </a:solidFill>
                <a:latin typeface="Roboto" panose="02000000000000000000" pitchFamily="2" charset="0"/>
                <a:ea typeface="Roboto" panose="02000000000000000000" pitchFamily="2" charset="0"/>
              </a:rPr>
              <a:t>Cucumber</a:t>
            </a:r>
            <a:r>
              <a:rPr lang="fr-FR" sz="900" dirty="0">
                <a:solidFill>
                  <a:schemeClr val="tx1">
                    <a:lumMod val="75000"/>
                    <a:lumOff val="25000"/>
                  </a:schemeClr>
                </a:solidFill>
                <a:latin typeface="Roboto" panose="02000000000000000000" pitchFamily="2" charset="0"/>
                <a:ea typeface="Roboto" panose="02000000000000000000" pitchFamily="2" charset="0"/>
              </a:rPr>
              <a:t>/Jenkins</a:t>
            </a:r>
            <a:endParaRPr lang="fr-FR" sz="900" b="1" dirty="0">
              <a:solidFill>
                <a:schemeClr val="tx1">
                  <a:lumMod val="75000"/>
                  <a:lumOff val="25000"/>
                </a:schemeClr>
              </a:solidFill>
              <a:latin typeface="Roboto" panose="02000000000000000000" pitchFamily="2" charset="0"/>
              <a:ea typeface="Roboto" panose="02000000000000000000" pitchFamily="2" charset="0"/>
            </a:endParaRP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2018 – </a:t>
            </a:r>
            <a:r>
              <a:rPr lang="fr-FR" sz="900" dirty="0">
                <a:solidFill>
                  <a:schemeClr val="tx1">
                    <a:lumMod val="75000"/>
                    <a:lumOff val="25000"/>
                  </a:schemeClr>
                </a:solidFill>
                <a:latin typeface="Roboto" panose="02000000000000000000" pitchFamily="2" charset="0"/>
                <a:ea typeface="Roboto" panose="02000000000000000000" pitchFamily="2" charset="0"/>
              </a:rPr>
              <a:t>Gestion de projet de migration JIRA Software &amp; Confluence dans le Cloud d’</a:t>
            </a:r>
            <a:r>
              <a:rPr lang="fr-FR" sz="900" dirty="0" err="1">
                <a:solidFill>
                  <a:schemeClr val="tx1">
                    <a:lumMod val="75000"/>
                    <a:lumOff val="25000"/>
                  </a:schemeClr>
                </a:solidFill>
                <a:latin typeface="Roboto" panose="02000000000000000000" pitchFamily="2" charset="0"/>
                <a:ea typeface="Roboto" panose="02000000000000000000"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rPr>
              <a:t> sur une version JIRA Software &amp; Confluence Serveur.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Rédaction de </a:t>
            </a:r>
            <a:r>
              <a:rPr lang="fr-FR" sz="900" dirty="0" err="1">
                <a:solidFill>
                  <a:schemeClr val="tx1">
                    <a:lumMod val="75000"/>
                    <a:lumOff val="25000"/>
                  </a:schemeClr>
                </a:solidFill>
                <a:latin typeface="Roboto" panose="02000000000000000000" pitchFamily="2" charset="0"/>
                <a:ea typeface="Roboto" panose="02000000000000000000" pitchFamily="2" charset="0"/>
              </a:rPr>
              <a:t>Request</a:t>
            </a:r>
            <a:r>
              <a:rPr lang="fr-FR" sz="900" dirty="0">
                <a:solidFill>
                  <a:schemeClr val="tx1">
                    <a:lumMod val="75000"/>
                    <a:lumOff val="25000"/>
                  </a:schemeClr>
                </a:solidFill>
                <a:latin typeface="Roboto" panose="02000000000000000000" pitchFamily="2" charset="0"/>
                <a:ea typeface="Roboto" panose="02000000000000000000" pitchFamily="2" charset="0"/>
              </a:rPr>
              <a:t> for </a:t>
            </a:r>
            <a:r>
              <a:rPr lang="fr-FR" sz="900" dirty="0" err="1">
                <a:solidFill>
                  <a:schemeClr val="tx1">
                    <a:lumMod val="75000"/>
                    <a:lumOff val="25000"/>
                  </a:schemeClr>
                </a:solidFill>
                <a:latin typeface="Roboto" panose="02000000000000000000" pitchFamily="2" charset="0"/>
                <a:ea typeface="Roboto" panose="02000000000000000000" pitchFamily="2" charset="0"/>
              </a:rPr>
              <a:t>Proposal</a:t>
            </a:r>
            <a:r>
              <a:rPr lang="fr-FR" sz="900" dirty="0">
                <a:solidFill>
                  <a:schemeClr val="tx1">
                    <a:lumMod val="75000"/>
                    <a:lumOff val="25000"/>
                  </a:schemeClr>
                </a:solidFill>
                <a:latin typeface="Roboto" panose="02000000000000000000" pitchFamily="2" charset="0"/>
                <a:ea typeface="Roboto" panose="02000000000000000000" pitchFamily="2" charset="0"/>
              </a:rPr>
              <a:t> pour la migration</a:t>
            </a:r>
          </a:p>
          <a:p>
            <a:pPr marL="1085850" lvl="2" indent="-171450" algn="just">
              <a:spcAft>
                <a:spcPts val="600"/>
              </a:spcAft>
              <a:buFont typeface="Courier New" panose="02070309020205020404" pitchFamily="49" charset="0"/>
              <a:buChar char="o"/>
            </a:pPr>
            <a:r>
              <a:rPr lang="fr-FR" sz="800" dirty="0">
                <a:solidFill>
                  <a:schemeClr val="tx1">
                    <a:lumMod val="75000"/>
                    <a:lumOff val="25000"/>
                  </a:schemeClr>
                </a:solidFill>
                <a:latin typeface="Roboto" panose="02000000000000000000" pitchFamily="2" charset="0"/>
                <a:ea typeface="Roboto" panose="02000000000000000000" pitchFamily="2" charset="0"/>
              </a:rPr>
              <a:t>Choix possible de migration</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Conseil sur le choix du prestataire expert </a:t>
            </a:r>
            <a:r>
              <a:rPr lang="fr-FR" sz="900" dirty="0" err="1">
                <a:solidFill>
                  <a:schemeClr val="tx1">
                    <a:lumMod val="75000"/>
                    <a:lumOff val="25000"/>
                  </a:schemeClr>
                </a:solidFill>
                <a:latin typeface="Roboto" panose="02000000000000000000" pitchFamily="2" charset="0"/>
                <a:ea typeface="Roboto" panose="02000000000000000000" pitchFamily="2" charset="0"/>
              </a:rPr>
              <a:t>Atlassian</a:t>
            </a:r>
            <a:endParaRPr lang="fr-FR" sz="900" dirty="0">
              <a:solidFill>
                <a:schemeClr val="tx1">
                  <a:lumMod val="75000"/>
                  <a:lumOff val="25000"/>
                </a:schemeClr>
              </a:solidFill>
              <a:latin typeface="Roboto" panose="02000000000000000000" pitchFamily="2" charset="0"/>
              <a:ea typeface="Roboto" panose="02000000000000000000" pitchFamily="2" charset="0"/>
            </a:endParaRP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Conseil sur le choix d’infrastructure et de solution finale pour la migration</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Accompagnement de ce prestataire à la prise d’information sur l’existant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Coordination d’une équipe de 5 personnes sur ce projet.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Coordination des équipes internes Kering sur les aspects du </a:t>
            </a:r>
            <a:r>
              <a:rPr lang="fr-FR" sz="900" dirty="0" err="1">
                <a:solidFill>
                  <a:schemeClr val="tx1">
                    <a:lumMod val="75000"/>
                    <a:lumOff val="25000"/>
                  </a:schemeClr>
                </a:solidFill>
                <a:latin typeface="Roboto" panose="02000000000000000000" pitchFamily="2" charset="0"/>
                <a:ea typeface="Roboto" panose="02000000000000000000" pitchFamily="2" charset="0"/>
              </a:rPr>
              <a:t>hosting</a:t>
            </a:r>
            <a:r>
              <a:rPr lang="fr-FR" sz="900" dirty="0">
                <a:solidFill>
                  <a:schemeClr val="tx1">
                    <a:lumMod val="75000"/>
                    <a:lumOff val="25000"/>
                  </a:schemeClr>
                </a:solidFill>
                <a:latin typeface="Roboto" panose="02000000000000000000" pitchFamily="2" charset="0"/>
                <a:ea typeface="Roboto" panose="02000000000000000000" pitchFamily="2" charset="0"/>
              </a:rPr>
              <a:t>, de la sécurité, des accès et des tests à réaliser.</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Responsable de la communication auprès des utilisateurs des outils d’</a:t>
            </a:r>
            <a:r>
              <a:rPr lang="fr-FR" sz="900" dirty="0" err="1">
                <a:solidFill>
                  <a:schemeClr val="tx1">
                    <a:lumMod val="75000"/>
                    <a:lumOff val="25000"/>
                  </a:schemeClr>
                </a:solidFill>
                <a:latin typeface="Roboto" panose="02000000000000000000" pitchFamily="2" charset="0"/>
                <a:ea typeface="Roboto" panose="02000000000000000000" pitchFamily="2" charset="0"/>
              </a:rPr>
              <a:t>Atlassian</a:t>
            </a:r>
            <a:r>
              <a:rPr lang="fr-FR" sz="900" dirty="0">
                <a:solidFill>
                  <a:schemeClr val="tx1">
                    <a:lumMod val="75000"/>
                    <a:lumOff val="25000"/>
                  </a:schemeClr>
                </a:solidFill>
                <a:latin typeface="Roboto" panose="02000000000000000000" pitchFamily="2" charset="0"/>
                <a:ea typeface="Roboto" panose="02000000000000000000" pitchFamily="2" charset="0"/>
              </a:rPr>
              <a:t> (plus de 850 utilisateurs lors de la migration)</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2017 – 2018 </a:t>
            </a:r>
            <a:r>
              <a:rPr lang="fr-FR" sz="900" dirty="0">
                <a:solidFill>
                  <a:schemeClr val="tx1">
                    <a:lumMod val="75000"/>
                    <a:lumOff val="25000"/>
                  </a:schemeClr>
                </a:solidFill>
                <a:latin typeface="Roboto" panose="02000000000000000000" pitchFamily="2" charset="0"/>
                <a:ea typeface="Roboto" panose="02000000000000000000" pitchFamily="2" charset="0"/>
              </a:rPr>
              <a:t>– Méthodes Agiles &amp; gestion de projet.</a:t>
            </a:r>
          </a:p>
          <a:p>
            <a:pPr marL="628650" lvl="1" indent="-171450" algn="just">
              <a:spcAft>
                <a:spcPts val="600"/>
              </a:spcAft>
              <a:buFont typeface="Arial" panose="020B0604020202020204" pitchFamily="34" charset="0"/>
              <a:buChar char="•"/>
            </a:pPr>
            <a:r>
              <a:rPr lang="fr-FR" sz="900" dirty="0">
                <a:solidFill>
                  <a:schemeClr val="tx1">
                    <a:lumMod val="75000"/>
                    <a:lumOff val="25000"/>
                  </a:schemeClr>
                </a:solidFill>
                <a:latin typeface="Roboto" panose="02000000000000000000" pitchFamily="2" charset="0"/>
                <a:ea typeface="Roboto" panose="02000000000000000000" pitchFamily="2" charset="0"/>
              </a:rPr>
              <a:t>Formalisation et configurations de JIRA (Espaces, Workflows, Type de tickets, Champs personnalisés, Écrans, Droits d’</a:t>
            </a:r>
            <a:r>
              <a:rPr lang="fr-FR" sz="900" dirty="0" err="1">
                <a:solidFill>
                  <a:schemeClr val="tx1">
                    <a:lumMod val="75000"/>
                    <a:lumOff val="25000"/>
                  </a:schemeClr>
                </a:solidFill>
                <a:latin typeface="Roboto" panose="02000000000000000000" pitchFamily="2" charset="0"/>
                <a:ea typeface="Roboto" panose="02000000000000000000" pitchFamily="2" charset="0"/>
              </a:rPr>
              <a:t>accès,Etc</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marL="628650" lvl="1"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Mise en place des processus pour la gestion de l’activité pour les projets IT Agile sur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Définition des types de tickets JIRA par catégorie sur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Création de workflows et d’écrans spécifiques par types de ticket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Établissement de la stratégie de test dans JIRA</a:t>
            </a:r>
          </a:p>
          <a:p>
            <a:pPr marL="1085850" lvl="2" indent="-171450" algn="just">
              <a:spcAft>
                <a:spcPts val="600"/>
              </a:spcAft>
              <a:buFont typeface="Courier New" panose="02070309020205020404" pitchFamily="49" charset="0"/>
              <a:buChar char="o"/>
            </a:pPr>
            <a:r>
              <a:rPr lang="fr-FR" sz="900" dirty="0">
                <a:solidFill>
                  <a:schemeClr val="tx1">
                    <a:lumMod val="75000"/>
                    <a:lumOff val="25000"/>
                  </a:schemeClr>
                </a:solidFill>
                <a:latin typeface="Roboto" panose="02000000000000000000" pitchFamily="2" charset="0"/>
                <a:ea typeface="Roboto" panose="02000000000000000000" pitchFamily="2" charset="0"/>
              </a:rPr>
              <a:t>Établissement de la responsabilité des acteurs dans JIRA pour chaque type de ticket et le workflow associés.</a:t>
            </a:r>
          </a:p>
          <a:p>
            <a:pPr lvl="1" algn="just">
              <a:spcAft>
                <a:spcPts val="600"/>
              </a:spcAft>
            </a:pPr>
            <a:r>
              <a:rPr lang="fr-FR" sz="900" b="1" dirty="0">
                <a:solidFill>
                  <a:schemeClr val="tx1">
                    <a:lumMod val="75000"/>
                    <a:lumOff val="25000"/>
                  </a:schemeClr>
                </a:solidFill>
                <a:latin typeface="Roboto" panose="02000000000000000000" pitchFamily="2" charset="0"/>
                <a:ea typeface="Roboto" panose="02000000000000000000" pitchFamily="2" charset="0"/>
              </a:rPr>
              <a:t>2017 </a:t>
            </a:r>
            <a:r>
              <a:rPr lang="fr-FR" sz="900" dirty="0">
                <a:solidFill>
                  <a:schemeClr val="tx1">
                    <a:lumMod val="75000"/>
                    <a:lumOff val="25000"/>
                  </a:schemeClr>
                </a:solidFill>
                <a:latin typeface="Roboto" panose="02000000000000000000" pitchFamily="2" charset="0"/>
                <a:ea typeface="Roboto" panose="02000000000000000000" pitchFamily="2" charset="0"/>
              </a:rPr>
              <a:t>– Mise en place de JIRA Software et Confluence Cloud pour la gestion de projet du </a:t>
            </a:r>
            <a:r>
              <a:rPr lang="fr-FR" sz="900" dirty="0" err="1">
                <a:solidFill>
                  <a:schemeClr val="tx1">
                    <a:lumMod val="75000"/>
                    <a:lumOff val="25000"/>
                  </a:schemeClr>
                </a:solidFill>
                <a:latin typeface="Roboto" panose="02000000000000000000" pitchFamily="2" charset="0"/>
                <a:ea typeface="Roboto" panose="02000000000000000000" pitchFamily="2" charset="0"/>
              </a:rPr>
              <a:t>build</a:t>
            </a:r>
            <a:r>
              <a:rPr lang="fr-FR" sz="900" dirty="0">
                <a:solidFill>
                  <a:schemeClr val="tx1">
                    <a:lumMod val="75000"/>
                    <a:lumOff val="25000"/>
                  </a:schemeClr>
                </a:solidFill>
                <a:latin typeface="Roboto" panose="02000000000000000000" pitchFamily="2" charset="0"/>
                <a:ea typeface="Roboto" panose="02000000000000000000" pitchFamily="2" charset="0"/>
              </a:rPr>
              <a:t>.</a:t>
            </a:r>
          </a:p>
          <a:p>
            <a:pPr lvl="1" algn="just"/>
            <a:r>
              <a:rPr lang="fr-FR" sz="900" b="1" dirty="0">
                <a:solidFill>
                  <a:schemeClr val="tx1">
                    <a:lumMod val="75000"/>
                    <a:lumOff val="25000"/>
                  </a:schemeClr>
                </a:solidFill>
                <a:latin typeface="Roboto" panose="02000000000000000000" pitchFamily="2" charset="0"/>
                <a:ea typeface="Roboto" panose="02000000000000000000" pitchFamily="2" charset="0"/>
              </a:rPr>
              <a:t>Sujets &amp; Technologies abordés pendant cette mission : </a:t>
            </a:r>
          </a:p>
          <a:p>
            <a:pPr lvl="1" algn="just">
              <a:spcAft>
                <a:spcPts val="600"/>
              </a:spcAft>
            </a:pPr>
            <a:r>
              <a:rPr lang="fr-FR" sz="900" dirty="0" err="1">
                <a:solidFill>
                  <a:schemeClr val="tx1">
                    <a:lumMod val="75000"/>
                    <a:lumOff val="25000"/>
                  </a:schemeClr>
                </a:solidFill>
                <a:latin typeface="Roboto" panose="02000000000000000000" pitchFamily="2" charset="0"/>
                <a:ea typeface="Roboto" panose="02000000000000000000" pitchFamily="2" charset="0"/>
              </a:rPr>
              <a:t>AgilePgM</a:t>
            </a:r>
            <a:r>
              <a:rPr lang="fr-FR" sz="900" dirty="0">
                <a:solidFill>
                  <a:schemeClr val="tx1">
                    <a:lumMod val="75000"/>
                    <a:lumOff val="25000"/>
                  </a:schemeClr>
                </a:solidFill>
                <a:latin typeface="Roboto" panose="02000000000000000000" pitchFamily="2" charset="0"/>
                <a:ea typeface="Roboto" panose="02000000000000000000" pitchFamily="2" charset="0"/>
              </a:rPr>
              <a:t>, </a:t>
            </a:r>
            <a:r>
              <a:rPr lang="fr-FR" sz="900" dirty="0" err="1">
                <a:solidFill>
                  <a:schemeClr val="tx1">
                    <a:lumMod val="75000"/>
                    <a:lumOff val="25000"/>
                  </a:schemeClr>
                </a:solidFill>
                <a:latin typeface="Roboto" panose="02000000000000000000" pitchFamily="2" charset="0"/>
                <a:ea typeface="Roboto" panose="02000000000000000000" pitchFamily="2" charset="0"/>
              </a:rPr>
              <a:t>AgilePM</a:t>
            </a:r>
            <a:r>
              <a:rPr lang="fr-FR" sz="900" dirty="0">
                <a:solidFill>
                  <a:schemeClr val="tx1">
                    <a:lumMod val="75000"/>
                    <a:lumOff val="25000"/>
                  </a:schemeClr>
                </a:solidFill>
                <a:latin typeface="Roboto" panose="02000000000000000000" pitchFamily="2" charset="0"/>
                <a:ea typeface="Roboto" panose="02000000000000000000" pitchFamily="2" charset="0"/>
              </a:rPr>
              <a:t>, Approche « Agile », Confluence, </a:t>
            </a:r>
            <a:r>
              <a:rPr lang="fr-FR" sz="900" dirty="0" err="1">
                <a:solidFill>
                  <a:schemeClr val="tx1">
                    <a:lumMod val="75000"/>
                    <a:lumOff val="25000"/>
                  </a:schemeClr>
                </a:solidFill>
                <a:latin typeface="Roboto" panose="02000000000000000000" pitchFamily="2" charset="0"/>
                <a:ea typeface="Roboto" panose="02000000000000000000" pitchFamily="2" charset="0"/>
              </a:rPr>
              <a:t>Cucumber</a:t>
            </a:r>
            <a:r>
              <a:rPr lang="fr-FR" sz="900" dirty="0">
                <a:solidFill>
                  <a:schemeClr val="tx1">
                    <a:lumMod val="75000"/>
                    <a:lumOff val="25000"/>
                  </a:schemeClr>
                </a:solidFill>
                <a:latin typeface="Roboto" panose="02000000000000000000" pitchFamily="2" charset="0"/>
                <a:ea typeface="Roboto" panose="02000000000000000000" pitchFamily="2" charset="0"/>
              </a:rPr>
              <a:t>, Gestion de projet, </a:t>
            </a:r>
            <a:r>
              <a:rPr lang="fr-FR" sz="900" dirty="0" err="1">
                <a:solidFill>
                  <a:schemeClr val="tx1">
                    <a:lumMod val="75000"/>
                    <a:lumOff val="25000"/>
                  </a:schemeClr>
                </a:solidFill>
                <a:latin typeface="Roboto" panose="02000000000000000000" pitchFamily="2" charset="0"/>
                <a:ea typeface="Roboto" panose="02000000000000000000" pitchFamily="2" charset="0"/>
              </a:rPr>
              <a:t>Gherkins</a:t>
            </a:r>
            <a:r>
              <a:rPr lang="fr-FR" sz="900" dirty="0">
                <a:solidFill>
                  <a:schemeClr val="tx1">
                    <a:lumMod val="75000"/>
                    <a:lumOff val="25000"/>
                  </a:schemeClr>
                </a:solidFill>
                <a:latin typeface="Roboto" panose="02000000000000000000" pitchFamily="2" charset="0"/>
                <a:ea typeface="Roboto" panose="02000000000000000000" pitchFamily="2" charset="0"/>
              </a:rPr>
              <a:t>, Jenkins, Jira Confluence, JIRA Software, KANBAN, SCRUM, </a:t>
            </a:r>
            <a:endParaRPr lang="fr-FR" sz="800" dirty="0">
              <a:solidFill>
                <a:schemeClr val="tx1">
                  <a:lumMod val="75000"/>
                  <a:lumOff val="25000"/>
                </a:schemeClr>
              </a:solidFill>
              <a:latin typeface="Roboto" panose="02000000000000000000" pitchFamily="2" charset="0"/>
              <a:ea typeface="Roboto" panose="02000000000000000000" pitchFamily="2" charset="0"/>
            </a:endParaRPr>
          </a:p>
        </p:txBody>
      </p:sp>
      <p:pic>
        <p:nvPicPr>
          <p:cNvPr id="5" name="Image 4" descr="Une image contenant texte, Police, Graphique, logo&#10;&#10;Description générée automatiquement">
            <a:extLst>
              <a:ext uri="{FF2B5EF4-FFF2-40B4-BE49-F238E27FC236}">
                <a16:creationId xmlns:a16="http://schemas.microsoft.com/office/drawing/2014/main" id="{8F05F740-0728-EE10-C525-70873C9F9F51}"/>
              </a:ext>
            </a:extLst>
          </p:cNvPr>
          <p:cNvPicPr>
            <a:picLocks noChangeAspect="1"/>
          </p:cNvPicPr>
          <p:nvPr>
            <p:custDataLst>
              <p:tags r:id="rId18"/>
            </p:custDataLst>
          </p:nvPr>
        </p:nvPicPr>
        <p:blipFill rotWithShape="1">
          <a:blip r:embed="rId36"/>
          <a:srcRect t="26101" b="32031"/>
          <a:stretch/>
        </p:blipFill>
        <p:spPr>
          <a:xfrm>
            <a:off x="5665684" y="1287685"/>
            <a:ext cx="1715851" cy="477925"/>
          </a:xfrm>
          <a:prstGeom prst="rect">
            <a:avLst/>
          </a:prstGeom>
        </p:spPr>
      </p:pic>
      <p:pic>
        <p:nvPicPr>
          <p:cNvPr id="6" name="Image 5" descr="Une image contenant Police, Graphique, texte, logo&#10;&#10;Description générée automatiquement">
            <a:extLst>
              <a:ext uri="{FF2B5EF4-FFF2-40B4-BE49-F238E27FC236}">
                <a16:creationId xmlns:a16="http://schemas.microsoft.com/office/drawing/2014/main" id="{B9E671D0-565D-6490-8155-65E04EB58C6D}"/>
              </a:ext>
            </a:extLst>
          </p:cNvPr>
          <p:cNvPicPr>
            <a:picLocks noChangeAspect="1"/>
          </p:cNvPicPr>
          <p:nvPr>
            <p:custDataLst>
              <p:tags r:id="rId19"/>
            </p:custDataLst>
          </p:nvPr>
        </p:nvPicPr>
        <p:blipFill rotWithShape="1">
          <a:blip r:embed="rId37"/>
          <a:srcRect t="22664" b="21549"/>
          <a:stretch/>
        </p:blipFill>
        <p:spPr>
          <a:xfrm>
            <a:off x="6191288" y="1930198"/>
            <a:ext cx="664642" cy="261835"/>
          </a:xfrm>
          <a:prstGeom prst="rect">
            <a:avLst/>
          </a:prstGeom>
        </p:spPr>
      </p:pic>
      <p:sp>
        <p:nvSpPr>
          <p:cNvPr id="7" name="Rectangle à coins arrondis 79">
            <a:extLst>
              <a:ext uri="{FF2B5EF4-FFF2-40B4-BE49-F238E27FC236}">
                <a16:creationId xmlns:a16="http://schemas.microsoft.com/office/drawing/2014/main" id="{16A7D74E-FD78-EDD2-0C05-9392D501B653}"/>
              </a:ext>
            </a:extLst>
          </p:cNvPr>
          <p:cNvSpPr/>
          <p:nvPr>
            <p:custDataLst>
              <p:tags r:id="rId20"/>
            </p:custDataLst>
          </p:nvPr>
        </p:nvSpPr>
        <p:spPr>
          <a:xfrm>
            <a:off x="286611" y="8786612"/>
            <a:ext cx="6133381" cy="3812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90000" bIns="36000" rtlCol="0" anchor="ctr"/>
          <a:lstStyle/>
          <a:p>
            <a:pPr>
              <a:spcAft>
                <a:spcPts val="300"/>
              </a:spcAft>
            </a:pPr>
            <a:r>
              <a:rPr lang="en-US" sz="1200" i="1" dirty="0">
                <a:solidFill>
                  <a:schemeClr val="tx1">
                    <a:lumMod val="75000"/>
                    <a:lumOff val="25000"/>
                  </a:schemeClr>
                </a:solidFill>
                <a:latin typeface="Old Standard TT" panose="00000500000000000000" pitchFamily="2" charset="0"/>
              </a:rPr>
              <a:t>Je parle beaucoup </a:t>
            </a:r>
            <a:r>
              <a:rPr lang="en-US" sz="1200" i="1" dirty="0" err="1">
                <a:solidFill>
                  <a:schemeClr val="tx1">
                    <a:lumMod val="75000"/>
                    <a:lumOff val="25000"/>
                  </a:schemeClr>
                </a:solidFill>
                <a:latin typeface="Old Standard TT" panose="00000500000000000000" pitchFamily="2" charset="0"/>
              </a:rPr>
              <a:t>d’Agilité</a:t>
            </a:r>
            <a:r>
              <a:rPr lang="en-US" sz="1200" i="1" dirty="0">
                <a:solidFill>
                  <a:schemeClr val="tx1">
                    <a:lumMod val="75000"/>
                    <a:lumOff val="25000"/>
                  </a:schemeClr>
                </a:solidFill>
                <a:latin typeface="Old Standard TT" panose="00000500000000000000" pitchFamily="2" charset="0"/>
              </a:rPr>
              <a:t> dans </a:t>
            </a:r>
            <a:r>
              <a:rPr lang="en-US" sz="1200" i="1" dirty="0" err="1">
                <a:solidFill>
                  <a:schemeClr val="tx1">
                    <a:lumMod val="75000"/>
                    <a:lumOff val="25000"/>
                  </a:schemeClr>
                </a:solidFill>
                <a:latin typeface="Old Standard TT" panose="00000500000000000000" pitchFamily="2" charset="0"/>
              </a:rPr>
              <a:t>mes</a:t>
            </a:r>
            <a:r>
              <a:rPr lang="en-US" sz="1200" i="1" dirty="0">
                <a:solidFill>
                  <a:schemeClr val="tx1">
                    <a:lumMod val="75000"/>
                    <a:lumOff val="25000"/>
                  </a:schemeClr>
                </a:solidFill>
                <a:latin typeface="Old Standard TT" panose="00000500000000000000" pitchFamily="2" charset="0"/>
              </a:rPr>
              <a:t> </a:t>
            </a:r>
            <a:r>
              <a:rPr lang="en-US" sz="1200" i="1" dirty="0" err="1">
                <a:solidFill>
                  <a:schemeClr val="tx1">
                    <a:lumMod val="75000"/>
                    <a:lumOff val="25000"/>
                  </a:schemeClr>
                </a:solidFill>
                <a:latin typeface="Old Standard TT" panose="00000500000000000000" pitchFamily="2" charset="0"/>
              </a:rPr>
              <a:t>expériences</a:t>
            </a:r>
            <a:r>
              <a:rPr lang="en-US" sz="1200" i="1" dirty="0">
                <a:solidFill>
                  <a:schemeClr val="tx1">
                    <a:lumMod val="75000"/>
                    <a:lumOff val="25000"/>
                  </a:schemeClr>
                </a:solidFill>
                <a:latin typeface="Old Standard TT" panose="00000500000000000000" pitchFamily="2" charset="0"/>
              </a:rPr>
              <a:t>… et </a:t>
            </a:r>
            <a:r>
              <a:rPr lang="en-US" sz="1200" i="1" dirty="0" err="1">
                <a:solidFill>
                  <a:schemeClr val="tx1">
                    <a:lumMod val="75000"/>
                    <a:lumOff val="25000"/>
                  </a:schemeClr>
                </a:solidFill>
                <a:latin typeface="Old Standard TT" panose="00000500000000000000" pitchFamily="2" charset="0"/>
              </a:rPr>
              <a:t>c’est</a:t>
            </a:r>
            <a:r>
              <a:rPr lang="en-US" sz="1200" i="1" dirty="0">
                <a:solidFill>
                  <a:schemeClr val="tx1">
                    <a:lumMod val="75000"/>
                    <a:lumOff val="25000"/>
                  </a:schemeClr>
                </a:solidFill>
                <a:latin typeface="Old Standard TT" panose="00000500000000000000" pitchFamily="2" charset="0"/>
              </a:rPr>
              <a:t> quoi un </a:t>
            </a:r>
            <a:r>
              <a:rPr lang="en-US" sz="1200" i="1" dirty="0" err="1">
                <a:solidFill>
                  <a:schemeClr val="tx1">
                    <a:lumMod val="75000"/>
                    <a:lumOff val="25000"/>
                  </a:schemeClr>
                </a:solidFill>
                <a:latin typeface="Old Standard TT" panose="00000500000000000000" pitchFamily="2" charset="0"/>
              </a:rPr>
              <a:t>insuffleur</a:t>
            </a:r>
            <a:r>
              <a:rPr lang="en-US" sz="1200" i="1" dirty="0">
                <a:solidFill>
                  <a:schemeClr val="tx1">
                    <a:lumMod val="75000"/>
                    <a:lumOff val="25000"/>
                  </a:schemeClr>
                </a:solidFill>
                <a:latin typeface="Old Standard TT" panose="00000500000000000000" pitchFamily="2" charset="0"/>
              </a:rPr>
              <a:t> agile ? </a:t>
            </a:r>
          </a:p>
        </p:txBody>
      </p:sp>
      <p:sp>
        <p:nvSpPr>
          <p:cNvPr id="8" name="ZoneTexte 7">
            <a:extLst>
              <a:ext uri="{FF2B5EF4-FFF2-40B4-BE49-F238E27FC236}">
                <a16:creationId xmlns:a16="http://schemas.microsoft.com/office/drawing/2014/main" id="{8D437464-7B72-49B5-6A26-0877A10E3468}"/>
              </a:ext>
            </a:extLst>
          </p:cNvPr>
          <p:cNvSpPr txBox="1"/>
          <p:nvPr>
            <p:custDataLst>
              <p:tags r:id="rId21"/>
            </p:custDataLst>
          </p:nvPr>
        </p:nvSpPr>
        <p:spPr>
          <a:xfrm>
            <a:off x="212350" y="9096018"/>
            <a:ext cx="7062583" cy="1200329"/>
          </a:xfrm>
          <a:prstGeom prst="rect">
            <a:avLst/>
          </a:prstGeom>
          <a:noFill/>
        </p:spPr>
        <p:txBody>
          <a:bodyPr wrap="square" rtlCol="0">
            <a:spAutoFit/>
          </a:bodyPr>
          <a:lstStyle/>
          <a:p>
            <a:pPr algn="just"/>
            <a:r>
              <a:rPr lang="fr-FR" sz="900" b="1" dirty="0">
                <a:latin typeface="Roboto" panose="02000000000000000000" pitchFamily="2" charset="0"/>
                <a:ea typeface="Roboto" panose="02000000000000000000" pitchFamily="2" charset="0"/>
              </a:rPr>
              <a:t>Depuis 2013, </a:t>
            </a:r>
            <a:r>
              <a:rPr lang="fr-FR" sz="900" dirty="0">
                <a:latin typeface="Roboto" panose="02000000000000000000" pitchFamily="2" charset="0"/>
                <a:ea typeface="Roboto" panose="02000000000000000000" pitchFamily="2" charset="0"/>
              </a:rPr>
              <a:t>j’ai eu la chance de découvrir le manifeste agile et j’ai pu voir des contextes professionnels qui prônaient les valeurs de l’agilité. Ce fut, pour moi, une grande découverte !</a:t>
            </a:r>
          </a:p>
          <a:p>
            <a:pPr algn="just"/>
            <a:r>
              <a:rPr lang="fr-FR" sz="900" dirty="0">
                <a:latin typeface="Roboto" panose="02000000000000000000" pitchFamily="2" charset="0"/>
                <a:ea typeface="Roboto" panose="02000000000000000000" pitchFamily="2" charset="0"/>
              </a:rPr>
              <a:t>Ce manifeste a révolutionné </a:t>
            </a:r>
            <a:r>
              <a:rPr lang="fr-FR" sz="900" b="1" dirty="0">
                <a:latin typeface="Roboto" panose="02000000000000000000" pitchFamily="2" charset="0"/>
                <a:ea typeface="Roboto" panose="02000000000000000000" pitchFamily="2" charset="0"/>
              </a:rPr>
              <a:t>ma vision sur la gestion de projet informatique en privilégiant la flexibilité, la collaboration et l'adaptation continue </a:t>
            </a:r>
            <a:r>
              <a:rPr lang="fr-FR" sz="900" dirty="0">
                <a:latin typeface="Roboto" panose="02000000000000000000" pitchFamily="2" charset="0"/>
                <a:ea typeface="Roboto" panose="02000000000000000000" pitchFamily="2" charset="0"/>
              </a:rPr>
              <a:t>plutôt que le strict suivi d'un plan figé, comme c'est le cas dans le cycle en V traditionnel.</a:t>
            </a:r>
          </a:p>
          <a:p>
            <a:pPr algn="just"/>
            <a:endParaRPr lang="fr-FR" sz="900" dirty="0">
              <a:latin typeface="Roboto" panose="02000000000000000000" pitchFamily="2" charset="0"/>
              <a:ea typeface="Roboto" panose="02000000000000000000" pitchFamily="2" charset="0"/>
            </a:endParaRPr>
          </a:p>
          <a:p>
            <a:pPr algn="just"/>
            <a:r>
              <a:rPr lang="fr-FR" sz="900" dirty="0">
                <a:latin typeface="Roboto" panose="02000000000000000000" pitchFamily="2" charset="0"/>
                <a:ea typeface="Roboto" panose="02000000000000000000" pitchFamily="2" charset="0"/>
              </a:rPr>
              <a:t>Un « </a:t>
            </a:r>
            <a:r>
              <a:rPr lang="fr-FR" sz="900" b="1" dirty="0" err="1">
                <a:latin typeface="Roboto" panose="02000000000000000000" pitchFamily="2" charset="0"/>
                <a:ea typeface="Roboto" panose="02000000000000000000" pitchFamily="2" charset="0"/>
              </a:rPr>
              <a:t>insuffleur</a:t>
            </a:r>
            <a:r>
              <a:rPr lang="fr-FR" sz="900" b="1" dirty="0">
                <a:latin typeface="Roboto" panose="02000000000000000000" pitchFamily="2" charset="0"/>
                <a:ea typeface="Roboto" panose="02000000000000000000" pitchFamily="2" charset="0"/>
              </a:rPr>
              <a:t> Agile </a:t>
            </a:r>
            <a:r>
              <a:rPr lang="fr-FR" sz="900" dirty="0">
                <a:latin typeface="Roboto" panose="02000000000000000000" pitchFamily="2" charset="0"/>
                <a:ea typeface="Roboto" panose="02000000000000000000" pitchFamily="2" charset="0"/>
              </a:rPr>
              <a:t>» est une personne qui connait bien l’agilité, mais comprend également l’intérêt du cycle en V. </a:t>
            </a:r>
          </a:p>
          <a:p>
            <a:pPr algn="just"/>
            <a:r>
              <a:rPr lang="fr-FR" sz="900" dirty="0">
                <a:latin typeface="Roboto" panose="02000000000000000000" pitchFamily="2" charset="0"/>
                <a:ea typeface="Roboto" panose="02000000000000000000" pitchFamily="2" charset="0"/>
              </a:rPr>
              <a:t>Quel que soit le mode de gestion de projet choisi, les valeurs que prône le manifeste peuvent être « insuffler » dans cette gestion. </a:t>
            </a:r>
            <a:r>
              <a:rPr lang="fr-FR" sz="900" b="1" dirty="0">
                <a:latin typeface="Roboto" panose="02000000000000000000" pitchFamily="2" charset="0"/>
                <a:ea typeface="Roboto" panose="02000000000000000000" pitchFamily="2" charset="0"/>
              </a:rPr>
              <a:t>C’est ce que j’essaye de faire au quotidien.</a:t>
            </a:r>
          </a:p>
        </p:txBody>
      </p:sp>
      <p:grpSp>
        <p:nvGrpSpPr>
          <p:cNvPr id="13" name="Groupe 12">
            <a:extLst>
              <a:ext uri="{FF2B5EF4-FFF2-40B4-BE49-F238E27FC236}">
                <a16:creationId xmlns:a16="http://schemas.microsoft.com/office/drawing/2014/main" id="{8B6CBF50-E14C-7624-2C61-99BE168A14E4}"/>
              </a:ext>
            </a:extLst>
          </p:cNvPr>
          <p:cNvGrpSpPr/>
          <p:nvPr/>
        </p:nvGrpSpPr>
        <p:grpSpPr>
          <a:xfrm>
            <a:off x="6487414" y="345335"/>
            <a:ext cx="550080" cy="652429"/>
            <a:chOff x="3258892" y="1900954"/>
            <a:chExt cx="3457538" cy="3981931"/>
          </a:xfrm>
        </p:grpSpPr>
        <p:pic>
          <p:nvPicPr>
            <p:cNvPr id="14" name="Image 13" descr="Une image contenant art, motif, Rectangle, carré&#10;&#10;Description générée automatiquement">
              <a:extLst>
                <a:ext uri="{FF2B5EF4-FFF2-40B4-BE49-F238E27FC236}">
                  <a16:creationId xmlns:a16="http://schemas.microsoft.com/office/drawing/2014/main" id="{F4FE4E1F-A459-D4FE-9F47-B046F7DBCFE6}"/>
                </a:ext>
              </a:extLst>
            </p:cNvPr>
            <p:cNvPicPr>
              <a:picLocks noChangeAspect="1"/>
            </p:cNvPicPr>
            <p:nvPr/>
          </p:nvPicPr>
          <p:blipFill>
            <a:blip r:embed="rId38"/>
            <a:stretch>
              <a:fillRect/>
            </a:stretch>
          </p:blipFill>
          <p:spPr>
            <a:xfrm>
              <a:off x="3258892" y="1900954"/>
              <a:ext cx="3457538" cy="3981931"/>
            </a:xfrm>
            <a:prstGeom prst="rect">
              <a:avLst/>
            </a:prstGeom>
          </p:spPr>
        </p:pic>
        <p:pic>
          <p:nvPicPr>
            <p:cNvPr id="15" name="Image 14">
              <a:extLst>
                <a:ext uri="{FF2B5EF4-FFF2-40B4-BE49-F238E27FC236}">
                  <a16:creationId xmlns:a16="http://schemas.microsoft.com/office/drawing/2014/main" id="{74B9970F-CAEA-EEBE-E637-17DAF05E525F}"/>
                </a:ext>
              </a:extLst>
            </p:cNvPr>
            <p:cNvPicPr>
              <a:picLocks noChangeAspect="1"/>
            </p:cNvPicPr>
            <p:nvPr/>
          </p:nvPicPr>
          <p:blipFill>
            <a:blip r:embed="rId39"/>
            <a:stretch>
              <a:fillRect/>
            </a:stretch>
          </p:blipFill>
          <p:spPr>
            <a:xfrm>
              <a:off x="3996440" y="2011581"/>
              <a:ext cx="2608808" cy="2583627"/>
            </a:xfrm>
            <a:prstGeom prst="rect">
              <a:avLst/>
            </a:prstGeom>
          </p:spPr>
        </p:pic>
      </p:grpSp>
    </p:spTree>
    <p:extLst>
      <p:ext uri="{BB962C8B-B14F-4D97-AF65-F5344CB8AC3E}">
        <p14:creationId xmlns:p14="http://schemas.microsoft.com/office/powerpoint/2010/main" val="2184022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3"/>
</p:tagLst>
</file>

<file path=ppt/tags/tag101.xml><?xml version="1.0" encoding="utf-8"?>
<p:tagLst xmlns:a="http://schemas.openxmlformats.org/drawingml/2006/main" xmlns:r="http://schemas.openxmlformats.org/officeDocument/2006/relationships" xmlns:p="http://schemas.openxmlformats.org/presentationml/2006/main">
  <p:tag name="NUM" val="24"/>
</p:tagLst>
</file>

<file path=ppt/tags/tag102.xml><?xml version="1.0" encoding="utf-8"?>
<p:tagLst xmlns:a="http://schemas.openxmlformats.org/drawingml/2006/main" xmlns:r="http://schemas.openxmlformats.org/officeDocument/2006/relationships" xmlns:p="http://schemas.openxmlformats.org/presentationml/2006/main">
  <p:tag name="NUM" val="25"/>
</p:tagLst>
</file>

<file path=ppt/tags/tag103.xml><?xml version="1.0" encoding="utf-8"?>
<p:tagLst xmlns:a="http://schemas.openxmlformats.org/drawingml/2006/main" xmlns:r="http://schemas.openxmlformats.org/officeDocument/2006/relationships" xmlns:p="http://schemas.openxmlformats.org/presentationml/2006/main">
  <p:tag name="NUM" val="26"/>
</p:tagLst>
</file>

<file path=ppt/tags/tag104.xml><?xml version="1.0" encoding="utf-8"?>
<p:tagLst xmlns:a="http://schemas.openxmlformats.org/drawingml/2006/main" xmlns:r="http://schemas.openxmlformats.org/officeDocument/2006/relationships" xmlns:p="http://schemas.openxmlformats.org/presentationml/2006/main">
  <p:tag name="NUM" val="27"/>
</p:tagLst>
</file>

<file path=ppt/tags/tag105.xml><?xml version="1.0" encoding="utf-8"?>
<p:tagLst xmlns:a="http://schemas.openxmlformats.org/drawingml/2006/main" xmlns:r="http://schemas.openxmlformats.org/officeDocument/2006/relationships" xmlns:p="http://schemas.openxmlformats.org/presentationml/2006/main">
  <p:tag name="NUM" val="28"/>
</p:tagLst>
</file>

<file path=ppt/tags/tag106.xml><?xml version="1.0" encoding="utf-8"?>
<p:tagLst xmlns:a="http://schemas.openxmlformats.org/drawingml/2006/main" xmlns:r="http://schemas.openxmlformats.org/officeDocument/2006/relationships" xmlns:p="http://schemas.openxmlformats.org/presentationml/2006/main">
  <p:tag name="NUM" val="29"/>
</p:tagLst>
</file>

<file path=ppt/tags/tag107.xml><?xml version="1.0" encoding="utf-8"?>
<p:tagLst xmlns:a="http://schemas.openxmlformats.org/drawingml/2006/main" xmlns:r="http://schemas.openxmlformats.org/officeDocument/2006/relationships" xmlns:p="http://schemas.openxmlformats.org/presentationml/2006/main">
  <p:tag name="NUM" val="30"/>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0"/>
</p:tagLst>
</file>

<file path=ppt/tags/tag117.xml><?xml version="1.0" encoding="utf-8"?>
<p:tagLst xmlns:a="http://schemas.openxmlformats.org/drawingml/2006/main" xmlns:r="http://schemas.openxmlformats.org/officeDocument/2006/relationships" xmlns:p="http://schemas.openxmlformats.org/presentationml/2006/main">
  <p:tag name="NUM" val="11"/>
</p:tagLst>
</file>

<file path=ppt/tags/tag118.xml><?xml version="1.0" encoding="utf-8"?>
<p:tagLst xmlns:a="http://schemas.openxmlformats.org/drawingml/2006/main" xmlns:r="http://schemas.openxmlformats.org/officeDocument/2006/relationships" xmlns:p="http://schemas.openxmlformats.org/presentationml/2006/main">
  <p:tag name="NUM" val="12"/>
</p:tagLst>
</file>

<file path=ppt/tags/tag119.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14"/>
</p:tagLst>
</file>

<file path=ppt/tags/tag121.xml><?xml version="1.0" encoding="utf-8"?>
<p:tagLst xmlns:a="http://schemas.openxmlformats.org/drawingml/2006/main" xmlns:r="http://schemas.openxmlformats.org/officeDocument/2006/relationships" xmlns:p="http://schemas.openxmlformats.org/presentationml/2006/main">
  <p:tag name="NUM" val="15"/>
</p:tagLst>
</file>

<file path=ppt/tags/tag122.xml><?xml version="1.0" encoding="utf-8"?>
<p:tagLst xmlns:a="http://schemas.openxmlformats.org/drawingml/2006/main" xmlns:r="http://schemas.openxmlformats.org/officeDocument/2006/relationships" xmlns:p="http://schemas.openxmlformats.org/presentationml/2006/main">
  <p:tag name="NUM" val="16"/>
</p:tagLst>
</file>

<file path=ppt/tags/tag123.xml><?xml version="1.0" encoding="utf-8"?>
<p:tagLst xmlns:a="http://schemas.openxmlformats.org/drawingml/2006/main" xmlns:r="http://schemas.openxmlformats.org/officeDocument/2006/relationships" xmlns:p="http://schemas.openxmlformats.org/presentationml/2006/main">
  <p:tag name="NUM" val="17"/>
</p:tagLst>
</file>

<file path=ppt/tags/tag124.xml><?xml version="1.0" encoding="utf-8"?>
<p:tagLst xmlns:a="http://schemas.openxmlformats.org/drawingml/2006/main" xmlns:r="http://schemas.openxmlformats.org/officeDocument/2006/relationships" xmlns:p="http://schemas.openxmlformats.org/presentationml/2006/main">
  <p:tag name="NUM" val="18"/>
</p:tagLst>
</file>

<file path=ppt/tags/tag125.xml><?xml version="1.0" encoding="utf-8"?>
<p:tagLst xmlns:a="http://schemas.openxmlformats.org/drawingml/2006/main" xmlns:r="http://schemas.openxmlformats.org/officeDocument/2006/relationships" xmlns:p="http://schemas.openxmlformats.org/presentationml/2006/main">
  <p:tag name="NUM" val="19"/>
</p:tagLst>
</file>

<file path=ppt/tags/tag126.xml><?xml version="1.0" encoding="utf-8"?>
<p:tagLst xmlns:a="http://schemas.openxmlformats.org/drawingml/2006/main" xmlns:r="http://schemas.openxmlformats.org/officeDocument/2006/relationships" xmlns:p="http://schemas.openxmlformats.org/presentationml/2006/main">
  <p:tag name="NUM" val="20"/>
</p:tagLst>
</file>

<file path=ppt/tags/tag127.xml><?xml version="1.0" encoding="utf-8"?>
<p:tagLst xmlns:a="http://schemas.openxmlformats.org/drawingml/2006/main" xmlns:r="http://schemas.openxmlformats.org/officeDocument/2006/relationships" xmlns:p="http://schemas.openxmlformats.org/presentationml/2006/main">
  <p:tag name="NUM" val="21"/>
</p:tagLst>
</file>

<file path=ppt/tags/tag128.xml><?xml version="1.0" encoding="utf-8"?>
<p:tagLst xmlns:a="http://schemas.openxmlformats.org/drawingml/2006/main" xmlns:r="http://schemas.openxmlformats.org/officeDocument/2006/relationships" xmlns:p="http://schemas.openxmlformats.org/presentationml/2006/main">
  <p:tag name="NUM" val="22"/>
</p:tagLst>
</file>

<file path=ppt/tags/tag129.xml><?xml version="1.0" encoding="utf-8"?>
<p:tagLst xmlns:a="http://schemas.openxmlformats.org/drawingml/2006/main" xmlns:r="http://schemas.openxmlformats.org/officeDocument/2006/relationships" xmlns:p="http://schemas.openxmlformats.org/presentationml/2006/main">
  <p:tag name="NUM" val="23"/>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24"/>
</p:tagLst>
</file>

<file path=ppt/tags/tag131.xml><?xml version="1.0" encoding="utf-8"?>
<p:tagLst xmlns:a="http://schemas.openxmlformats.org/drawingml/2006/main" xmlns:r="http://schemas.openxmlformats.org/officeDocument/2006/relationships" xmlns:p="http://schemas.openxmlformats.org/presentationml/2006/main">
  <p:tag name="NUM" val="25"/>
</p:tagLst>
</file>

<file path=ppt/tags/tag132.xml><?xml version="1.0" encoding="utf-8"?>
<p:tagLst xmlns:a="http://schemas.openxmlformats.org/drawingml/2006/main" xmlns:r="http://schemas.openxmlformats.org/officeDocument/2006/relationships" xmlns:p="http://schemas.openxmlformats.org/presentationml/2006/main">
  <p:tag name="NUM" val="26"/>
</p:tagLst>
</file>

<file path=ppt/tags/tag133.xml><?xml version="1.0" encoding="utf-8"?>
<p:tagLst xmlns:a="http://schemas.openxmlformats.org/drawingml/2006/main" xmlns:r="http://schemas.openxmlformats.org/officeDocument/2006/relationships" xmlns:p="http://schemas.openxmlformats.org/presentationml/2006/main">
  <p:tag name="NUM" val="27"/>
</p:tagLst>
</file>

<file path=ppt/tags/tag134.xml><?xml version="1.0" encoding="utf-8"?>
<p:tagLst xmlns:a="http://schemas.openxmlformats.org/drawingml/2006/main" xmlns:r="http://schemas.openxmlformats.org/officeDocument/2006/relationships" xmlns:p="http://schemas.openxmlformats.org/presentationml/2006/main">
  <p:tag name="NUM" val="28"/>
</p:tagLst>
</file>

<file path=ppt/tags/tag135.xml><?xml version="1.0" encoding="utf-8"?>
<p:tagLst xmlns:a="http://schemas.openxmlformats.org/drawingml/2006/main" xmlns:r="http://schemas.openxmlformats.org/officeDocument/2006/relationships" xmlns:p="http://schemas.openxmlformats.org/presentationml/2006/main">
  <p:tag name="NUM" val="29"/>
</p:tagLst>
</file>

<file path=ppt/tags/tag136.xml><?xml version="1.0" encoding="utf-8"?>
<p:tagLst xmlns:a="http://schemas.openxmlformats.org/drawingml/2006/main" xmlns:r="http://schemas.openxmlformats.org/officeDocument/2006/relationships" xmlns:p="http://schemas.openxmlformats.org/presentationml/2006/main">
  <p:tag name="NUM" val="30"/>
</p:tagLst>
</file>

<file path=ppt/tags/tag137.xml><?xml version="1.0" encoding="utf-8"?>
<p:tagLst xmlns:a="http://schemas.openxmlformats.org/drawingml/2006/main" xmlns:r="http://schemas.openxmlformats.org/officeDocument/2006/relationships" xmlns:p="http://schemas.openxmlformats.org/presentationml/2006/main">
  <p:tag name="NUM" val="31"/>
</p:tagLst>
</file>

<file path=ppt/tags/tag138.xml><?xml version="1.0" encoding="utf-8"?>
<p:tagLst xmlns:a="http://schemas.openxmlformats.org/drawingml/2006/main" xmlns:r="http://schemas.openxmlformats.org/officeDocument/2006/relationships" xmlns:p="http://schemas.openxmlformats.org/presentationml/2006/main">
  <p:tag name="NUM" val="32"/>
</p:tagLst>
</file>

<file path=ppt/tags/tag139.xml><?xml version="1.0" encoding="utf-8"?>
<p:tagLst xmlns:a="http://schemas.openxmlformats.org/drawingml/2006/main" xmlns:r="http://schemas.openxmlformats.org/officeDocument/2006/relationships" xmlns:p="http://schemas.openxmlformats.org/presentationml/2006/main">
  <p:tag name="NUM" val="3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9"/>
</p:tagLst>
</file>

<file path=ppt/tags/tag148.xml><?xml version="1.0" encoding="utf-8"?>
<p:tagLst xmlns:a="http://schemas.openxmlformats.org/drawingml/2006/main" xmlns:r="http://schemas.openxmlformats.org/officeDocument/2006/relationships" xmlns:p="http://schemas.openxmlformats.org/presentationml/2006/main">
  <p:tag name="NUM" val="10"/>
</p:tagLst>
</file>

<file path=ppt/tags/tag149.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50.xml><?xml version="1.0" encoding="utf-8"?>
<p:tagLst xmlns:a="http://schemas.openxmlformats.org/drawingml/2006/main" xmlns:r="http://schemas.openxmlformats.org/officeDocument/2006/relationships" xmlns:p="http://schemas.openxmlformats.org/presentationml/2006/main">
  <p:tag name="NUM" val="12"/>
</p:tagLst>
</file>

<file path=ppt/tags/tag151.xml><?xml version="1.0" encoding="utf-8"?>
<p:tagLst xmlns:a="http://schemas.openxmlformats.org/drawingml/2006/main" xmlns:r="http://schemas.openxmlformats.org/officeDocument/2006/relationships" xmlns:p="http://schemas.openxmlformats.org/presentationml/2006/main">
  <p:tag name="NUM" val="13"/>
</p:tagLst>
</file>

<file path=ppt/tags/tag152.xml><?xml version="1.0" encoding="utf-8"?>
<p:tagLst xmlns:a="http://schemas.openxmlformats.org/drawingml/2006/main" xmlns:r="http://schemas.openxmlformats.org/officeDocument/2006/relationships" xmlns:p="http://schemas.openxmlformats.org/presentationml/2006/main">
  <p:tag name="NUM" val="14"/>
</p:tagLst>
</file>

<file path=ppt/tags/tag153.xml><?xml version="1.0" encoding="utf-8"?>
<p:tagLst xmlns:a="http://schemas.openxmlformats.org/drawingml/2006/main" xmlns:r="http://schemas.openxmlformats.org/officeDocument/2006/relationships" xmlns:p="http://schemas.openxmlformats.org/presentationml/2006/main">
  <p:tag name="NUM" val="15"/>
</p:tagLst>
</file>

<file path=ppt/tags/tag154.xml><?xml version="1.0" encoding="utf-8"?>
<p:tagLst xmlns:a="http://schemas.openxmlformats.org/drawingml/2006/main" xmlns:r="http://schemas.openxmlformats.org/officeDocument/2006/relationships" xmlns:p="http://schemas.openxmlformats.org/presentationml/2006/main">
  <p:tag name="NUM" val="16"/>
</p:tagLst>
</file>

<file path=ppt/tags/tag155.xml><?xml version="1.0" encoding="utf-8"?>
<p:tagLst xmlns:a="http://schemas.openxmlformats.org/drawingml/2006/main" xmlns:r="http://schemas.openxmlformats.org/officeDocument/2006/relationships" xmlns:p="http://schemas.openxmlformats.org/presentationml/2006/main">
  <p:tag name="NUM" val="17"/>
</p:tagLst>
</file>

<file path=ppt/tags/tag156.xml><?xml version="1.0" encoding="utf-8"?>
<p:tagLst xmlns:a="http://schemas.openxmlformats.org/drawingml/2006/main" xmlns:r="http://schemas.openxmlformats.org/officeDocument/2006/relationships" xmlns:p="http://schemas.openxmlformats.org/presentationml/2006/main">
  <p:tag name="NUM" val="18"/>
</p:tagLst>
</file>

<file path=ppt/tags/tag157.xml><?xml version="1.0" encoding="utf-8"?>
<p:tagLst xmlns:a="http://schemas.openxmlformats.org/drawingml/2006/main" xmlns:r="http://schemas.openxmlformats.org/officeDocument/2006/relationships" xmlns:p="http://schemas.openxmlformats.org/presentationml/2006/main">
  <p:tag name="NUM" val="19"/>
</p:tagLst>
</file>

<file path=ppt/tags/tag158.xml><?xml version="1.0" encoding="utf-8"?>
<p:tagLst xmlns:a="http://schemas.openxmlformats.org/drawingml/2006/main" xmlns:r="http://schemas.openxmlformats.org/officeDocument/2006/relationships" xmlns:p="http://schemas.openxmlformats.org/presentationml/2006/main">
  <p:tag name="NUM" val="20"/>
</p:tagLst>
</file>

<file path=ppt/tags/tag159.xml><?xml version="1.0" encoding="utf-8"?>
<p:tagLst xmlns:a="http://schemas.openxmlformats.org/drawingml/2006/main" xmlns:r="http://schemas.openxmlformats.org/officeDocument/2006/relationships" xmlns:p="http://schemas.openxmlformats.org/presentationml/2006/main">
  <p:tag name="NUM" val="21"/>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60.xml><?xml version="1.0" encoding="utf-8"?>
<p:tagLst xmlns:a="http://schemas.openxmlformats.org/drawingml/2006/main" xmlns:r="http://schemas.openxmlformats.org/officeDocument/2006/relationships" xmlns:p="http://schemas.openxmlformats.org/presentationml/2006/main">
  <p:tag name="NUM" val="22"/>
</p:tagLst>
</file>

<file path=ppt/tags/tag161.xml><?xml version="1.0" encoding="utf-8"?>
<p:tagLst xmlns:a="http://schemas.openxmlformats.org/drawingml/2006/main" xmlns:r="http://schemas.openxmlformats.org/officeDocument/2006/relationships" xmlns:p="http://schemas.openxmlformats.org/presentationml/2006/main">
  <p:tag name="NUM" val="23"/>
</p:tagLst>
</file>

<file path=ppt/tags/tag162.xml><?xml version="1.0" encoding="utf-8"?>
<p:tagLst xmlns:a="http://schemas.openxmlformats.org/drawingml/2006/main" xmlns:r="http://schemas.openxmlformats.org/officeDocument/2006/relationships" xmlns:p="http://schemas.openxmlformats.org/presentationml/2006/main">
  <p:tag name="NUM" val="24"/>
</p:tagLst>
</file>

<file path=ppt/tags/tag163.xml><?xml version="1.0" encoding="utf-8"?>
<p:tagLst xmlns:a="http://schemas.openxmlformats.org/drawingml/2006/main" xmlns:r="http://schemas.openxmlformats.org/officeDocument/2006/relationships" xmlns:p="http://schemas.openxmlformats.org/presentationml/2006/main">
  <p:tag name="NUM" val="25"/>
</p:tagLst>
</file>

<file path=ppt/tags/tag164.xml><?xml version="1.0" encoding="utf-8"?>
<p:tagLst xmlns:a="http://schemas.openxmlformats.org/drawingml/2006/main" xmlns:r="http://schemas.openxmlformats.org/officeDocument/2006/relationships" xmlns:p="http://schemas.openxmlformats.org/presentationml/2006/main">
  <p:tag name="NUM" val="26"/>
</p:tagLst>
</file>

<file path=ppt/tags/tag165.xml><?xml version="1.0" encoding="utf-8"?>
<p:tagLst xmlns:a="http://schemas.openxmlformats.org/drawingml/2006/main" xmlns:r="http://schemas.openxmlformats.org/officeDocument/2006/relationships" xmlns:p="http://schemas.openxmlformats.org/presentationml/2006/main">
  <p:tag name="NUM" val="27"/>
</p:tagLst>
</file>

<file path=ppt/tags/tag166.xml><?xml version="1.0" encoding="utf-8"?>
<p:tagLst xmlns:a="http://schemas.openxmlformats.org/drawingml/2006/main" xmlns:r="http://schemas.openxmlformats.org/officeDocument/2006/relationships" xmlns:p="http://schemas.openxmlformats.org/presentationml/2006/main">
  <p:tag name="NUM" val="28"/>
</p:tagLst>
</file>

<file path=ppt/tags/tag167.xml><?xml version="1.0" encoding="utf-8"?>
<p:tagLst xmlns:a="http://schemas.openxmlformats.org/drawingml/2006/main" xmlns:r="http://schemas.openxmlformats.org/officeDocument/2006/relationships" xmlns:p="http://schemas.openxmlformats.org/presentationml/2006/main">
  <p:tag name="NUM" val="29"/>
</p:tagLst>
</file>

<file path=ppt/tags/tag168.xml><?xml version="1.0" encoding="utf-8"?>
<p:tagLst xmlns:a="http://schemas.openxmlformats.org/drawingml/2006/main" xmlns:r="http://schemas.openxmlformats.org/officeDocument/2006/relationships" xmlns:p="http://schemas.openxmlformats.org/presentationml/2006/main">
  <p:tag name="NUM" val="30"/>
</p:tagLst>
</file>

<file path=ppt/tags/tag169.xml><?xml version="1.0" encoding="utf-8"?>
<p:tagLst xmlns:a="http://schemas.openxmlformats.org/drawingml/2006/main" xmlns:r="http://schemas.openxmlformats.org/officeDocument/2006/relationships" xmlns:p="http://schemas.openxmlformats.org/presentationml/2006/main">
  <p:tag name="NUM" val="31"/>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70.xml><?xml version="1.0" encoding="utf-8"?>
<p:tagLst xmlns:a="http://schemas.openxmlformats.org/drawingml/2006/main" xmlns:r="http://schemas.openxmlformats.org/officeDocument/2006/relationships" xmlns:p="http://schemas.openxmlformats.org/presentationml/2006/main">
  <p:tag name="NUM" val="32"/>
</p:tagLst>
</file>

<file path=ppt/tags/tag171.xml><?xml version="1.0" encoding="utf-8"?>
<p:tagLst xmlns:a="http://schemas.openxmlformats.org/drawingml/2006/main" xmlns:r="http://schemas.openxmlformats.org/officeDocument/2006/relationships" xmlns:p="http://schemas.openxmlformats.org/presentationml/2006/main">
  <p:tag name="NUM" val="33"/>
</p:tagLst>
</file>

<file path=ppt/tags/tag172.xml><?xml version="1.0" encoding="utf-8"?>
<p:tagLst xmlns:a="http://schemas.openxmlformats.org/drawingml/2006/main" xmlns:r="http://schemas.openxmlformats.org/officeDocument/2006/relationships" xmlns:p="http://schemas.openxmlformats.org/presentationml/2006/main">
  <p:tag name="NUM" val="34"/>
</p:tagLst>
</file>

<file path=ppt/tags/tag173.xml><?xml version="1.0" encoding="utf-8"?>
<p:tagLst xmlns:a="http://schemas.openxmlformats.org/drawingml/2006/main" xmlns:r="http://schemas.openxmlformats.org/officeDocument/2006/relationships" xmlns:p="http://schemas.openxmlformats.org/presentationml/2006/main">
  <p:tag name="NUM" val="35"/>
</p:tagLst>
</file>

<file path=ppt/tags/tag174.xml><?xml version="1.0" encoding="utf-8"?>
<p:tagLst xmlns:a="http://schemas.openxmlformats.org/drawingml/2006/main" xmlns:r="http://schemas.openxmlformats.org/officeDocument/2006/relationships" xmlns:p="http://schemas.openxmlformats.org/presentationml/2006/main">
  <p:tag name="NUM" val="36"/>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8"/>
</p:tagLst>
</file>

<file path=ppt/tags/tag183.xml><?xml version="1.0" encoding="utf-8"?>
<p:tagLst xmlns:a="http://schemas.openxmlformats.org/drawingml/2006/main" xmlns:r="http://schemas.openxmlformats.org/officeDocument/2006/relationships" xmlns:p="http://schemas.openxmlformats.org/presentationml/2006/main">
  <p:tag name="NUM" val="9"/>
</p:tagLst>
</file>

<file path=ppt/tags/tag184.xml><?xml version="1.0" encoding="utf-8"?>
<p:tagLst xmlns:a="http://schemas.openxmlformats.org/drawingml/2006/main" xmlns:r="http://schemas.openxmlformats.org/officeDocument/2006/relationships" xmlns:p="http://schemas.openxmlformats.org/presentationml/2006/main">
  <p:tag name="NUM" val="10"/>
</p:tagLst>
</file>

<file path=ppt/tags/tag185.xml><?xml version="1.0" encoding="utf-8"?>
<p:tagLst xmlns:a="http://schemas.openxmlformats.org/drawingml/2006/main" xmlns:r="http://schemas.openxmlformats.org/officeDocument/2006/relationships" xmlns:p="http://schemas.openxmlformats.org/presentationml/2006/main">
  <p:tag name="NUM" val="12"/>
</p:tagLst>
</file>

<file path=ppt/tags/tag186.xml><?xml version="1.0" encoding="utf-8"?>
<p:tagLst xmlns:a="http://schemas.openxmlformats.org/drawingml/2006/main" xmlns:r="http://schemas.openxmlformats.org/officeDocument/2006/relationships" xmlns:p="http://schemas.openxmlformats.org/presentationml/2006/main">
  <p:tag name="NUM" val="13"/>
</p:tagLst>
</file>

<file path=ppt/tags/tag187.xml><?xml version="1.0" encoding="utf-8"?>
<p:tagLst xmlns:a="http://schemas.openxmlformats.org/drawingml/2006/main" xmlns:r="http://schemas.openxmlformats.org/officeDocument/2006/relationships" xmlns:p="http://schemas.openxmlformats.org/presentationml/2006/main">
  <p:tag name="NUM" val="14"/>
</p:tagLst>
</file>

<file path=ppt/tags/tag188.xml><?xml version="1.0" encoding="utf-8"?>
<p:tagLst xmlns:a="http://schemas.openxmlformats.org/drawingml/2006/main" xmlns:r="http://schemas.openxmlformats.org/officeDocument/2006/relationships" xmlns:p="http://schemas.openxmlformats.org/presentationml/2006/main">
  <p:tag name="NUM" val="15"/>
</p:tagLst>
</file>

<file path=ppt/tags/tag189.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190.xml><?xml version="1.0" encoding="utf-8"?>
<p:tagLst xmlns:a="http://schemas.openxmlformats.org/drawingml/2006/main" xmlns:r="http://schemas.openxmlformats.org/officeDocument/2006/relationships" xmlns:p="http://schemas.openxmlformats.org/presentationml/2006/main">
  <p:tag name="NUM" val="17"/>
</p:tagLst>
</file>

<file path=ppt/tags/tag191.xml><?xml version="1.0" encoding="utf-8"?>
<p:tagLst xmlns:a="http://schemas.openxmlformats.org/drawingml/2006/main" xmlns:r="http://schemas.openxmlformats.org/officeDocument/2006/relationships" xmlns:p="http://schemas.openxmlformats.org/presentationml/2006/main">
  <p:tag name="NUM" val="18"/>
</p:tagLst>
</file>

<file path=ppt/tags/tag192.xml><?xml version="1.0" encoding="utf-8"?>
<p:tagLst xmlns:a="http://schemas.openxmlformats.org/drawingml/2006/main" xmlns:r="http://schemas.openxmlformats.org/officeDocument/2006/relationships" xmlns:p="http://schemas.openxmlformats.org/presentationml/2006/main">
  <p:tag name="NUM" val="19"/>
</p:tagLst>
</file>

<file path=ppt/tags/tag193.xml><?xml version="1.0" encoding="utf-8"?>
<p:tagLst xmlns:a="http://schemas.openxmlformats.org/drawingml/2006/main" xmlns:r="http://schemas.openxmlformats.org/officeDocument/2006/relationships" xmlns:p="http://schemas.openxmlformats.org/presentationml/2006/main">
  <p:tag name="NUM" val="20"/>
</p:tagLst>
</file>

<file path=ppt/tags/tag194.xml><?xml version="1.0" encoding="utf-8"?>
<p:tagLst xmlns:a="http://schemas.openxmlformats.org/drawingml/2006/main" xmlns:r="http://schemas.openxmlformats.org/officeDocument/2006/relationships" xmlns:p="http://schemas.openxmlformats.org/presentationml/2006/main">
  <p:tag name="NUM" val="21"/>
</p:tagLst>
</file>

<file path=ppt/tags/tag195.xml><?xml version="1.0" encoding="utf-8"?>
<p:tagLst xmlns:a="http://schemas.openxmlformats.org/drawingml/2006/main" xmlns:r="http://schemas.openxmlformats.org/officeDocument/2006/relationships" xmlns:p="http://schemas.openxmlformats.org/presentationml/2006/main">
  <p:tag name="NUM" val="22"/>
</p:tagLst>
</file>

<file path=ppt/tags/tag196.xml><?xml version="1.0" encoding="utf-8"?>
<p:tagLst xmlns:a="http://schemas.openxmlformats.org/drawingml/2006/main" xmlns:r="http://schemas.openxmlformats.org/officeDocument/2006/relationships" xmlns:p="http://schemas.openxmlformats.org/presentationml/2006/main">
  <p:tag name="NUM" val="23"/>
</p:tagLst>
</file>

<file path=ppt/tags/tag197.xml><?xml version="1.0" encoding="utf-8"?>
<p:tagLst xmlns:a="http://schemas.openxmlformats.org/drawingml/2006/main" xmlns:r="http://schemas.openxmlformats.org/officeDocument/2006/relationships" xmlns:p="http://schemas.openxmlformats.org/presentationml/2006/main">
  <p:tag name="NUM" val="24"/>
</p:tagLst>
</file>

<file path=ppt/tags/tag198.xml><?xml version="1.0" encoding="utf-8"?>
<p:tagLst xmlns:a="http://schemas.openxmlformats.org/drawingml/2006/main" xmlns:r="http://schemas.openxmlformats.org/officeDocument/2006/relationships" xmlns:p="http://schemas.openxmlformats.org/presentationml/2006/main">
  <p:tag name="NUM" val="25"/>
</p:tagLst>
</file>

<file path=ppt/tags/tag199.xml><?xml version="1.0" encoding="utf-8"?>
<p:tagLst xmlns:a="http://schemas.openxmlformats.org/drawingml/2006/main" xmlns:r="http://schemas.openxmlformats.org/officeDocument/2006/relationships" xmlns:p="http://schemas.openxmlformats.org/presentationml/2006/main">
  <p:tag name="NUM" val="2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00.xml><?xml version="1.0" encoding="utf-8"?>
<p:tagLst xmlns:a="http://schemas.openxmlformats.org/drawingml/2006/main" xmlns:r="http://schemas.openxmlformats.org/officeDocument/2006/relationships" xmlns:p="http://schemas.openxmlformats.org/presentationml/2006/main">
  <p:tag name="NUM" val="27"/>
</p:tagLst>
</file>

<file path=ppt/tags/tag201.xml><?xml version="1.0" encoding="utf-8"?>
<p:tagLst xmlns:a="http://schemas.openxmlformats.org/drawingml/2006/main" xmlns:r="http://schemas.openxmlformats.org/officeDocument/2006/relationships" xmlns:p="http://schemas.openxmlformats.org/presentationml/2006/main">
  <p:tag name="NUM" val="28"/>
</p:tagLst>
</file>

<file path=ppt/tags/tag202.xml><?xml version="1.0" encoding="utf-8"?>
<p:tagLst xmlns:a="http://schemas.openxmlformats.org/drawingml/2006/main" xmlns:r="http://schemas.openxmlformats.org/officeDocument/2006/relationships" xmlns:p="http://schemas.openxmlformats.org/presentationml/2006/main">
  <p:tag name="NUM" val="29"/>
</p:tagLst>
</file>

<file path=ppt/tags/tag203.xml><?xml version="1.0" encoding="utf-8"?>
<p:tagLst xmlns:a="http://schemas.openxmlformats.org/drawingml/2006/main" xmlns:r="http://schemas.openxmlformats.org/officeDocument/2006/relationships" xmlns:p="http://schemas.openxmlformats.org/presentationml/2006/main">
  <p:tag name="NUM" val="30"/>
</p:tagLst>
</file>

<file path=ppt/tags/tag204.xml><?xml version="1.0" encoding="utf-8"?>
<p:tagLst xmlns:a="http://schemas.openxmlformats.org/drawingml/2006/main" xmlns:r="http://schemas.openxmlformats.org/officeDocument/2006/relationships" xmlns:p="http://schemas.openxmlformats.org/presentationml/2006/main">
  <p:tag name="NUM" val="31"/>
</p:tagLst>
</file>

<file path=ppt/tags/tag205.xml><?xml version="1.0" encoding="utf-8"?>
<p:tagLst xmlns:a="http://schemas.openxmlformats.org/drawingml/2006/main" xmlns:r="http://schemas.openxmlformats.org/officeDocument/2006/relationships" xmlns:p="http://schemas.openxmlformats.org/presentationml/2006/main">
  <p:tag name="NUM" val="32"/>
</p:tagLst>
</file>

<file path=ppt/tags/tag206.xml><?xml version="1.0" encoding="utf-8"?>
<p:tagLst xmlns:a="http://schemas.openxmlformats.org/drawingml/2006/main" xmlns:r="http://schemas.openxmlformats.org/officeDocument/2006/relationships" xmlns:p="http://schemas.openxmlformats.org/presentationml/2006/main">
  <p:tag name="NUM" val="33"/>
</p:tagLst>
</file>

<file path=ppt/tags/tag207.xml><?xml version="1.0" encoding="utf-8"?>
<p:tagLst xmlns:a="http://schemas.openxmlformats.org/drawingml/2006/main" xmlns:r="http://schemas.openxmlformats.org/officeDocument/2006/relationships" xmlns:p="http://schemas.openxmlformats.org/presentationml/2006/main">
  <p:tag name="NUM" val="34"/>
</p:tagLst>
</file>

<file path=ppt/tags/tag208.xml><?xml version="1.0" encoding="utf-8"?>
<p:tagLst xmlns:a="http://schemas.openxmlformats.org/drawingml/2006/main" xmlns:r="http://schemas.openxmlformats.org/officeDocument/2006/relationships" xmlns:p="http://schemas.openxmlformats.org/presentationml/2006/main">
  <p:tag name="NUM" val="35"/>
</p:tagLst>
</file>

<file path=ppt/tags/tag209.xml><?xml version="1.0" encoding="utf-8"?>
<p:tagLst xmlns:a="http://schemas.openxmlformats.org/drawingml/2006/main" xmlns:r="http://schemas.openxmlformats.org/officeDocument/2006/relationships" xmlns:p="http://schemas.openxmlformats.org/presentationml/2006/main">
  <p:tag name="NUM" val="36"/>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10.xml><?xml version="1.0" encoding="utf-8"?>
<p:tagLst xmlns:a="http://schemas.openxmlformats.org/drawingml/2006/main" xmlns:r="http://schemas.openxmlformats.org/officeDocument/2006/relationships" xmlns:p="http://schemas.openxmlformats.org/presentationml/2006/main">
  <p:tag name="NUM" val="37"/>
</p:tagLst>
</file>

<file path=ppt/tags/tag211.xml><?xml version="1.0" encoding="utf-8"?>
<p:tagLst xmlns:a="http://schemas.openxmlformats.org/drawingml/2006/main" xmlns:r="http://schemas.openxmlformats.org/officeDocument/2006/relationships" xmlns:p="http://schemas.openxmlformats.org/presentationml/2006/main">
  <p:tag name="NUM" val="38"/>
</p:tagLst>
</file>

<file path=ppt/tags/tag212.xml><?xml version="1.0" encoding="utf-8"?>
<p:tagLst xmlns:a="http://schemas.openxmlformats.org/drawingml/2006/main" xmlns:r="http://schemas.openxmlformats.org/officeDocument/2006/relationships" xmlns:p="http://schemas.openxmlformats.org/presentationml/2006/main">
  <p:tag name="NUM" val="39"/>
</p:tagLst>
</file>

<file path=ppt/tags/tag213.xml><?xml version="1.0" encoding="utf-8"?>
<p:tagLst xmlns:a="http://schemas.openxmlformats.org/drawingml/2006/main" xmlns:r="http://schemas.openxmlformats.org/officeDocument/2006/relationships" xmlns:p="http://schemas.openxmlformats.org/presentationml/2006/main">
  <p:tag name="NUM" val="40"/>
</p:tagLst>
</file>

<file path=ppt/tags/tag214.xml><?xml version="1.0" encoding="utf-8"?>
<p:tagLst xmlns:a="http://schemas.openxmlformats.org/drawingml/2006/main" xmlns:r="http://schemas.openxmlformats.org/officeDocument/2006/relationships" xmlns:p="http://schemas.openxmlformats.org/presentationml/2006/main">
  <p:tag name="NUM" val="41"/>
</p:tagLst>
</file>

<file path=ppt/tags/tag215.xml><?xml version="1.0" encoding="utf-8"?>
<p:tagLst xmlns:a="http://schemas.openxmlformats.org/drawingml/2006/main" xmlns:r="http://schemas.openxmlformats.org/officeDocument/2006/relationships" xmlns:p="http://schemas.openxmlformats.org/presentationml/2006/main">
  <p:tag name="NUM" val="42"/>
</p:tagLst>
</file>

<file path=ppt/tags/tag216.xml><?xml version="1.0" encoding="utf-8"?>
<p:tagLst xmlns:a="http://schemas.openxmlformats.org/drawingml/2006/main" xmlns:r="http://schemas.openxmlformats.org/officeDocument/2006/relationships" xmlns:p="http://schemas.openxmlformats.org/presentationml/2006/main">
  <p:tag name="NUM" val="43"/>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7"/>
</p:tagLst>
</file>

<file path=ppt/tags/tag224.xml><?xml version="1.0" encoding="utf-8"?>
<p:tagLst xmlns:a="http://schemas.openxmlformats.org/drawingml/2006/main" xmlns:r="http://schemas.openxmlformats.org/officeDocument/2006/relationships" xmlns:p="http://schemas.openxmlformats.org/presentationml/2006/main">
  <p:tag name="NUM" val="8"/>
</p:tagLst>
</file>

<file path=ppt/tags/tag225.xml><?xml version="1.0" encoding="utf-8"?>
<p:tagLst xmlns:a="http://schemas.openxmlformats.org/drawingml/2006/main" xmlns:r="http://schemas.openxmlformats.org/officeDocument/2006/relationships" xmlns:p="http://schemas.openxmlformats.org/presentationml/2006/main">
  <p:tag name="NUM" val="10"/>
</p:tagLst>
</file>

<file path=ppt/tags/tag226.xml><?xml version="1.0" encoding="utf-8"?>
<p:tagLst xmlns:a="http://schemas.openxmlformats.org/drawingml/2006/main" xmlns:r="http://schemas.openxmlformats.org/officeDocument/2006/relationships" xmlns:p="http://schemas.openxmlformats.org/presentationml/2006/main">
  <p:tag name="NUM" val="11"/>
</p:tagLst>
</file>

<file path=ppt/tags/tag227.xml><?xml version="1.0" encoding="utf-8"?>
<p:tagLst xmlns:a="http://schemas.openxmlformats.org/drawingml/2006/main" xmlns:r="http://schemas.openxmlformats.org/officeDocument/2006/relationships" xmlns:p="http://schemas.openxmlformats.org/presentationml/2006/main">
  <p:tag name="NUM" val="12"/>
</p:tagLst>
</file>

<file path=ppt/tags/tag228.xml><?xml version="1.0" encoding="utf-8"?>
<p:tagLst xmlns:a="http://schemas.openxmlformats.org/drawingml/2006/main" xmlns:r="http://schemas.openxmlformats.org/officeDocument/2006/relationships" xmlns:p="http://schemas.openxmlformats.org/presentationml/2006/main">
  <p:tag name="NUM" val="13"/>
</p:tagLst>
</file>

<file path=ppt/tags/tag229.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30.xml><?xml version="1.0" encoding="utf-8"?>
<p:tagLst xmlns:a="http://schemas.openxmlformats.org/drawingml/2006/main" xmlns:r="http://schemas.openxmlformats.org/officeDocument/2006/relationships" xmlns:p="http://schemas.openxmlformats.org/presentationml/2006/main">
  <p:tag name="NUM" val="15"/>
</p:tagLst>
</file>

<file path=ppt/tags/tag231.xml><?xml version="1.0" encoding="utf-8"?>
<p:tagLst xmlns:a="http://schemas.openxmlformats.org/drawingml/2006/main" xmlns:r="http://schemas.openxmlformats.org/officeDocument/2006/relationships" xmlns:p="http://schemas.openxmlformats.org/presentationml/2006/main">
  <p:tag name="NUM" val="16"/>
</p:tagLst>
</file>

<file path=ppt/tags/tag232.xml><?xml version="1.0" encoding="utf-8"?>
<p:tagLst xmlns:a="http://schemas.openxmlformats.org/drawingml/2006/main" xmlns:r="http://schemas.openxmlformats.org/officeDocument/2006/relationships" xmlns:p="http://schemas.openxmlformats.org/presentationml/2006/main">
  <p:tag name="NUM" val="17"/>
</p:tagLst>
</file>

<file path=ppt/tags/tag233.xml><?xml version="1.0" encoding="utf-8"?>
<p:tagLst xmlns:a="http://schemas.openxmlformats.org/drawingml/2006/main" xmlns:r="http://schemas.openxmlformats.org/officeDocument/2006/relationships" xmlns:p="http://schemas.openxmlformats.org/presentationml/2006/main">
  <p:tag name="NUM" val="18"/>
</p:tagLst>
</file>

<file path=ppt/tags/tag234.xml><?xml version="1.0" encoding="utf-8"?>
<p:tagLst xmlns:a="http://schemas.openxmlformats.org/drawingml/2006/main" xmlns:r="http://schemas.openxmlformats.org/officeDocument/2006/relationships" xmlns:p="http://schemas.openxmlformats.org/presentationml/2006/main">
  <p:tag name="NUM" val="19"/>
</p:tagLst>
</file>

<file path=ppt/tags/tag235.xml><?xml version="1.0" encoding="utf-8"?>
<p:tagLst xmlns:a="http://schemas.openxmlformats.org/drawingml/2006/main" xmlns:r="http://schemas.openxmlformats.org/officeDocument/2006/relationships" xmlns:p="http://schemas.openxmlformats.org/presentationml/2006/main">
  <p:tag name="NUM" val="20"/>
</p:tagLst>
</file>

<file path=ppt/tags/tag236.xml><?xml version="1.0" encoding="utf-8"?>
<p:tagLst xmlns:a="http://schemas.openxmlformats.org/drawingml/2006/main" xmlns:r="http://schemas.openxmlformats.org/officeDocument/2006/relationships" xmlns:p="http://schemas.openxmlformats.org/presentationml/2006/main">
  <p:tag name="NUM" val="21"/>
</p:tagLst>
</file>

<file path=ppt/tags/tag237.xml><?xml version="1.0" encoding="utf-8"?>
<p:tagLst xmlns:a="http://schemas.openxmlformats.org/drawingml/2006/main" xmlns:r="http://schemas.openxmlformats.org/officeDocument/2006/relationships" xmlns:p="http://schemas.openxmlformats.org/presentationml/2006/main">
  <p:tag name="NUM" val="22"/>
</p:tagLst>
</file>

<file path=ppt/tags/tag238.xml><?xml version="1.0" encoding="utf-8"?>
<p:tagLst xmlns:a="http://schemas.openxmlformats.org/drawingml/2006/main" xmlns:r="http://schemas.openxmlformats.org/officeDocument/2006/relationships" xmlns:p="http://schemas.openxmlformats.org/presentationml/2006/main">
  <p:tag name="NUM" val="23"/>
</p:tagLst>
</file>

<file path=ppt/tags/tag239.xml><?xml version="1.0" encoding="utf-8"?>
<p:tagLst xmlns:a="http://schemas.openxmlformats.org/drawingml/2006/main" xmlns:r="http://schemas.openxmlformats.org/officeDocument/2006/relationships" xmlns:p="http://schemas.openxmlformats.org/presentationml/2006/main">
  <p:tag name="NUM" val="24"/>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5"/>
</p:tagLst>
</file>

<file path=ppt/tags/tag245.xml><?xml version="1.0" encoding="utf-8"?>
<p:tagLst xmlns:a="http://schemas.openxmlformats.org/drawingml/2006/main" xmlns:r="http://schemas.openxmlformats.org/officeDocument/2006/relationships" xmlns:p="http://schemas.openxmlformats.org/presentationml/2006/main">
  <p:tag name="NUM" val="6"/>
</p:tagLst>
</file>

<file path=ppt/tags/tag246.xml><?xml version="1.0" encoding="utf-8"?>
<p:tagLst xmlns:a="http://schemas.openxmlformats.org/drawingml/2006/main" xmlns:r="http://schemas.openxmlformats.org/officeDocument/2006/relationships" xmlns:p="http://schemas.openxmlformats.org/presentationml/2006/main">
  <p:tag name="NUM" val="7"/>
</p:tagLst>
</file>

<file path=ppt/tags/tag247.xml><?xml version="1.0" encoding="utf-8"?>
<p:tagLst xmlns:a="http://schemas.openxmlformats.org/drawingml/2006/main" xmlns:r="http://schemas.openxmlformats.org/officeDocument/2006/relationships" xmlns:p="http://schemas.openxmlformats.org/presentationml/2006/main">
  <p:tag name="NUM" val="8"/>
</p:tagLst>
</file>

<file path=ppt/tags/tag248.xml><?xml version="1.0" encoding="utf-8"?>
<p:tagLst xmlns:a="http://schemas.openxmlformats.org/drawingml/2006/main" xmlns:r="http://schemas.openxmlformats.org/officeDocument/2006/relationships" xmlns:p="http://schemas.openxmlformats.org/presentationml/2006/main">
  <p:tag name="NUM" val="10"/>
</p:tagLst>
</file>

<file path=ppt/tags/tag249.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50.xml><?xml version="1.0" encoding="utf-8"?>
<p:tagLst xmlns:a="http://schemas.openxmlformats.org/drawingml/2006/main" xmlns:r="http://schemas.openxmlformats.org/officeDocument/2006/relationships" xmlns:p="http://schemas.openxmlformats.org/presentationml/2006/main">
  <p:tag name="NUM" val="12"/>
</p:tagLst>
</file>

<file path=ppt/tags/tag251.xml><?xml version="1.0" encoding="utf-8"?>
<p:tagLst xmlns:a="http://schemas.openxmlformats.org/drawingml/2006/main" xmlns:r="http://schemas.openxmlformats.org/officeDocument/2006/relationships" xmlns:p="http://schemas.openxmlformats.org/presentationml/2006/main">
  <p:tag name="NUM" val="13"/>
</p:tagLst>
</file>

<file path=ppt/tags/tag252.xml><?xml version="1.0" encoding="utf-8"?>
<p:tagLst xmlns:a="http://schemas.openxmlformats.org/drawingml/2006/main" xmlns:r="http://schemas.openxmlformats.org/officeDocument/2006/relationships" xmlns:p="http://schemas.openxmlformats.org/presentationml/2006/main">
  <p:tag name="NUM" val="14"/>
</p:tagLst>
</file>

<file path=ppt/tags/tag253.xml><?xml version="1.0" encoding="utf-8"?>
<p:tagLst xmlns:a="http://schemas.openxmlformats.org/drawingml/2006/main" xmlns:r="http://schemas.openxmlformats.org/officeDocument/2006/relationships" xmlns:p="http://schemas.openxmlformats.org/presentationml/2006/main">
  <p:tag name="NUM" val="15"/>
</p:tagLst>
</file>

<file path=ppt/tags/tag254.xml><?xml version="1.0" encoding="utf-8"?>
<p:tagLst xmlns:a="http://schemas.openxmlformats.org/drawingml/2006/main" xmlns:r="http://schemas.openxmlformats.org/officeDocument/2006/relationships" xmlns:p="http://schemas.openxmlformats.org/presentationml/2006/main">
  <p:tag name="NUM" val="16"/>
</p:tagLst>
</file>

<file path=ppt/tags/tag255.xml><?xml version="1.0" encoding="utf-8"?>
<p:tagLst xmlns:a="http://schemas.openxmlformats.org/drawingml/2006/main" xmlns:r="http://schemas.openxmlformats.org/officeDocument/2006/relationships" xmlns:p="http://schemas.openxmlformats.org/presentationml/2006/main">
  <p:tag name="NUM" val="17"/>
</p:tagLst>
</file>

<file path=ppt/tags/tag256.xml><?xml version="1.0" encoding="utf-8"?>
<p:tagLst xmlns:a="http://schemas.openxmlformats.org/drawingml/2006/main" xmlns:r="http://schemas.openxmlformats.org/officeDocument/2006/relationships" xmlns:p="http://schemas.openxmlformats.org/presentationml/2006/main">
  <p:tag name="NUM" val="18"/>
</p:tagLst>
</file>

<file path=ppt/tags/tag257.xml><?xml version="1.0" encoding="utf-8"?>
<p:tagLst xmlns:a="http://schemas.openxmlformats.org/drawingml/2006/main" xmlns:r="http://schemas.openxmlformats.org/officeDocument/2006/relationships" xmlns:p="http://schemas.openxmlformats.org/presentationml/2006/main">
  <p:tag name="NUM" val="19"/>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7"/>
</p:tagLst>
</file>

<file path=ppt/tags/tag265.xml><?xml version="1.0" encoding="utf-8"?>
<p:tagLst xmlns:a="http://schemas.openxmlformats.org/drawingml/2006/main" xmlns:r="http://schemas.openxmlformats.org/officeDocument/2006/relationships" xmlns:p="http://schemas.openxmlformats.org/presentationml/2006/main">
  <p:tag name="NUM" val="8"/>
</p:tagLst>
</file>

<file path=ppt/tags/tag266.xml><?xml version="1.0" encoding="utf-8"?>
<p:tagLst xmlns:a="http://schemas.openxmlformats.org/drawingml/2006/main" xmlns:r="http://schemas.openxmlformats.org/officeDocument/2006/relationships" xmlns:p="http://schemas.openxmlformats.org/presentationml/2006/main">
  <p:tag name="NUM" val="9"/>
</p:tagLst>
</file>

<file path=ppt/tags/tag267.xml><?xml version="1.0" encoding="utf-8"?>
<p:tagLst xmlns:a="http://schemas.openxmlformats.org/drawingml/2006/main" xmlns:r="http://schemas.openxmlformats.org/officeDocument/2006/relationships" xmlns:p="http://schemas.openxmlformats.org/presentationml/2006/main">
  <p:tag name="NUM" val="11"/>
</p:tagLst>
</file>

<file path=ppt/tags/tag268.xml><?xml version="1.0" encoding="utf-8"?>
<p:tagLst xmlns:a="http://schemas.openxmlformats.org/drawingml/2006/main" xmlns:r="http://schemas.openxmlformats.org/officeDocument/2006/relationships" xmlns:p="http://schemas.openxmlformats.org/presentationml/2006/main">
  <p:tag name="NUM" val="12"/>
</p:tagLst>
</file>

<file path=ppt/tags/tag269.xml><?xml version="1.0" encoding="utf-8"?>
<p:tagLst xmlns:a="http://schemas.openxmlformats.org/drawingml/2006/main" xmlns:r="http://schemas.openxmlformats.org/officeDocument/2006/relationships" xmlns:p="http://schemas.openxmlformats.org/presentationml/2006/main">
  <p:tag name="NUM" val="13"/>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70.xml><?xml version="1.0" encoding="utf-8"?>
<p:tagLst xmlns:a="http://schemas.openxmlformats.org/drawingml/2006/main" xmlns:r="http://schemas.openxmlformats.org/officeDocument/2006/relationships" xmlns:p="http://schemas.openxmlformats.org/presentationml/2006/main">
  <p:tag name="NUM" val="14"/>
</p:tagLst>
</file>

<file path=ppt/tags/tag271.xml><?xml version="1.0" encoding="utf-8"?>
<p:tagLst xmlns:a="http://schemas.openxmlformats.org/drawingml/2006/main" xmlns:r="http://schemas.openxmlformats.org/officeDocument/2006/relationships" xmlns:p="http://schemas.openxmlformats.org/presentationml/2006/main">
  <p:tag name="NUM" val="15"/>
</p:tagLst>
</file>

<file path=ppt/tags/tag272.xml><?xml version="1.0" encoding="utf-8"?>
<p:tagLst xmlns:a="http://schemas.openxmlformats.org/drawingml/2006/main" xmlns:r="http://schemas.openxmlformats.org/officeDocument/2006/relationships" xmlns:p="http://schemas.openxmlformats.org/presentationml/2006/main">
  <p:tag name="NUM" val="16"/>
</p:tagLst>
</file>

<file path=ppt/tags/tag273.xml><?xml version="1.0" encoding="utf-8"?>
<p:tagLst xmlns:a="http://schemas.openxmlformats.org/drawingml/2006/main" xmlns:r="http://schemas.openxmlformats.org/officeDocument/2006/relationships" xmlns:p="http://schemas.openxmlformats.org/presentationml/2006/main">
  <p:tag name="NUM" val="17"/>
</p:tagLst>
</file>

<file path=ppt/tags/tag274.xml><?xml version="1.0" encoding="utf-8"?>
<p:tagLst xmlns:a="http://schemas.openxmlformats.org/drawingml/2006/main" xmlns:r="http://schemas.openxmlformats.org/officeDocument/2006/relationships" xmlns:p="http://schemas.openxmlformats.org/presentationml/2006/main">
  <p:tag name="NUM" val="18"/>
</p:tagLst>
</file>

<file path=ppt/tags/tag275.xml><?xml version="1.0" encoding="utf-8"?>
<p:tagLst xmlns:a="http://schemas.openxmlformats.org/drawingml/2006/main" xmlns:r="http://schemas.openxmlformats.org/officeDocument/2006/relationships" xmlns:p="http://schemas.openxmlformats.org/presentationml/2006/main">
  <p:tag name="NUM" val="19"/>
</p:tagLst>
</file>

<file path=ppt/tags/tag276.xml><?xml version="1.0" encoding="utf-8"?>
<p:tagLst xmlns:a="http://schemas.openxmlformats.org/drawingml/2006/main" xmlns:r="http://schemas.openxmlformats.org/officeDocument/2006/relationships" xmlns:p="http://schemas.openxmlformats.org/presentationml/2006/main">
  <p:tag name="NUM" val="20"/>
</p:tagLst>
</file>

<file path=ppt/tags/tag277.xml><?xml version="1.0" encoding="utf-8"?>
<p:tagLst xmlns:a="http://schemas.openxmlformats.org/drawingml/2006/main" xmlns:r="http://schemas.openxmlformats.org/officeDocument/2006/relationships" xmlns:p="http://schemas.openxmlformats.org/presentationml/2006/main">
  <p:tag name="NUM" val="21"/>
</p:tagLst>
</file>

<file path=ppt/tags/tag278.xml><?xml version="1.0" encoding="utf-8"?>
<p:tagLst xmlns:a="http://schemas.openxmlformats.org/drawingml/2006/main" xmlns:r="http://schemas.openxmlformats.org/officeDocument/2006/relationships" xmlns:p="http://schemas.openxmlformats.org/presentationml/2006/main">
  <p:tag name="NUM" val="22"/>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7"/>
</p:tagLst>
</file>

<file path=ppt/tags/tag286.xml><?xml version="1.0" encoding="utf-8"?>
<p:tagLst xmlns:a="http://schemas.openxmlformats.org/drawingml/2006/main" xmlns:r="http://schemas.openxmlformats.org/officeDocument/2006/relationships" xmlns:p="http://schemas.openxmlformats.org/presentationml/2006/main">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9"/>
</p:tagLst>
</file>

<file path=ppt/tags/tag288.xml><?xml version="1.0" encoding="utf-8"?>
<p:tagLst xmlns:a="http://schemas.openxmlformats.org/drawingml/2006/main" xmlns:r="http://schemas.openxmlformats.org/officeDocument/2006/relationships" xmlns:p="http://schemas.openxmlformats.org/presentationml/2006/main">
  <p:tag name="NUM" val="11"/>
</p:tagLst>
</file>

<file path=ppt/tags/tag289.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290.xml><?xml version="1.0" encoding="utf-8"?>
<p:tagLst xmlns:a="http://schemas.openxmlformats.org/drawingml/2006/main" xmlns:r="http://schemas.openxmlformats.org/officeDocument/2006/relationships" xmlns:p="http://schemas.openxmlformats.org/presentationml/2006/main">
  <p:tag name="NUM" val="13"/>
</p:tagLst>
</file>

<file path=ppt/tags/tag291.xml><?xml version="1.0" encoding="utf-8"?>
<p:tagLst xmlns:a="http://schemas.openxmlformats.org/drawingml/2006/main" xmlns:r="http://schemas.openxmlformats.org/officeDocument/2006/relationships" xmlns:p="http://schemas.openxmlformats.org/presentationml/2006/main">
  <p:tag name="NUM" val="14"/>
</p:tagLst>
</file>

<file path=ppt/tags/tag292.xml><?xml version="1.0" encoding="utf-8"?>
<p:tagLst xmlns:a="http://schemas.openxmlformats.org/drawingml/2006/main" xmlns:r="http://schemas.openxmlformats.org/officeDocument/2006/relationships" xmlns:p="http://schemas.openxmlformats.org/presentationml/2006/main">
  <p:tag name="NUM" val="15"/>
</p:tagLst>
</file>

<file path=ppt/tags/tag293.xml><?xml version="1.0" encoding="utf-8"?>
<p:tagLst xmlns:a="http://schemas.openxmlformats.org/drawingml/2006/main" xmlns:r="http://schemas.openxmlformats.org/officeDocument/2006/relationships" xmlns:p="http://schemas.openxmlformats.org/presentationml/2006/main">
  <p:tag name="NUM" val="16"/>
</p:tagLst>
</file>

<file path=ppt/tags/tag294.xml><?xml version="1.0" encoding="utf-8"?>
<p:tagLst xmlns:a="http://schemas.openxmlformats.org/drawingml/2006/main" xmlns:r="http://schemas.openxmlformats.org/officeDocument/2006/relationships" xmlns:p="http://schemas.openxmlformats.org/presentationml/2006/main">
  <p:tag name="NUM" val="17"/>
</p:tagLst>
</file>

<file path=ppt/tags/tag295.xml><?xml version="1.0" encoding="utf-8"?>
<p:tagLst xmlns:a="http://schemas.openxmlformats.org/drawingml/2006/main" xmlns:r="http://schemas.openxmlformats.org/officeDocument/2006/relationships" xmlns:p="http://schemas.openxmlformats.org/presentationml/2006/main">
  <p:tag name="NUM" val="18"/>
</p:tagLst>
</file>

<file path=ppt/tags/tag296.xml><?xml version="1.0" encoding="utf-8"?>
<p:tagLst xmlns:a="http://schemas.openxmlformats.org/drawingml/2006/main" xmlns:r="http://schemas.openxmlformats.org/officeDocument/2006/relationships" xmlns:p="http://schemas.openxmlformats.org/presentationml/2006/main">
  <p:tag name="NUM" val="19"/>
</p:tagLst>
</file>

<file path=ppt/tags/tag297.xml><?xml version="1.0" encoding="utf-8"?>
<p:tagLst xmlns:a="http://schemas.openxmlformats.org/drawingml/2006/main" xmlns:r="http://schemas.openxmlformats.org/officeDocument/2006/relationships" xmlns:p="http://schemas.openxmlformats.org/presentationml/2006/main">
  <p:tag name="NUM" val="20"/>
</p:tagLst>
</file>

<file path=ppt/tags/tag298.xml><?xml version="1.0" encoding="utf-8"?>
<p:tagLst xmlns:a="http://schemas.openxmlformats.org/drawingml/2006/main" xmlns:r="http://schemas.openxmlformats.org/officeDocument/2006/relationships" xmlns:p="http://schemas.openxmlformats.org/presentationml/2006/main">
  <p:tag name="NUM" val="21"/>
</p:tagLst>
</file>

<file path=ppt/tags/tag299.xml><?xml version="1.0" encoding="utf-8"?>
<p:tagLst xmlns:a="http://schemas.openxmlformats.org/drawingml/2006/main" xmlns:r="http://schemas.openxmlformats.org/officeDocument/2006/relationships" xmlns:p="http://schemas.openxmlformats.org/presentationml/2006/main">
  <p:tag name="NUM" val="2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4"/>
</p:tagLst>
</file>

<file path=ppt/tags/tag304.xml><?xml version="1.0" encoding="utf-8"?>
<p:tagLst xmlns:a="http://schemas.openxmlformats.org/drawingml/2006/main" xmlns:r="http://schemas.openxmlformats.org/officeDocument/2006/relationships" xmlns:p="http://schemas.openxmlformats.org/presentationml/2006/main">
  <p:tag name="NUM" val="5"/>
</p:tagLst>
</file>

<file path=ppt/tags/tag305.xml><?xml version="1.0" encoding="utf-8"?>
<p:tagLst xmlns:a="http://schemas.openxmlformats.org/drawingml/2006/main" xmlns:r="http://schemas.openxmlformats.org/officeDocument/2006/relationships" xmlns:p="http://schemas.openxmlformats.org/presentationml/2006/main">
  <p:tag name="NUM" val="6"/>
</p:tagLst>
</file>

<file path=ppt/tags/tag306.xml><?xml version="1.0" encoding="utf-8"?>
<p:tagLst xmlns:a="http://schemas.openxmlformats.org/drawingml/2006/main" xmlns:r="http://schemas.openxmlformats.org/officeDocument/2006/relationships" xmlns:p="http://schemas.openxmlformats.org/presentationml/2006/main">
  <p:tag name="NUM" val="7"/>
</p:tagLst>
</file>

<file path=ppt/tags/tag307.xml><?xml version="1.0" encoding="utf-8"?>
<p:tagLst xmlns:a="http://schemas.openxmlformats.org/drawingml/2006/main" xmlns:r="http://schemas.openxmlformats.org/officeDocument/2006/relationships" xmlns:p="http://schemas.openxmlformats.org/presentationml/2006/main">
  <p:tag name="NUM" val="8"/>
</p:tagLst>
</file>

<file path=ppt/tags/tag308.xml><?xml version="1.0" encoding="utf-8"?>
<p:tagLst xmlns:a="http://schemas.openxmlformats.org/drawingml/2006/main" xmlns:r="http://schemas.openxmlformats.org/officeDocument/2006/relationships" xmlns:p="http://schemas.openxmlformats.org/presentationml/2006/main">
  <p:tag name="NUM" val="10"/>
</p:tagLst>
</file>

<file path=ppt/tags/tag309.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10.xml><?xml version="1.0" encoding="utf-8"?>
<p:tagLst xmlns:a="http://schemas.openxmlformats.org/drawingml/2006/main" xmlns:r="http://schemas.openxmlformats.org/officeDocument/2006/relationships" xmlns:p="http://schemas.openxmlformats.org/presentationml/2006/main">
  <p:tag name="NUM" val="12"/>
</p:tagLst>
</file>

<file path=ppt/tags/tag311.xml><?xml version="1.0" encoding="utf-8"?>
<p:tagLst xmlns:a="http://schemas.openxmlformats.org/drawingml/2006/main" xmlns:r="http://schemas.openxmlformats.org/officeDocument/2006/relationships" xmlns:p="http://schemas.openxmlformats.org/presentationml/2006/main">
  <p:tag name="NUM" val="13"/>
</p:tagLst>
</file>

<file path=ppt/tags/tag312.xml><?xml version="1.0" encoding="utf-8"?>
<p:tagLst xmlns:a="http://schemas.openxmlformats.org/drawingml/2006/main" xmlns:r="http://schemas.openxmlformats.org/officeDocument/2006/relationships" xmlns:p="http://schemas.openxmlformats.org/presentationml/2006/main">
  <p:tag name="NUM" val="14"/>
</p:tagLst>
</file>

<file path=ppt/tags/tag313.xml><?xml version="1.0" encoding="utf-8"?>
<p:tagLst xmlns:a="http://schemas.openxmlformats.org/drawingml/2006/main" xmlns:r="http://schemas.openxmlformats.org/officeDocument/2006/relationships" xmlns:p="http://schemas.openxmlformats.org/presentationml/2006/main">
  <p:tag name="NUM" val="15"/>
</p:tagLst>
</file>

<file path=ppt/tags/tag314.xml><?xml version="1.0" encoding="utf-8"?>
<p:tagLst xmlns:a="http://schemas.openxmlformats.org/drawingml/2006/main" xmlns:r="http://schemas.openxmlformats.org/officeDocument/2006/relationships" xmlns:p="http://schemas.openxmlformats.org/presentationml/2006/main">
  <p:tag name="NUM" val="16"/>
</p:tagLst>
</file>

<file path=ppt/tags/tag315.xml><?xml version="1.0" encoding="utf-8"?>
<p:tagLst xmlns:a="http://schemas.openxmlformats.org/drawingml/2006/main" xmlns:r="http://schemas.openxmlformats.org/officeDocument/2006/relationships" xmlns:p="http://schemas.openxmlformats.org/presentationml/2006/main">
  <p:tag name="NUM" val="17"/>
</p:tagLst>
</file>

<file path=ppt/tags/tag316.xml><?xml version="1.0" encoding="utf-8"?>
<p:tagLst xmlns:a="http://schemas.openxmlformats.org/drawingml/2006/main" xmlns:r="http://schemas.openxmlformats.org/officeDocument/2006/relationships" xmlns:p="http://schemas.openxmlformats.org/presentationml/2006/main">
  <p:tag name="NUM" val="18"/>
</p:tagLst>
</file>

<file path=ppt/tags/tag317.xml><?xml version="1.0" encoding="utf-8"?>
<p:tagLst xmlns:a="http://schemas.openxmlformats.org/drawingml/2006/main" xmlns:r="http://schemas.openxmlformats.org/officeDocument/2006/relationships" xmlns:p="http://schemas.openxmlformats.org/presentationml/2006/main">
  <p:tag name="NUM" val="19"/>
</p:tagLst>
</file>

<file path=ppt/tags/tag318.xml><?xml version="1.0" encoding="utf-8"?>
<p:tagLst xmlns:a="http://schemas.openxmlformats.org/drawingml/2006/main" xmlns:r="http://schemas.openxmlformats.org/officeDocument/2006/relationships" xmlns:p="http://schemas.openxmlformats.org/presentationml/2006/main">
  <p:tag name="NUM" val="20"/>
</p:tagLst>
</file>

<file path=ppt/tags/tag319.xml><?xml version="1.0" encoding="utf-8"?>
<p:tagLst xmlns:a="http://schemas.openxmlformats.org/drawingml/2006/main" xmlns:r="http://schemas.openxmlformats.org/officeDocument/2006/relationships" xmlns:p="http://schemas.openxmlformats.org/presentationml/2006/main">
  <p:tag name="NUM" val="2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20.xml><?xml version="1.0" encoding="utf-8"?>
<p:tagLst xmlns:a="http://schemas.openxmlformats.org/drawingml/2006/main" xmlns:r="http://schemas.openxmlformats.org/officeDocument/2006/relationships" xmlns:p="http://schemas.openxmlformats.org/presentationml/2006/main">
  <p:tag name="NUM" val="22"/>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4"/>
</p:tagLst>
</file>

<file path=ppt/tags/tag325.xml><?xml version="1.0" encoding="utf-8"?>
<p:tagLst xmlns:a="http://schemas.openxmlformats.org/drawingml/2006/main" xmlns:r="http://schemas.openxmlformats.org/officeDocument/2006/relationships" xmlns:p="http://schemas.openxmlformats.org/presentationml/2006/main">
  <p:tag name="NUM" val="5"/>
</p:tagLst>
</file>

<file path=ppt/tags/tag326.xml><?xml version="1.0" encoding="utf-8"?>
<p:tagLst xmlns:a="http://schemas.openxmlformats.org/drawingml/2006/main" xmlns:r="http://schemas.openxmlformats.org/officeDocument/2006/relationships" xmlns:p="http://schemas.openxmlformats.org/presentationml/2006/main">
  <p:tag name="NUM" val="6"/>
</p:tagLst>
</file>

<file path=ppt/tags/tag327.xml><?xml version="1.0" encoding="utf-8"?>
<p:tagLst xmlns:a="http://schemas.openxmlformats.org/drawingml/2006/main" xmlns:r="http://schemas.openxmlformats.org/officeDocument/2006/relationships" xmlns:p="http://schemas.openxmlformats.org/presentationml/2006/main">
  <p:tag name="NUM" val="7"/>
</p:tagLst>
</file>

<file path=ppt/tags/tag328.xml><?xml version="1.0" encoding="utf-8"?>
<p:tagLst xmlns:a="http://schemas.openxmlformats.org/drawingml/2006/main" xmlns:r="http://schemas.openxmlformats.org/officeDocument/2006/relationships" xmlns:p="http://schemas.openxmlformats.org/presentationml/2006/main">
  <p:tag name="NUM" val="8"/>
</p:tagLst>
</file>

<file path=ppt/tags/tag329.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30.xml><?xml version="1.0" encoding="utf-8"?>
<p:tagLst xmlns:a="http://schemas.openxmlformats.org/drawingml/2006/main" xmlns:r="http://schemas.openxmlformats.org/officeDocument/2006/relationships" xmlns:p="http://schemas.openxmlformats.org/presentationml/2006/main">
  <p:tag name="NUM" val="11"/>
</p:tagLst>
</file>

<file path=ppt/tags/tag331.xml><?xml version="1.0" encoding="utf-8"?>
<p:tagLst xmlns:a="http://schemas.openxmlformats.org/drawingml/2006/main" xmlns:r="http://schemas.openxmlformats.org/officeDocument/2006/relationships" xmlns:p="http://schemas.openxmlformats.org/presentationml/2006/main">
  <p:tag name="NUM" val="12"/>
</p:tagLst>
</file>

<file path=ppt/tags/tag332.xml><?xml version="1.0" encoding="utf-8"?>
<p:tagLst xmlns:a="http://schemas.openxmlformats.org/drawingml/2006/main" xmlns:r="http://schemas.openxmlformats.org/officeDocument/2006/relationships" xmlns:p="http://schemas.openxmlformats.org/presentationml/2006/main">
  <p:tag name="NUM" val="13"/>
</p:tagLst>
</file>

<file path=ppt/tags/tag333.xml><?xml version="1.0" encoding="utf-8"?>
<p:tagLst xmlns:a="http://schemas.openxmlformats.org/drawingml/2006/main" xmlns:r="http://schemas.openxmlformats.org/officeDocument/2006/relationships" xmlns:p="http://schemas.openxmlformats.org/presentationml/2006/main">
  <p:tag name="NUM" val="14"/>
</p:tagLst>
</file>

<file path=ppt/tags/tag334.xml><?xml version="1.0" encoding="utf-8"?>
<p:tagLst xmlns:a="http://schemas.openxmlformats.org/drawingml/2006/main" xmlns:r="http://schemas.openxmlformats.org/officeDocument/2006/relationships" xmlns:p="http://schemas.openxmlformats.org/presentationml/2006/main">
  <p:tag name="NUM" val="15"/>
</p:tagLst>
</file>

<file path=ppt/tags/tag335.xml><?xml version="1.0" encoding="utf-8"?>
<p:tagLst xmlns:a="http://schemas.openxmlformats.org/drawingml/2006/main" xmlns:r="http://schemas.openxmlformats.org/officeDocument/2006/relationships" xmlns:p="http://schemas.openxmlformats.org/presentationml/2006/main">
  <p:tag name="NUM" val="16"/>
</p:tagLst>
</file>

<file path=ppt/tags/tag336.xml><?xml version="1.0" encoding="utf-8"?>
<p:tagLst xmlns:a="http://schemas.openxmlformats.org/drawingml/2006/main" xmlns:r="http://schemas.openxmlformats.org/officeDocument/2006/relationships" xmlns:p="http://schemas.openxmlformats.org/presentationml/2006/main">
  <p:tag name="NUM" val="17"/>
</p:tagLst>
</file>

<file path=ppt/tags/tag337.xml><?xml version="1.0" encoding="utf-8"?>
<p:tagLst xmlns:a="http://schemas.openxmlformats.org/drawingml/2006/main" xmlns:r="http://schemas.openxmlformats.org/officeDocument/2006/relationships" xmlns:p="http://schemas.openxmlformats.org/presentationml/2006/main">
  <p:tag name="NUM" val="18"/>
</p:tagLst>
</file>

<file path=ppt/tags/tag338.xml><?xml version="1.0" encoding="utf-8"?>
<p:tagLst xmlns:a="http://schemas.openxmlformats.org/drawingml/2006/main" xmlns:r="http://schemas.openxmlformats.org/officeDocument/2006/relationships" xmlns:p="http://schemas.openxmlformats.org/presentationml/2006/main">
  <p:tag name="NUM" val="19"/>
</p:tagLst>
</file>

<file path=ppt/tags/tag339.xml><?xml version="1.0" encoding="utf-8"?>
<p:tagLst xmlns:a="http://schemas.openxmlformats.org/drawingml/2006/main" xmlns:r="http://schemas.openxmlformats.org/officeDocument/2006/relationships" xmlns:p="http://schemas.openxmlformats.org/presentationml/2006/main">
  <p:tag name="NUM" val="20"/>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40.xml><?xml version="1.0" encoding="utf-8"?>
<p:tagLst xmlns:a="http://schemas.openxmlformats.org/drawingml/2006/main" xmlns:r="http://schemas.openxmlformats.org/officeDocument/2006/relationships" xmlns:p="http://schemas.openxmlformats.org/presentationml/2006/main">
  <p:tag name="NUM" val="21"/>
</p:tagLst>
</file>

<file path=ppt/tags/tag341.xml><?xml version="1.0" encoding="utf-8"?>
<p:tagLst xmlns:a="http://schemas.openxmlformats.org/drawingml/2006/main" xmlns:r="http://schemas.openxmlformats.org/officeDocument/2006/relationships" xmlns:p="http://schemas.openxmlformats.org/presentationml/2006/main">
  <p:tag name="NUM" val="22"/>
</p:tagLst>
</file>

<file path=ppt/tags/tag342.xml><?xml version="1.0" encoding="utf-8"?>
<p:tagLst xmlns:a="http://schemas.openxmlformats.org/drawingml/2006/main" xmlns:r="http://schemas.openxmlformats.org/officeDocument/2006/relationships" xmlns:p="http://schemas.openxmlformats.org/presentationml/2006/main">
  <p:tag name="NUM" val="1"/>
</p:tagLst>
</file>

<file path=ppt/tags/tag343.xml><?xml version="1.0" encoding="utf-8"?>
<p:tagLst xmlns:a="http://schemas.openxmlformats.org/drawingml/2006/main" xmlns:r="http://schemas.openxmlformats.org/officeDocument/2006/relationships" xmlns:p="http://schemas.openxmlformats.org/presentationml/2006/main">
  <p:tag name="NUM" val="2"/>
</p:tagLst>
</file>

<file path=ppt/tags/tag344.xml><?xml version="1.0" encoding="utf-8"?>
<p:tagLst xmlns:a="http://schemas.openxmlformats.org/drawingml/2006/main" xmlns:r="http://schemas.openxmlformats.org/officeDocument/2006/relationships" xmlns:p="http://schemas.openxmlformats.org/presentationml/2006/main">
  <p:tag name="NUM" val="3"/>
</p:tagLst>
</file>

<file path=ppt/tags/tag345.xml><?xml version="1.0" encoding="utf-8"?>
<p:tagLst xmlns:a="http://schemas.openxmlformats.org/drawingml/2006/main" xmlns:r="http://schemas.openxmlformats.org/officeDocument/2006/relationships" xmlns:p="http://schemas.openxmlformats.org/presentationml/2006/main">
  <p:tag name="NUM" val="4"/>
</p:tagLst>
</file>

<file path=ppt/tags/tag346.xml><?xml version="1.0" encoding="utf-8"?>
<p:tagLst xmlns:a="http://schemas.openxmlformats.org/drawingml/2006/main" xmlns:r="http://schemas.openxmlformats.org/officeDocument/2006/relationships" xmlns:p="http://schemas.openxmlformats.org/presentationml/2006/main">
  <p:tag name="NUM" val="5"/>
</p:tagLst>
</file>

<file path=ppt/tags/tag347.xml><?xml version="1.0" encoding="utf-8"?>
<p:tagLst xmlns:a="http://schemas.openxmlformats.org/drawingml/2006/main" xmlns:r="http://schemas.openxmlformats.org/officeDocument/2006/relationships" xmlns:p="http://schemas.openxmlformats.org/presentationml/2006/main">
  <p:tag name="NUM" val="6"/>
</p:tagLst>
</file>

<file path=ppt/tags/tag348.xml><?xml version="1.0" encoding="utf-8"?>
<p:tagLst xmlns:a="http://schemas.openxmlformats.org/drawingml/2006/main" xmlns:r="http://schemas.openxmlformats.org/officeDocument/2006/relationships" xmlns:p="http://schemas.openxmlformats.org/presentationml/2006/main">
  <p:tag name="NUM" val="7"/>
</p:tagLst>
</file>

<file path=ppt/tags/tag349.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50.xml><?xml version="1.0" encoding="utf-8"?>
<p:tagLst xmlns:a="http://schemas.openxmlformats.org/drawingml/2006/main" xmlns:r="http://schemas.openxmlformats.org/officeDocument/2006/relationships" xmlns:p="http://schemas.openxmlformats.org/presentationml/2006/main">
  <p:tag name="NUM" val="10"/>
</p:tagLst>
</file>

<file path=ppt/tags/tag351.xml><?xml version="1.0" encoding="utf-8"?>
<p:tagLst xmlns:a="http://schemas.openxmlformats.org/drawingml/2006/main" xmlns:r="http://schemas.openxmlformats.org/officeDocument/2006/relationships" xmlns:p="http://schemas.openxmlformats.org/presentationml/2006/main">
  <p:tag name="NUM" val="11"/>
</p:tagLst>
</file>

<file path=ppt/tags/tag352.xml><?xml version="1.0" encoding="utf-8"?>
<p:tagLst xmlns:a="http://schemas.openxmlformats.org/drawingml/2006/main" xmlns:r="http://schemas.openxmlformats.org/officeDocument/2006/relationships" xmlns:p="http://schemas.openxmlformats.org/presentationml/2006/main">
  <p:tag name="NUM" val="12"/>
</p:tagLst>
</file>

<file path=ppt/tags/tag353.xml><?xml version="1.0" encoding="utf-8"?>
<p:tagLst xmlns:a="http://schemas.openxmlformats.org/drawingml/2006/main" xmlns:r="http://schemas.openxmlformats.org/officeDocument/2006/relationships" xmlns:p="http://schemas.openxmlformats.org/presentationml/2006/main">
  <p:tag name="NUM" val="13"/>
</p:tagLst>
</file>

<file path=ppt/tags/tag354.xml><?xml version="1.0" encoding="utf-8"?>
<p:tagLst xmlns:a="http://schemas.openxmlformats.org/drawingml/2006/main" xmlns:r="http://schemas.openxmlformats.org/officeDocument/2006/relationships" xmlns:p="http://schemas.openxmlformats.org/presentationml/2006/main">
  <p:tag name="NUM" val="14"/>
</p:tagLst>
</file>

<file path=ppt/tags/tag355.xml><?xml version="1.0" encoding="utf-8"?>
<p:tagLst xmlns:a="http://schemas.openxmlformats.org/drawingml/2006/main" xmlns:r="http://schemas.openxmlformats.org/officeDocument/2006/relationships" xmlns:p="http://schemas.openxmlformats.org/presentationml/2006/main">
  <p:tag name="NUM" val="15"/>
</p:tagLst>
</file>

<file path=ppt/tags/tag356.xml><?xml version="1.0" encoding="utf-8"?>
<p:tagLst xmlns:a="http://schemas.openxmlformats.org/drawingml/2006/main" xmlns:r="http://schemas.openxmlformats.org/officeDocument/2006/relationships" xmlns:p="http://schemas.openxmlformats.org/presentationml/2006/main">
  <p:tag name="NUM" val="16"/>
</p:tagLst>
</file>

<file path=ppt/tags/tag357.xml><?xml version="1.0" encoding="utf-8"?>
<p:tagLst xmlns:a="http://schemas.openxmlformats.org/drawingml/2006/main" xmlns:r="http://schemas.openxmlformats.org/officeDocument/2006/relationships" xmlns:p="http://schemas.openxmlformats.org/presentationml/2006/main">
  <p:tag name="NUM" val="17"/>
</p:tagLst>
</file>

<file path=ppt/tags/tag358.xml><?xml version="1.0" encoding="utf-8"?>
<p:tagLst xmlns:a="http://schemas.openxmlformats.org/drawingml/2006/main" xmlns:r="http://schemas.openxmlformats.org/officeDocument/2006/relationships" xmlns:p="http://schemas.openxmlformats.org/presentationml/2006/main">
  <p:tag name="NUM" val="18"/>
</p:tagLst>
</file>

<file path=ppt/tags/tag359.xml><?xml version="1.0" encoding="utf-8"?>
<p:tagLst xmlns:a="http://schemas.openxmlformats.org/drawingml/2006/main" xmlns:r="http://schemas.openxmlformats.org/officeDocument/2006/relationships" xmlns:p="http://schemas.openxmlformats.org/presentationml/2006/main">
  <p:tag name="NUM" val="19"/>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60.xml><?xml version="1.0" encoding="utf-8"?>
<p:tagLst xmlns:a="http://schemas.openxmlformats.org/drawingml/2006/main" xmlns:r="http://schemas.openxmlformats.org/officeDocument/2006/relationships" xmlns:p="http://schemas.openxmlformats.org/presentationml/2006/main">
  <p:tag name="NUM" val="20"/>
</p:tagLst>
</file>

<file path=ppt/tags/tag361.xml><?xml version="1.0" encoding="utf-8"?>
<p:tagLst xmlns:a="http://schemas.openxmlformats.org/drawingml/2006/main" xmlns:r="http://schemas.openxmlformats.org/officeDocument/2006/relationships" xmlns:p="http://schemas.openxmlformats.org/presentationml/2006/main">
  <p:tag name="NUM" val="21"/>
</p:tagLst>
</file>

<file path=ppt/tags/tag362.xml><?xml version="1.0" encoding="utf-8"?>
<p:tagLst xmlns:a="http://schemas.openxmlformats.org/drawingml/2006/main" xmlns:r="http://schemas.openxmlformats.org/officeDocument/2006/relationships" xmlns:p="http://schemas.openxmlformats.org/presentationml/2006/main">
  <p:tag name="NUM" val="22"/>
</p:tagLst>
</file>

<file path=ppt/tags/tag363.xml><?xml version="1.0" encoding="utf-8"?>
<p:tagLst xmlns:a="http://schemas.openxmlformats.org/drawingml/2006/main" xmlns:r="http://schemas.openxmlformats.org/officeDocument/2006/relationships" xmlns:p="http://schemas.openxmlformats.org/presentationml/2006/main">
  <p:tag name="NUM" val="23"/>
</p:tagLst>
</file>

<file path=ppt/tags/tag364.xml><?xml version="1.0" encoding="utf-8"?>
<p:tagLst xmlns:a="http://schemas.openxmlformats.org/drawingml/2006/main" xmlns:r="http://schemas.openxmlformats.org/officeDocument/2006/relationships" xmlns:p="http://schemas.openxmlformats.org/presentationml/2006/main">
  <p:tag name="NUM" val="1"/>
</p:tagLst>
</file>

<file path=ppt/tags/tag365.xml><?xml version="1.0" encoding="utf-8"?>
<p:tagLst xmlns:a="http://schemas.openxmlformats.org/drawingml/2006/main" xmlns:r="http://schemas.openxmlformats.org/officeDocument/2006/relationships" xmlns:p="http://schemas.openxmlformats.org/presentationml/2006/main">
  <p:tag name="NUM" val="2"/>
</p:tagLst>
</file>

<file path=ppt/tags/tag366.xml><?xml version="1.0" encoding="utf-8"?>
<p:tagLst xmlns:a="http://schemas.openxmlformats.org/drawingml/2006/main" xmlns:r="http://schemas.openxmlformats.org/officeDocument/2006/relationships" xmlns:p="http://schemas.openxmlformats.org/presentationml/2006/main">
  <p:tag name="NUM" val="3"/>
</p:tagLst>
</file>

<file path=ppt/tags/tag367.xml><?xml version="1.0" encoding="utf-8"?>
<p:tagLst xmlns:a="http://schemas.openxmlformats.org/drawingml/2006/main" xmlns:r="http://schemas.openxmlformats.org/officeDocument/2006/relationships" xmlns:p="http://schemas.openxmlformats.org/presentationml/2006/main">
  <p:tag name="NUM" val="4"/>
</p:tagLst>
</file>

<file path=ppt/tags/tag368.xml><?xml version="1.0" encoding="utf-8"?>
<p:tagLst xmlns:a="http://schemas.openxmlformats.org/drawingml/2006/main" xmlns:r="http://schemas.openxmlformats.org/officeDocument/2006/relationships" xmlns:p="http://schemas.openxmlformats.org/presentationml/2006/main">
  <p:tag name="NUM" val="5"/>
</p:tagLst>
</file>

<file path=ppt/tags/tag369.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70.xml><?xml version="1.0" encoding="utf-8"?>
<p:tagLst xmlns:a="http://schemas.openxmlformats.org/drawingml/2006/main" xmlns:r="http://schemas.openxmlformats.org/officeDocument/2006/relationships" xmlns:p="http://schemas.openxmlformats.org/presentationml/2006/main">
  <p:tag name="NUM" val="7"/>
</p:tagLst>
</file>

<file path=ppt/tags/tag371.xml><?xml version="1.0" encoding="utf-8"?>
<p:tagLst xmlns:a="http://schemas.openxmlformats.org/drawingml/2006/main" xmlns:r="http://schemas.openxmlformats.org/officeDocument/2006/relationships" xmlns:p="http://schemas.openxmlformats.org/presentationml/2006/main">
  <p:tag name="NUM" val="8"/>
</p:tagLst>
</file>

<file path=ppt/tags/tag372.xml><?xml version="1.0" encoding="utf-8"?>
<p:tagLst xmlns:a="http://schemas.openxmlformats.org/drawingml/2006/main" xmlns:r="http://schemas.openxmlformats.org/officeDocument/2006/relationships" xmlns:p="http://schemas.openxmlformats.org/presentationml/2006/main">
  <p:tag name="NUM" val="10"/>
</p:tagLst>
</file>

<file path=ppt/tags/tag373.xml><?xml version="1.0" encoding="utf-8"?>
<p:tagLst xmlns:a="http://schemas.openxmlformats.org/drawingml/2006/main" xmlns:r="http://schemas.openxmlformats.org/officeDocument/2006/relationships" xmlns:p="http://schemas.openxmlformats.org/presentationml/2006/main">
  <p:tag name="NUM" val="11"/>
</p:tagLst>
</file>

<file path=ppt/tags/tag374.xml><?xml version="1.0" encoding="utf-8"?>
<p:tagLst xmlns:a="http://schemas.openxmlformats.org/drawingml/2006/main" xmlns:r="http://schemas.openxmlformats.org/officeDocument/2006/relationships" xmlns:p="http://schemas.openxmlformats.org/presentationml/2006/main">
  <p:tag name="NUM" val="12"/>
</p:tagLst>
</file>

<file path=ppt/tags/tag375.xml><?xml version="1.0" encoding="utf-8"?>
<p:tagLst xmlns:a="http://schemas.openxmlformats.org/drawingml/2006/main" xmlns:r="http://schemas.openxmlformats.org/officeDocument/2006/relationships" xmlns:p="http://schemas.openxmlformats.org/presentationml/2006/main">
  <p:tag name="NUM" val="13"/>
</p:tagLst>
</file>

<file path=ppt/tags/tag376.xml><?xml version="1.0" encoding="utf-8"?>
<p:tagLst xmlns:a="http://schemas.openxmlformats.org/drawingml/2006/main" xmlns:r="http://schemas.openxmlformats.org/officeDocument/2006/relationships" xmlns:p="http://schemas.openxmlformats.org/presentationml/2006/main">
  <p:tag name="NUM" val="14"/>
</p:tagLst>
</file>

<file path=ppt/tags/tag377.xml><?xml version="1.0" encoding="utf-8"?>
<p:tagLst xmlns:a="http://schemas.openxmlformats.org/drawingml/2006/main" xmlns:r="http://schemas.openxmlformats.org/officeDocument/2006/relationships" xmlns:p="http://schemas.openxmlformats.org/presentationml/2006/main">
  <p:tag name="NUM" val="15"/>
</p:tagLst>
</file>

<file path=ppt/tags/tag378.xml><?xml version="1.0" encoding="utf-8"?>
<p:tagLst xmlns:a="http://schemas.openxmlformats.org/drawingml/2006/main" xmlns:r="http://schemas.openxmlformats.org/officeDocument/2006/relationships" xmlns:p="http://schemas.openxmlformats.org/presentationml/2006/main">
  <p:tag name="NUM" val="16"/>
</p:tagLst>
</file>

<file path=ppt/tags/tag379.xml><?xml version="1.0" encoding="utf-8"?>
<p:tagLst xmlns:a="http://schemas.openxmlformats.org/drawingml/2006/main" xmlns:r="http://schemas.openxmlformats.org/officeDocument/2006/relationships" xmlns:p="http://schemas.openxmlformats.org/presentationml/2006/main">
  <p:tag name="NUM" val="17"/>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80.xml><?xml version="1.0" encoding="utf-8"?>
<p:tagLst xmlns:a="http://schemas.openxmlformats.org/drawingml/2006/main" xmlns:r="http://schemas.openxmlformats.org/officeDocument/2006/relationships" xmlns:p="http://schemas.openxmlformats.org/presentationml/2006/main">
  <p:tag name="NUM" val="18"/>
</p:tagLst>
</file>

<file path=ppt/tags/tag381.xml><?xml version="1.0" encoding="utf-8"?>
<p:tagLst xmlns:a="http://schemas.openxmlformats.org/drawingml/2006/main" xmlns:r="http://schemas.openxmlformats.org/officeDocument/2006/relationships" xmlns:p="http://schemas.openxmlformats.org/presentationml/2006/main">
  <p:tag name="NUM" val="19"/>
</p:tagLst>
</file>

<file path=ppt/tags/tag382.xml><?xml version="1.0" encoding="utf-8"?>
<p:tagLst xmlns:a="http://schemas.openxmlformats.org/drawingml/2006/main" xmlns:r="http://schemas.openxmlformats.org/officeDocument/2006/relationships" xmlns:p="http://schemas.openxmlformats.org/presentationml/2006/main">
  <p:tag name="NUM" val="20"/>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4"/>
</p:tagLst>
</file>

<file path=ppt/tags/tag387.xml><?xml version="1.0" encoding="utf-8"?>
<p:tagLst xmlns:a="http://schemas.openxmlformats.org/drawingml/2006/main" xmlns:r="http://schemas.openxmlformats.org/officeDocument/2006/relationships" xmlns:p="http://schemas.openxmlformats.org/presentationml/2006/main">
  <p:tag name="NUM" val="5"/>
</p:tagLst>
</file>

<file path=ppt/tags/tag388.xml><?xml version="1.0" encoding="utf-8"?>
<p:tagLst xmlns:a="http://schemas.openxmlformats.org/drawingml/2006/main" xmlns:r="http://schemas.openxmlformats.org/officeDocument/2006/relationships" xmlns:p="http://schemas.openxmlformats.org/presentationml/2006/main">
  <p:tag name="NUM" val="6"/>
</p:tagLst>
</file>

<file path=ppt/tags/tag389.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39"/>
</p:tagLst>
</file>

<file path=ppt/tags/tag390.xml><?xml version="1.0" encoding="utf-8"?>
<p:tagLst xmlns:a="http://schemas.openxmlformats.org/drawingml/2006/main" xmlns:r="http://schemas.openxmlformats.org/officeDocument/2006/relationships" xmlns:p="http://schemas.openxmlformats.org/presentationml/2006/main">
  <p:tag name="NUM" val="8"/>
</p:tagLst>
</file>

<file path=ppt/tags/tag391.xml><?xml version="1.0" encoding="utf-8"?>
<p:tagLst xmlns:a="http://schemas.openxmlformats.org/drawingml/2006/main" xmlns:r="http://schemas.openxmlformats.org/officeDocument/2006/relationships" xmlns:p="http://schemas.openxmlformats.org/presentationml/2006/main">
  <p:tag name="NUM" val="9"/>
</p:tagLst>
</file>

<file path=ppt/tags/tag392.xml><?xml version="1.0" encoding="utf-8"?>
<p:tagLst xmlns:a="http://schemas.openxmlformats.org/drawingml/2006/main" xmlns:r="http://schemas.openxmlformats.org/officeDocument/2006/relationships" xmlns:p="http://schemas.openxmlformats.org/presentationml/2006/main">
  <p:tag name="NUM" val="11"/>
</p:tagLst>
</file>

<file path=ppt/tags/tag393.xml><?xml version="1.0" encoding="utf-8"?>
<p:tagLst xmlns:a="http://schemas.openxmlformats.org/drawingml/2006/main" xmlns:r="http://schemas.openxmlformats.org/officeDocument/2006/relationships" xmlns:p="http://schemas.openxmlformats.org/presentationml/2006/main">
  <p:tag name="NUM" val="12"/>
</p:tagLst>
</file>

<file path=ppt/tags/tag394.xml><?xml version="1.0" encoding="utf-8"?>
<p:tagLst xmlns:a="http://schemas.openxmlformats.org/drawingml/2006/main" xmlns:r="http://schemas.openxmlformats.org/officeDocument/2006/relationships" xmlns:p="http://schemas.openxmlformats.org/presentationml/2006/main">
  <p:tag name="NUM" val="13"/>
</p:tagLst>
</file>

<file path=ppt/tags/tag395.xml><?xml version="1.0" encoding="utf-8"?>
<p:tagLst xmlns:a="http://schemas.openxmlformats.org/drawingml/2006/main" xmlns:r="http://schemas.openxmlformats.org/officeDocument/2006/relationships" xmlns:p="http://schemas.openxmlformats.org/presentationml/2006/main">
  <p:tag name="NUM" val="14"/>
</p:tagLst>
</file>

<file path=ppt/tags/tag396.xml><?xml version="1.0" encoding="utf-8"?>
<p:tagLst xmlns:a="http://schemas.openxmlformats.org/drawingml/2006/main" xmlns:r="http://schemas.openxmlformats.org/officeDocument/2006/relationships" xmlns:p="http://schemas.openxmlformats.org/presentationml/2006/main">
  <p:tag name="NUM" val="15"/>
</p:tagLst>
</file>

<file path=ppt/tags/tag397.xml><?xml version="1.0" encoding="utf-8"?>
<p:tagLst xmlns:a="http://schemas.openxmlformats.org/drawingml/2006/main" xmlns:r="http://schemas.openxmlformats.org/officeDocument/2006/relationships" xmlns:p="http://schemas.openxmlformats.org/presentationml/2006/main">
  <p:tag name="NUM" val="16"/>
</p:tagLst>
</file>

<file path=ppt/tags/tag398.xml><?xml version="1.0" encoding="utf-8"?>
<p:tagLst xmlns:a="http://schemas.openxmlformats.org/drawingml/2006/main" xmlns:r="http://schemas.openxmlformats.org/officeDocument/2006/relationships" xmlns:p="http://schemas.openxmlformats.org/presentationml/2006/main">
  <p:tag name="NUM" val="17"/>
</p:tagLst>
</file>

<file path=ppt/tags/tag399.xml><?xml version="1.0" encoding="utf-8"?>
<p:tagLst xmlns:a="http://schemas.openxmlformats.org/drawingml/2006/main" xmlns:r="http://schemas.openxmlformats.org/officeDocument/2006/relationships" xmlns:p="http://schemas.openxmlformats.org/presentationml/2006/main">
  <p:tag name="NUM" val="1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0"/>
</p:tagLst>
</file>

<file path=ppt/tags/tag400.xml><?xml version="1.0" encoding="utf-8"?>
<p:tagLst xmlns:a="http://schemas.openxmlformats.org/drawingml/2006/main" xmlns:r="http://schemas.openxmlformats.org/officeDocument/2006/relationships" xmlns:p="http://schemas.openxmlformats.org/presentationml/2006/main">
  <p:tag name="NUM" val="19"/>
</p:tagLst>
</file>

<file path=ppt/tags/tag401.xml><?xml version="1.0" encoding="utf-8"?>
<p:tagLst xmlns:a="http://schemas.openxmlformats.org/drawingml/2006/main" xmlns:r="http://schemas.openxmlformats.org/officeDocument/2006/relationships" xmlns:p="http://schemas.openxmlformats.org/presentationml/2006/main">
  <p:tag name="NUM" val="20"/>
</p:tagLst>
</file>

<file path=ppt/tags/tag402.xml><?xml version="1.0" encoding="utf-8"?>
<p:tagLst xmlns:a="http://schemas.openxmlformats.org/drawingml/2006/main" xmlns:r="http://schemas.openxmlformats.org/officeDocument/2006/relationships" xmlns:p="http://schemas.openxmlformats.org/presentationml/2006/main">
  <p:tag name="NUM" val="21"/>
</p:tagLst>
</file>

<file path=ppt/tags/tag403.xml><?xml version="1.0" encoding="utf-8"?>
<p:tagLst xmlns:a="http://schemas.openxmlformats.org/drawingml/2006/main" xmlns:r="http://schemas.openxmlformats.org/officeDocument/2006/relationships" xmlns:p="http://schemas.openxmlformats.org/presentationml/2006/main">
  <p:tag name="NUM" val="22"/>
</p:tagLst>
</file>

<file path=ppt/tags/tag404.xml><?xml version="1.0" encoding="utf-8"?>
<p:tagLst xmlns:a="http://schemas.openxmlformats.org/drawingml/2006/main" xmlns:r="http://schemas.openxmlformats.org/officeDocument/2006/relationships" xmlns:p="http://schemas.openxmlformats.org/presentationml/2006/main">
  <p:tag name="NUM" val="23"/>
</p:tagLst>
</file>

<file path=ppt/tags/tag41.xml><?xml version="1.0" encoding="utf-8"?>
<p:tagLst xmlns:a="http://schemas.openxmlformats.org/drawingml/2006/main" xmlns:r="http://schemas.openxmlformats.org/officeDocument/2006/relationships" xmlns:p="http://schemas.openxmlformats.org/presentationml/2006/main">
  <p:tag name="NUM" val="41"/>
</p:tagLst>
</file>

<file path=ppt/tags/tag42.xml><?xml version="1.0" encoding="utf-8"?>
<p:tagLst xmlns:a="http://schemas.openxmlformats.org/drawingml/2006/main" xmlns:r="http://schemas.openxmlformats.org/officeDocument/2006/relationships" xmlns:p="http://schemas.openxmlformats.org/presentationml/2006/main">
  <p:tag name="NUM" val="43"/>
</p:tagLst>
</file>

<file path=ppt/tags/tag43.xml><?xml version="1.0" encoding="utf-8"?>
<p:tagLst xmlns:a="http://schemas.openxmlformats.org/drawingml/2006/main" xmlns:r="http://schemas.openxmlformats.org/officeDocument/2006/relationships" xmlns:p="http://schemas.openxmlformats.org/presentationml/2006/main">
  <p:tag name="NUM" val="4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9"/>
</p:tagLst>
</file>

<file path=ppt/tags/tag62.xml><?xml version="1.0" encoding="utf-8"?>
<p:tagLst xmlns:a="http://schemas.openxmlformats.org/drawingml/2006/main" xmlns:r="http://schemas.openxmlformats.org/officeDocument/2006/relationships" xmlns:p="http://schemas.openxmlformats.org/presentationml/2006/main">
  <p:tag name="NUM" val="20"/>
</p:tagLst>
</file>

<file path=ppt/tags/tag63.xml><?xml version="1.0" encoding="utf-8"?>
<p:tagLst xmlns:a="http://schemas.openxmlformats.org/drawingml/2006/main" xmlns:r="http://schemas.openxmlformats.org/officeDocument/2006/relationships" xmlns:p="http://schemas.openxmlformats.org/presentationml/2006/main">
  <p:tag name="NUM" val="21"/>
</p:tagLst>
</file>

<file path=ppt/tags/tag64.xml><?xml version="1.0" encoding="utf-8"?>
<p:tagLst xmlns:a="http://schemas.openxmlformats.org/drawingml/2006/main" xmlns:r="http://schemas.openxmlformats.org/officeDocument/2006/relationships" xmlns:p="http://schemas.openxmlformats.org/presentationml/2006/main">
  <p:tag name="NUM" val="22"/>
</p:tagLst>
</file>

<file path=ppt/tags/tag65.xml><?xml version="1.0" encoding="utf-8"?>
<p:tagLst xmlns:a="http://schemas.openxmlformats.org/drawingml/2006/main" xmlns:r="http://schemas.openxmlformats.org/officeDocument/2006/relationships" xmlns:p="http://schemas.openxmlformats.org/presentationml/2006/main">
  <p:tag name="NUM" val="23"/>
</p:tagLst>
</file>

<file path=ppt/tags/tag66.xml><?xml version="1.0" encoding="utf-8"?>
<p:tagLst xmlns:a="http://schemas.openxmlformats.org/drawingml/2006/main" xmlns:r="http://schemas.openxmlformats.org/officeDocument/2006/relationships" xmlns:p="http://schemas.openxmlformats.org/presentationml/2006/main">
  <p:tag name="NUM" val="24"/>
</p:tagLst>
</file>

<file path=ppt/tags/tag67.xml><?xml version="1.0" encoding="utf-8"?>
<p:tagLst xmlns:a="http://schemas.openxmlformats.org/drawingml/2006/main" xmlns:r="http://schemas.openxmlformats.org/officeDocument/2006/relationships" xmlns:p="http://schemas.openxmlformats.org/presentationml/2006/main">
  <p:tag name="NUM" val="25"/>
</p:tagLst>
</file>

<file path=ppt/tags/tag68.xml><?xml version="1.0" encoding="utf-8"?>
<p:tagLst xmlns:a="http://schemas.openxmlformats.org/drawingml/2006/main" xmlns:r="http://schemas.openxmlformats.org/officeDocument/2006/relationships" xmlns:p="http://schemas.openxmlformats.org/presentationml/2006/main">
  <p:tag name="NUM" val="26"/>
</p:tagLst>
</file>

<file path=ppt/tags/tag69.xml><?xml version="1.0" encoding="utf-8"?>
<p:tagLst xmlns:a="http://schemas.openxmlformats.org/drawingml/2006/main" xmlns:r="http://schemas.openxmlformats.org/officeDocument/2006/relationships" xmlns:p="http://schemas.openxmlformats.org/presentationml/2006/main">
  <p:tag name="NUM" val="27"/>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8"/>
</p:tagLst>
</file>

<file path=ppt/tags/tag71.xml><?xml version="1.0" encoding="utf-8"?>
<p:tagLst xmlns:a="http://schemas.openxmlformats.org/drawingml/2006/main" xmlns:r="http://schemas.openxmlformats.org/officeDocument/2006/relationships" xmlns:p="http://schemas.openxmlformats.org/presentationml/2006/main">
  <p:tag name="NUM" val="29"/>
</p:tagLst>
</file>

<file path=ppt/tags/tag72.xml><?xml version="1.0" encoding="utf-8"?>
<p:tagLst xmlns:a="http://schemas.openxmlformats.org/drawingml/2006/main" xmlns:r="http://schemas.openxmlformats.org/officeDocument/2006/relationships" xmlns:p="http://schemas.openxmlformats.org/presentationml/2006/main">
  <p:tag name="NUM" val="30"/>
</p:tagLst>
</file>

<file path=ppt/tags/tag73.xml><?xml version="1.0" encoding="utf-8"?>
<p:tagLst xmlns:a="http://schemas.openxmlformats.org/drawingml/2006/main" xmlns:r="http://schemas.openxmlformats.org/officeDocument/2006/relationships" xmlns:p="http://schemas.openxmlformats.org/presentationml/2006/main">
  <p:tag name="NUM" val="31"/>
</p:tagLst>
</file>

<file path=ppt/tags/tag74.xml><?xml version="1.0" encoding="utf-8"?>
<p:tagLst xmlns:a="http://schemas.openxmlformats.org/drawingml/2006/main" xmlns:r="http://schemas.openxmlformats.org/officeDocument/2006/relationships" xmlns:p="http://schemas.openxmlformats.org/presentationml/2006/main">
  <p:tag name="NUM" val="32"/>
</p:tagLst>
</file>

<file path=ppt/tags/tag75.xml><?xml version="1.0" encoding="utf-8"?>
<p:tagLst xmlns:a="http://schemas.openxmlformats.org/drawingml/2006/main" xmlns:r="http://schemas.openxmlformats.org/officeDocument/2006/relationships" xmlns:p="http://schemas.openxmlformats.org/presentationml/2006/main">
  <p:tag name="NUM" val="33"/>
</p:tagLst>
</file>

<file path=ppt/tags/tag76.xml><?xml version="1.0" encoding="utf-8"?>
<p:tagLst xmlns:a="http://schemas.openxmlformats.org/drawingml/2006/main" xmlns:r="http://schemas.openxmlformats.org/officeDocument/2006/relationships" xmlns:p="http://schemas.openxmlformats.org/presentationml/2006/main">
  <p:tag name="NUM" val="34"/>
</p:tagLst>
</file>

<file path=ppt/tags/tag77.xml><?xml version="1.0" encoding="utf-8"?>
<p:tagLst xmlns:a="http://schemas.openxmlformats.org/drawingml/2006/main" xmlns:r="http://schemas.openxmlformats.org/officeDocument/2006/relationships" xmlns:p="http://schemas.openxmlformats.org/presentationml/2006/main">
  <p:tag name="NUM" val="35"/>
</p:tagLst>
</file>

<file path=ppt/tags/tag78.xml><?xml version="1.0" encoding="utf-8"?>
<p:tagLst xmlns:a="http://schemas.openxmlformats.org/drawingml/2006/main" xmlns:r="http://schemas.openxmlformats.org/officeDocument/2006/relationships" xmlns:p="http://schemas.openxmlformats.org/presentationml/2006/main">
  <p:tag name="NUM" val="36"/>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10"/>
</p:tagLst>
</file>

<file path=ppt/tags/tag88.xml><?xml version="1.0" encoding="utf-8"?>
<p:tagLst xmlns:a="http://schemas.openxmlformats.org/drawingml/2006/main" xmlns:r="http://schemas.openxmlformats.org/officeDocument/2006/relationships" xmlns:p="http://schemas.openxmlformats.org/presentationml/2006/main">
  <p:tag name="NUM" val="11"/>
</p:tagLst>
</file>

<file path=ppt/tags/tag89.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3"/>
</p:tagLst>
</file>

<file path=ppt/tags/tag91.xml><?xml version="1.0" encoding="utf-8"?>
<p:tagLst xmlns:a="http://schemas.openxmlformats.org/drawingml/2006/main" xmlns:r="http://schemas.openxmlformats.org/officeDocument/2006/relationships" xmlns:p="http://schemas.openxmlformats.org/presentationml/2006/main">
  <p:tag name="NUM" val="14"/>
</p:tagLst>
</file>

<file path=ppt/tags/tag92.xml><?xml version="1.0" encoding="utf-8"?>
<p:tagLst xmlns:a="http://schemas.openxmlformats.org/drawingml/2006/main" xmlns:r="http://schemas.openxmlformats.org/officeDocument/2006/relationships" xmlns:p="http://schemas.openxmlformats.org/presentationml/2006/main">
  <p:tag name="NUM" val="15"/>
</p:tagLst>
</file>

<file path=ppt/tags/tag93.xml><?xml version="1.0" encoding="utf-8"?>
<p:tagLst xmlns:a="http://schemas.openxmlformats.org/drawingml/2006/main" xmlns:r="http://schemas.openxmlformats.org/officeDocument/2006/relationships" xmlns:p="http://schemas.openxmlformats.org/presentationml/2006/main">
  <p:tag name="NUM" val="16"/>
</p:tagLst>
</file>

<file path=ppt/tags/tag94.xml><?xml version="1.0" encoding="utf-8"?>
<p:tagLst xmlns:a="http://schemas.openxmlformats.org/drawingml/2006/main" xmlns:r="http://schemas.openxmlformats.org/officeDocument/2006/relationships" xmlns:p="http://schemas.openxmlformats.org/presentationml/2006/main">
  <p:tag name="NUM" val="17"/>
</p:tagLst>
</file>

<file path=ppt/tags/tag95.xml><?xml version="1.0" encoding="utf-8"?>
<p:tagLst xmlns:a="http://schemas.openxmlformats.org/drawingml/2006/main" xmlns:r="http://schemas.openxmlformats.org/officeDocument/2006/relationships" xmlns:p="http://schemas.openxmlformats.org/presentationml/2006/main">
  <p:tag name="NUM" val="18"/>
</p:tagLst>
</file>

<file path=ppt/tags/tag96.xml><?xml version="1.0" encoding="utf-8"?>
<p:tagLst xmlns:a="http://schemas.openxmlformats.org/drawingml/2006/main" xmlns:r="http://schemas.openxmlformats.org/officeDocument/2006/relationships" xmlns:p="http://schemas.openxmlformats.org/presentationml/2006/main">
  <p:tag name="NUM" val="19"/>
</p:tagLst>
</file>

<file path=ppt/tags/tag97.xml><?xml version="1.0" encoding="utf-8"?>
<p:tagLst xmlns:a="http://schemas.openxmlformats.org/drawingml/2006/main" xmlns:r="http://schemas.openxmlformats.org/officeDocument/2006/relationships" xmlns:p="http://schemas.openxmlformats.org/presentationml/2006/main">
  <p:tag name="NUM" val="20"/>
</p:tagLst>
</file>

<file path=ppt/tags/tag98.xml><?xml version="1.0" encoding="utf-8"?>
<p:tagLst xmlns:a="http://schemas.openxmlformats.org/drawingml/2006/main" xmlns:r="http://schemas.openxmlformats.org/officeDocument/2006/relationships" xmlns:p="http://schemas.openxmlformats.org/presentationml/2006/main">
  <p:tag name="NUM" val="21"/>
</p:tagLst>
</file>

<file path=ppt/tags/tag99.xml><?xml version="1.0" encoding="utf-8"?>
<p:tagLst xmlns:a="http://schemas.openxmlformats.org/drawingml/2006/main" xmlns:r="http://schemas.openxmlformats.org/officeDocument/2006/relationships" xmlns:p="http://schemas.openxmlformats.org/presentationml/2006/main">
  <p:tag name="NUM" val="22"/>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2822</TotalTime>
  <Words>7693</Words>
  <Application>Microsoft Office PowerPoint</Application>
  <PresentationFormat>Personnalisé</PresentationFormat>
  <Paragraphs>644</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Courier New</vt:lpstr>
      <vt:lpstr>Old Standard TT</vt:lpstr>
      <vt:lpstr>Roboto</vt:lpstr>
      <vt:lpstr>Roboto SemiBold</vt:lpstr>
      <vt:lpstr>Roboto Thin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CV MARKET ••• cv-market.fr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Modele CV - Design VIERGE</dc:title>
  <dc:subject/>
  <dc:creator>CV MARKET ••• cv-market.fr</dc:creator>
  <cp:keywords/>
  <dc:description/>
  <cp:lastModifiedBy>Paul Flye Sainte Marie</cp:lastModifiedBy>
  <cp:revision>254</cp:revision>
  <cp:lastPrinted>2024-03-18T19:28:14Z</cp:lastPrinted>
  <dcterms:created xsi:type="dcterms:W3CDTF">2017-03-24T14:51:40Z</dcterms:created>
  <dcterms:modified xsi:type="dcterms:W3CDTF">2025-05-14T20:17:32Z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db6f0a-766a-440a-a3ab-e9891de0b484_Enabled">
    <vt:lpwstr>true</vt:lpwstr>
  </property>
  <property fmtid="{D5CDD505-2E9C-101B-9397-08002B2CF9AE}" pid="3" name="MSIP_Label_7cdb6f0a-766a-440a-a3ab-e9891de0b484_SetDate">
    <vt:lpwstr>2024-03-18T20:07:02Z</vt:lpwstr>
  </property>
  <property fmtid="{D5CDD505-2E9C-101B-9397-08002B2CF9AE}" pid="4" name="MSIP_Label_7cdb6f0a-766a-440a-a3ab-e9891de0b484_Method">
    <vt:lpwstr>Standard</vt:lpwstr>
  </property>
  <property fmtid="{D5CDD505-2E9C-101B-9397-08002B2CF9AE}" pid="5" name="MSIP_Label_7cdb6f0a-766a-440a-a3ab-e9891de0b484_Name">
    <vt:lpwstr>Internal_SensitivityLabel</vt:lpwstr>
  </property>
  <property fmtid="{D5CDD505-2E9C-101B-9397-08002B2CF9AE}" pid="6" name="MSIP_Label_7cdb6f0a-766a-440a-a3ab-e9891de0b484_SiteId">
    <vt:lpwstr>2ff06a03-1c24-40f5-9d3b-854d93aaed7f</vt:lpwstr>
  </property>
  <property fmtid="{D5CDD505-2E9C-101B-9397-08002B2CF9AE}" pid="7" name="MSIP_Label_7cdb6f0a-766a-440a-a3ab-e9891de0b484_ActionId">
    <vt:lpwstr>1ce07153-ff28-45fd-8a73-0998b5584ae2</vt:lpwstr>
  </property>
  <property fmtid="{D5CDD505-2E9C-101B-9397-08002B2CF9AE}" pid="8" name="MSIP_Label_7cdb6f0a-766a-440a-a3ab-e9891de0b484_ContentBits">
    <vt:lpwstr>0</vt:lpwstr>
  </property>
</Properties>
</file>