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61" r:id="rId2"/>
    <p:sldId id="259" r:id="rId3"/>
    <p:sldId id="262" r:id="rId4"/>
    <p:sldId id="263" r:id="rId5"/>
    <p:sldId id="264" r:id="rId6"/>
    <p:sldId id="265" r:id="rId7"/>
    <p:sldId id="266" r:id="rId8"/>
    <p:sldId id="267" r:id="rId9"/>
    <p:sldId id="268" r:id="rId10"/>
    <p:sldId id="269" r:id="rId11"/>
    <p:sldId id="270" r:id="rId12"/>
    <p:sldId id="271" r:id="rId13"/>
    <p:sldId id="272" r:id="rId14"/>
    <p:sldId id="273" r:id="rId15"/>
    <p:sldId id="274" r:id="rId16"/>
  </p:sldIdLst>
  <p:sldSz cx="7562850" cy="10688638"/>
  <p:notesSz cx="7104063" cy="10234613"/>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67">
          <p15:clr>
            <a:srgbClr val="A4A3A4"/>
          </p15:clr>
        </p15:guide>
        <p15:guide id="2" pos="1588" userDrawn="1">
          <p15:clr>
            <a:srgbClr val="A4A3A4"/>
          </p15:clr>
        </p15:guide>
        <p15:guide id="3" pos="137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FDFDFD"/>
    <a:srgbClr val="111D4A"/>
    <a:srgbClr val="2B4162"/>
    <a:srgbClr val="2A4D14"/>
    <a:srgbClr val="260C1A"/>
    <a:srgbClr val="011627"/>
    <a:srgbClr val="00072D"/>
    <a:srgbClr val="555454"/>
    <a:srgbClr val="BFBFBF"/>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12161C-222C-46E8-948B-0F8C7F32B88C}" v="75" dt="2025-05-14T20:17:21.576"/>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7352" autoAdjust="0"/>
  </p:normalViewPr>
  <p:slideViewPr>
    <p:cSldViewPr snapToGrid="0" snapToObjects="1">
      <p:cViewPr varScale="1">
        <p:scale>
          <a:sx n="94" d="100"/>
          <a:sy n="94" d="100"/>
        </p:scale>
        <p:origin x="3316" y="284"/>
      </p:cViewPr>
      <p:guideLst>
        <p:guide orient="horz" pos="3367"/>
        <p:guide pos="1588"/>
        <p:guide pos="1373"/>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 Flye Sainte Marie" userId="ae82cfe72a72eaca" providerId="LiveId" clId="{1012161C-222C-46E8-948B-0F8C7F32B88C}"/>
    <pc:docChg chg="undo custSel modSld">
      <pc:chgData name="Paul Flye Sainte Marie" userId="ae82cfe72a72eaca" providerId="LiveId" clId="{1012161C-222C-46E8-948B-0F8C7F32B88C}" dt="2025-05-14T20:17:21.576" v="850"/>
      <pc:docMkLst>
        <pc:docMk/>
      </pc:docMkLst>
      <pc:sldChg chg="addSp delSp modSp mod">
        <pc:chgData name="Paul Flye Sainte Marie" userId="ae82cfe72a72eaca" providerId="LiveId" clId="{1012161C-222C-46E8-948B-0F8C7F32B88C}" dt="2025-05-14T20:17:21.576" v="850"/>
        <pc:sldMkLst>
          <pc:docMk/>
          <pc:sldMk cId="90135943" sldId="259"/>
        </pc:sldMkLst>
        <pc:spChg chg="mod">
          <ac:chgData name="Paul Flye Sainte Marie" userId="ae82cfe72a72eaca" providerId="LiveId" clId="{1012161C-222C-46E8-948B-0F8C7F32B88C}" dt="2025-05-14T20:03:03.096" v="749" actId="6549"/>
          <ac:spMkLst>
            <pc:docMk/>
            <pc:sldMk cId="90135943" sldId="259"/>
            <ac:spMk id="57" creationId="{8629243E-52AC-BDCF-341C-9835AC342573}"/>
          </ac:spMkLst>
        </pc:spChg>
        <pc:grpChg chg="add del mod">
          <ac:chgData name="Paul Flye Sainte Marie" userId="ae82cfe72a72eaca" providerId="LiveId" clId="{1012161C-222C-46E8-948B-0F8C7F32B88C}" dt="2025-05-14T20:17:21.288" v="849" actId="478"/>
          <ac:grpSpMkLst>
            <pc:docMk/>
            <pc:sldMk cId="90135943" sldId="259"/>
            <ac:grpSpMk id="3" creationId="{68E31FB9-F2B9-55E9-9A2A-EE87779A6DAB}"/>
          </ac:grpSpMkLst>
        </pc:grpChg>
        <pc:grpChg chg="add mod">
          <ac:chgData name="Paul Flye Sainte Marie" userId="ae82cfe72a72eaca" providerId="LiveId" clId="{1012161C-222C-46E8-948B-0F8C7F32B88C}" dt="2025-05-14T20:17:21.576" v="850"/>
          <ac:grpSpMkLst>
            <pc:docMk/>
            <pc:sldMk cId="90135943" sldId="259"/>
            <ac:grpSpMk id="6" creationId="{A1829D9D-9F9C-76FF-C09A-2FFE7FECA442}"/>
          </ac:grpSpMkLst>
        </pc:grpChg>
        <pc:picChg chg="mod">
          <ac:chgData name="Paul Flye Sainte Marie" userId="ae82cfe72a72eaca" providerId="LiveId" clId="{1012161C-222C-46E8-948B-0F8C7F32B88C}" dt="2025-05-14T20:15:22.071" v="794"/>
          <ac:picMkLst>
            <pc:docMk/>
            <pc:sldMk cId="90135943" sldId="259"/>
            <ac:picMk id="4" creationId="{C2B5DDFE-E36E-B460-4622-5ECCA6504E1D}"/>
          </ac:picMkLst>
        </pc:picChg>
        <pc:picChg chg="mod">
          <ac:chgData name="Paul Flye Sainte Marie" userId="ae82cfe72a72eaca" providerId="LiveId" clId="{1012161C-222C-46E8-948B-0F8C7F32B88C}" dt="2025-05-14T20:15:22.071" v="794"/>
          <ac:picMkLst>
            <pc:docMk/>
            <pc:sldMk cId="90135943" sldId="259"/>
            <ac:picMk id="5" creationId="{A703D2B3-463E-BFFF-9B84-9B595C37E840}"/>
          </ac:picMkLst>
        </pc:picChg>
        <pc:picChg chg="mod">
          <ac:chgData name="Paul Flye Sainte Marie" userId="ae82cfe72a72eaca" providerId="LiveId" clId="{1012161C-222C-46E8-948B-0F8C7F32B88C}" dt="2025-05-14T20:17:21.576" v="850"/>
          <ac:picMkLst>
            <pc:docMk/>
            <pc:sldMk cId="90135943" sldId="259"/>
            <ac:picMk id="7" creationId="{2AA2B30C-8B5D-6387-A5A4-1E51A818C01E}"/>
          </ac:picMkLst>
        </pc:picChg>
        <pc:picChg chg="mod">
          <ac:chgData name="Paul Flye Sainte Marie" userId="ae82cfe72a72eaca" providerId="LiveId" clId="{1012161C-222C-46E8-948B-0F8C7F32B88C}" dt="2025-05-14T20:17:21.576" v="850"/>
          <ac:picMkLst>
            <pc:docMk/>
            <pc:sldMk cId="90135943" sldId="259"/>
            <ac:picMk id="8" creationId="{44B335FD-32FD-0F78-CF64-DDEC20D278C0}"/>
          </ac:picMkLst>
        </pc:picChg>
        <pc:picChg chg="del">
          <ac:chgData name="Paul Flye Sainte Marie" userId="ae82cfe72a72eaca" providerId="LiveId" clId="{1012161C-222C-46E8-948B-0F8C7F32B88C}" dt="2025-05-14T20:15:21.588" v="793" actId="478"/>
          <ac:picMkLst>
            <pc:docMk/>
            <pc:sldMk cId="90135943" sldId="259"/>
            <ac:picMk id="16" creationId="{9552D46B-1FD5-8CB5-2965-59D0C17AC778}"/>
          </ac:picMkLst>
        </pc:picChg>
      </pc:sldChg>
      <pc:sldChg chg="addSp delSp modSp mod">
        <pc:chgData name="Paul Flye Sainte Marie" userId="ae82cfe72a72eaca" providerId="LiveId" clId="{1012161C-222C-46E8-948B-0F8C7F32B88C}" dt="2025-05-14T20:12:10.936" v="776" actId="2711"/>
        <pc:sldMkLst>
          <pc:docMk/>
          <pc:sldMk cId="3237697145" sldId="261"/>
        </pc:sldMkLst>
        <pc:spChg chg="mod">
          <ac:chgData name="Paul Flye Sainte Marie" userId="ae82cfe72a72eaca" providerId="LiveId" clId="{1012161C-222C-46E8-948B-0F8C7F32B88C}" dt="2025-05-14T20:11:17.108" v="768" actId="20577"/>
          <ac:spMkLst>
            <pc:docMk/>
            <pc:sldMk cId="3237697145" sldId="261"/>
            <ac:spMk id="21" creationId="{DB880385-DE26-4098-BCD6-9CB9C8FC83F1}"/>
          </ac:spMkLst>
        </pc:spChg>
        <pc:spChg chg="mod">
          <ac:chgData name="Paul Flye Sainte Marie" userId="ae82cfe72a72eaca" providerId="LiveId" clId="{1012161C-222C-46E8-948B-0F8C7F32B88C}" dt="2025-05-14T20:12:10.936" v="776" actId="2711"/>
          <ac:spMkLst>
            <pc:docMk/>
            <pc:sldMk cId="3237697145" sldId="261"/>
            <ac:spMk id="22" creationId="{0A09A7D2-DB6D-45C2-B2FF-68278E7ADE39}"/>
          </ac:spMkLst>
        </pc:spChg>
        <pc:spChg chg="mod">
          <ac:chgData name="Paul Flye Sainte Marie" userId="ae82cfe72a72eaca" providerId="LiveId" clId="{1012161C-222C-46E8-948B-0F8C7F32B88C}" dt="2025-05-14T20:03:09.598" v="751" actId="6549"/>
          <ac:spMkLst>
            <pc:docMk/>
            <pc:sldMk cId="3237697145" sldId="261"/>
            <ac:spMk id="57" creationId="{8629243E-52AC-BDCF-341C-9835AC342573}"/>
          </ac:spMkLst>
        </pc:spChg>
        <pc:grpChg chg="add mod">
          <ac:chgData name="Paul Flye Sainte Marie" userId="ae82cfe72a72eaca" providerId="LiveId" clId="{1012161C-222C-46E8-948B-0F8C7F32B88C}" dt="2025-05-14T20:10:38.846" v="761" actId="1076"/>
          <ac:grpSpMkLst>
            <pc:docMk/>
            <pc:sldMk cId="3237697145" sldId="261"/>
            <ac:grpSpMk id="2" creationId="{920829A6-2C9A-28F3-67D2-EC0E019B63A6}"/>
          </ac:grpSpMkLst>
        </pc:grpChg>
        <pc:picChg chg="del">
          <ac:chgData name="Paul Flye Sainte Marie" userId="ae82cfe72a72eaca" providerId="LiveId" clId="{1012161C-222C-46E8-948B-0F8C7F32B88C}" dt="2025-05-14T20:10:28.075" v="754" actId="478"/>
          <ac:picMkLst>
            <pc:docMk/>
            <pc:sldMk cId="3237697145" sldId="261"/>
            <ac:picMk id="5" creationId="{2782CF14-3F0D-8243-3F02-1434915D035A}"/>
          </ac:picMkLst>
        </pc:picChg>
        <pc:picChg chg="mod">
          <ac:chgData name="Paul Flye Sainte Marie" userId="ae82cfe72a72eaca" providerId="LiveId" clId="{1012161C-222C-46E8-948B-0F8C7F32B88C}" dt="2025-05-14T20:10:28.443" v="755"/>
          <ac:picMkLst>
            <pc:docMk/>
            <pc:sldMk cId="3237697145" sldId="261"/>
            <ac:picMk id="10" creationId="{FBC698FD-B92E-C5D4-FE96-081BC5F610A0}"/>
          </ac:picMkLst>
        </pc:picChg>
        <pc:picChg chg="mod">
          <ac:chgData name="Paul Flye Sainte Marie" userId="ae82cfe72a72eaca" providerId="LiveId" clId="{1012161C-222C-46E8-948B-0F8C7F32B88C}" dt="2025-05-14T20:10:28.443" v="755"/>
          <ac:picMkLst>
            <pc:docMk/>
            <pc:sldMk cId="3237697145" sldId="261"/>
            <ac:picMk id="16" creationId="{489D8189-6FCA-88BE-CD03-352474DE1D81}"/>
          </ac:picMkLst>
        </pc:picChg>
      </pc:sldChg>
      <pc:sldChg chg="addSp delSp modSp mod">
        <pc:chgData name="Paul Flye Sainte Marie" userId="ae82cfe72a72eaca" providerId="LiveId" clId="{1012161C-222C-46E8-948B-0F8C7F32B88C}" dt="2025-05-14T20:17:17.853" v="848"/>
        <pc:sldMkLst>
          <pc:docMk/>
          <pc:sldMk cId="3995251803" sldId="262"/>
        </pc:sldMkLst>
        <pc:spChg chg="mod">
          <ac:chgData name="Paul Flye Sainte Marie" userId="ae82cfe72a72eaca" providerId="LiveId" clId="{1012161C-222C-46E8-948B-0F8C7F32B88C}" dt="2025-05-14T19:30:21.771" v="112" actId="20577"/>
          <ac:spMkLst>
            <pc:docMk/>
            <pc:sldMk cId="3995251803" sldId="262"/>
            <ac:spMk id="14" creationId="{1033B78B-7CEC-D248-18A8-B459708EF47A}"/>
          </ac:spMkLst>
        </pc:spChg>
        <pc:spChg chg="mod">
          <ac:chgData name="Paul Flye Sainte Marie" userId="ae82cfe72a72eaca" providerId="LiveId" clId="{1012161C-222C-46E8-948B-0F8C7F32B88C}" dt="2025-05-14T19:29:20.100" v="94" actId="20577"/>
          <ac:spMkLst>
            <pc:docMk/>
            <pc:sldMk cId="3995251803" sldId="262"/>
            <ac:spMk id="18" creationId="{B7416D98-5598-B09D-3F30-6301890658F4}"/>
          </ac:spMkLst>
        </pc:spChg>
        <pc:spChg chg="mod">
          <ac:chgData name="Paul Flye Sainte Marie" userId="ae82cfe72a72eaca" providerId="LiveId" clId="{1012161C-222C-46E8-948B-0F8C7F32B88C}" dt="2025-05-14T19:31:05.308" v="128" actId="20577"/>
          <ac:spMkLst>
            <pc:docMk/>
            <pc:sldMk cId="3995251803" sldId="262"/>
            <ac:spMk id="33" creationId="{3B1435B0-5934-E50B-7E2A-F87A52F069BA}"/>
          </ac:spMkLst>
        </pc:spChg>
        <pc:spChg chg="mod">
          <ac:chgData name="Paul Flye Sainte Marie" userId="ae82cfe72a72eaca" providerId="LiveId" clId="{1012161C-222C-46E8-948B-0F8C7F32B88C}" dt="2025-05-14T20:02:56.750" v="747" actId="6549"/>
          <ac:spMkLst>
            <pc:docMk/>
            <pc:sldMk cId="3995251803" sldId="262"/>
            <ac:spMk id="57" creationId="{8629243E-52AC-BDCF-341C-9835AC342573}"/>
          </ac:spMkLst>
        </pc:spChg>
        <pc:grpChg chg="add del mod">
          <ac:chgData name="Paul Flye Sainte Marie" userId="ae82cfe72a72eaca" providerId="LiveId" clId="{1012161C-222C-46E8-948B-0F8C7F32B88C}" dt="2025-05-14T20:17:17.689" v="847" actId="478"/>
          <ac:grpSpMkLst>
            <pc:docMk/>
            <pc:sldMk cId="3995251803" sldId="262"/>
            <ac:grpSpMk id="4" creationId="{5F3BAF98-F414-6894-DBFC-D14D84BF4A70}"/>
          </ac:grpSpMkLst>
        </pc:grpChg>
        <pc:grpChg chg="add mod">
          <ac:chgData name="Paul Flye Sainte Marie" userId="ae82cfe72a72eaca" providerId="LiveId" clId="{1012161C-222C-46E8-948B-0F8C7F32B88C}" dt="2025-05-14T20:17:17.853" v="848"/>
          <ac:grpSpMkLst>
            <pc:docMk/>
            <pc:sldMk cId="3995251803" sldId="262"/>
            <ac:grpSpMk id="8" creationId="{D22ED834-0ABD-1C84-4792-BA7EA587C1F5}"/>
          </ac:grpSpMkLst>
        </pc:grpChg>
        <pc:picChg chg="mod">
          <ac:chgData name="Paul Flye Sainte Marie" userId="ae82cfe72a72eaca" providerId="LiveId" clId="{1012161C-222C-46E8-948B-0F8C7F32B88C}" dt="2025-05-14T20:15:29.808" v="797"/>
          <ac:picMkLst>
            <pc:docMk/>
            <pc:sldMk cId="3995251803" sldId="262"/>
            <ac:picMk id="6" creationId="{BB64B467-A236-3A99-06BC-79ACAAABCD52}"/>
          </ac:picMkLst>
        </pc:picChg>
        <pc:picChg chg="mod">
          <ac:chgData name="Paul Flye Sainte Marie" userId="ae82cfe72a72eaca" providerId="LiveId" clId="{1012161C-222C-46E8-948B-0F8C7F32B88C}" dt="2025-05-14T20:15:29.808" v="797"/>
          <ac:picMkLst>
            <pc:docMk/>
            <pc:sldMk cId="3995251803" sldId="262"/>
            <ac:picMk id="7" creationId="{2461A78F-65AD-C2FF-44A0-CCA85AAFB5C5}"/>
          </ac:picMkLst>
        </pc:picChg>
        <pc:picChg chg="mod">
          <ac:chgData name="Paul Flye Sainte Marie" userId="ae82cfe72a72eaca" providerId="LiveId" clId="{1012161C-222C-46E8-948B-0F8C7F32B88C}" dt="2025-05-14T20:17:17.853" v="848"/>
          <ac:picMkLst>
            <pc:docMk/>
            <pc:sldMk cId="3995251803" sldId="262"/>
            <ac:picMk id="10" creationId="{C6E2F372-2663-A9A5-3252-09B0912E2070}"/>
          </ac:picMkLst>
        </pc:picChg>
        <pc:picChg chg="mod">
          <ac:chgData name="Paul Flye Sainte Marie" userId="ae82cfe72a72eaca" providerId="LiveId" clId="{1012161C-222C-46E8-948B-0F8C7F32B88C}" dt="2025-05-14T20:17:17.853" v="848"/>
          <ac:picMkLst>
            <pc:docMk/>
            <pc:sldMk cId="3995251803" sldId="262"/>
            <ac:picMk id="11" creationId="{485815DC-3434-B109-7B03-6E08DAEEF2B5}"/>
          </ac:picMkLst>
        </pc:picChg>
        <pc:picChg chg="del">
          <ac:chgData name="Paul Flye Sainte Marie" userId="ae82cfe72a72eaca" providerId="LiveId" clId="{1012161C-222C-46E8-948B-0F8C7F32B88C}" dt="2025-05-14T20:15:29.575" v="796" actId="478"/>
          <ac:picMkLst>
            <pc:docMk/>
            <pc:sldMk cId="3995251803" sldId="262"/>
            <ac:picMk id="16" creationId="{9552D46B-1FD5-8CB5-2965-59D0C17AC778}"/>
          </ac:picMkLst>
        </pc:picChg>
        <pc:picChg chg="mod">
          <ac:chgData name="Paul Flye Sainte Marie" userId="ae82cfe72a72eaca" providerId="LiveId" clId="{1012161C-222C-46E8-948B-0F8C7F32B88C}" dt="2025-05-14T19:31:03.236" v="127" actId="1076"/>
          <ac:picMkLst>
            <pc:docMk/>
            <pc:sldMk cId="3995251803" sldId="262"/>
            <ac:picMk id="35" creationId="{A88DDA1A-CBE6-59D0-97AF-C38440986BB1}"/>
          </ac:picMkLst>
        </pc:picChg>
      </pc:sldChg>
      <pc:sldChg chg="addSp delSp modSp mod">
        <pc:chgData name="Paul Flye Sainte Marie" userId="ae82cfe72a72eaca" providerId="LiveId" clId="{1012161C-222C-46E8-948B-0F8C7F32B88C}" dt="2025-05-14T20:17:13.849" v="846"/>
        <pc:sldMkLst>
          <pc:docMk/>
          <pc:sldMk cId="1249821545" sldId="263"/>
        </pc:sldMkLst>
        <pc:spChg chg="mod">
          <ac:chgData name="Paul Flye Sainte Marie" userId="ae82cfe72a72eaca" providerId="LiveId" clId="{1012161C-222C-46E8-948B-0F8C7F32B88C}" dt="2025-05-14T19:31:27.021" v="147" actId="20577"/>
          <ac:spMkLst>
            <pc:docMk/>
            <pc:sldMk cId="1249821545" sldId="263"/>
            <ac:spMk id="9" creationId="{2A976C1E-129F-0D9D-D644-0FAB586E3795}"/>
          </ac:spMkLst>
        </pc:spChg>
        <pc:spChg chg="mod">
          <ac:chgData name="Paul Flye Sainte Marie" userId="ae82cfe72a72eaca" providerId="LiveId" clId="{1012161C-222C-46E8-948B-0F8C7F32B88C}" dt="2025-05-14T19:33:16.661" v="189" actId="20577"/>
          <ac:spMkLst>
            <pc:docMk/>
            <pc:sldMk cId="1249821545" sldId="263"/>
            <ac:spMk id="33" creationId="{3B1435B0-5934-E50B-7E2A-F87A52F069BA}"/>
          </ac:spMkLst>
        </pc:spChg>
        <pc:spChg chg="mod">
          <ac:chgData name="Paul Flye Sainte Marie" userId="ae82cfe72a72eaca" providerId="LiveId" clId="{1012161C-222C-46E8-948B-0F8C7F32B88C}" dt="2025-05-14T19:35:07.326" v="220" actId="14100"/>
          <ac:spMkLst>
            <pc:docMk/>
            <pc:sldMk cId="1249821545" sldId="263"/>
            <ac:spMk id="37" creationId="{4D6F59D2-3ECC-9AF0-FD19-22D5E074241F}"/>
          </ac:spMkLst>
        </pc:spChg>
        <pc:spChg chg="mod">
          <ac:chgData name="Paul Flye Sainte Marie" userId="ae82cfe72a72eaca" providerId="LiveId" clId="{1012161C-222C-46E8-948B-0F8C7F32B88C}" dt="2025-05-14T20:02:49.910" v="745" actId="6549"/>
          <ac:spMkLst>
            <pc:docMk/>
            <pc:sldMk cId="1249821545" sldId="263"/>
            <ac:spMk id="57" creationId="{8629243E-52AC-BDCF-341C-9835AC342573}"/>
          </ac:spMkLst>
        </pc:spChg>
        <pc:grpChg chg="add del mod">
          <ac:chgData name="Paul Flye Sainte Marie" userId="ae82cfe72a72eaca" providerId="LiveId" clId="{1012161C-222C-46E8-948B-0F8C7F32B88C}" dt="2025-05-14T20:17:13.549" v="845" actId="478"/>
          <ac:grpSpMkLst>
            <pc:docMk/>
            <pc:sldMk cId="1249821545" sldId="263"/>
            <ac:grpSpMk id="3" creationId="{2AB91CBB-377D-8193-3399-A9206DBD0F26}"/>
          </ac:grpSpMkLst>
        </pc:grpChg>
        <pc:grpChg chg="add mod">
          <ac:chgData name="Paul Flye Sainte Marie" userId="ae82cfe72a72eaca" providerId="LiveId" clId="{1012161C-222C-46E8-948B-0F8C7F32B88C}" dt="2025-05-14T20:17:13.849" v="846"/>
          <ac:grpSpMkLst>
            <pc:docMk/>
            <pc:sldMk cId="1249821545" sldId="263"/>
            <ac:grpSpMk id="10" creationId="{8710E5F9-443C-AAA8-309B-21ABF0359687}"/>
          </ac:grpSpMkLst>
        </pc:grpChg>
        <pc:picChg chg="mod">
          <ac:chgData name="Paul Flye Sainte Marie" userId="ae82cfe72a72eaca" providerId="LiveId" clId="{1012161C-222C-46E8-948B-0F8C7F32B88C}" dt="2025-05-14T20:15:39.822" v="799"/>
          <ac:picMkLst>
            <pc:docMk/>
            <pc:sldMk cId="1249821545" sldId="263"/>
            <ac:picMk id="7" creationId="{A876058E-CC84-C3E5-204B-E7C58E232F1F}"/>
          </ac:picMkLst>
        </pc:picChg>
        <pc:picChg chg="mod">
          <ac:chgData name="Paul Flye Sainte Marie" userId="ae82cfe72a72eaca" providerId="LiveId" clId="{1012161C-222C-46E8-948B-0F8C7F32B88C}" dt="2025-05-14T20:15:39.822" v="799"/>
          <ac:picMkLst>
            <pc:docMk/>
            <pc:sldMk cId="1249821545" sldId="263"/>
            <ac:picMk id="8" creationId="{FB7DB336-1974-4490-A39E-9D811B0CDEB9}"/>
          </ac:picMkLst>
        </pc:picChg>
        <pc:picChg chg="mod">
          <ac:chgData name="Paul Flye Sainte Marie" userId="ae82cfe72a72eaca" providerId="LiveId" clId="{1012161C-222C-46E8-948B-0F8C7F32B88C}" dt="2025-05-14T20:17:13.849" v="846"/>
          <ac:picMkLst>
            <pc:docMk/>
            <pc:sldMk cId="1249821545" sldId="263"/>
            <ac:picMk id="11" creationId="{CEE116AA-0D74-B1CD-7C3E-0492A13BA813}"/>
          </ac:picMkLst>
        </pc:picChg>
        <pc:picChg chg="mod">
          <ac:chgData name="Paul Flye Sainte Marie" userId="ae82cfe72a72eaca" providerId="LiveId" clId="{1012161C-222C-46E8-948B-0F8C7F32B88C}" dt="2025-05-14T20:17:13.849" v="846"/>
          <ac:picMkLst>
            <pc:docMk/>
            <pc:sldMk cId="1249821545" sldId="263"/>
            <ac:picMk id="13" creationId="{7BD894A7-BBF2-9523-2CE6-EBAA08E0E8DC}"/>
          </ac:picMkLst>
        </pc:picChg>
        <pc:picChg chg="del">
          <ac:chgData name="Paul Flye Sainte Marie" userId="ae82cfe72a72eaca" providerId="LiveId" clId="{1012161C-222C-46E8-948B-0F8C7F32B88C}" dt="2025-05-14T20:15:39.454" v="798" actId="478"/>
          <ac:picMkLst>
            <pc:docMk/>
            <pc:sldMk cId="1249821545" sldId="263"/>
            <ac:picMk id="16" creationId="{9552D46B-1FD5-8CB5-2965-59D0C17AC778}"/>
          </ac:picMkLst>
        </pc:picChg>
        <pc:picChg chg="mod">
          <ac:chgData name="Paul Flye Sainte Marie" userId="ae82cfe72a72eaca" providerId="LiveId" clId="{1012161C-222C-46E8-948B-0F8C7F32B88C}" dt="2025-05-14T19:34:33.629" v="219" actId="1076"/>
          <ac:picMkLst>
            <pc:docMk/>
            <pc:sldMk cId="1249821545" sldId="263"/>
            <ac:picMk id="21" creationId="{A33B3268-3440-2681-F569-0449027B89D7}"/>
          </ac:picMkLst>
        </pc:picChg>
      </pc:sldChg>
      <pc:sldChg chg="addSp delSp modSp mod">
        <pc:chgData name="Paul Flye Sainte Marie" userId="ae82cfe72a72eaca" providerId="LiveId" clId="{1012161C-222C-46E8-948B-0F8C7F32B88C}" dt="2025-05-14T20:17:10.384" v="844"/>
        <pc:sldMkLst>
          <pc:docMk/>
          <pc:sldMk cId="3152133292" sldId="264"/>
        </pc:sldMkLst>
        <pc:spChg chg="mod">
          <ac:chgData name="Paul Flye Sainte Marie" userId="ae82cfe72a72eaca" providerId="LiveId" clId="{1012161C-222C-46E8-948B-0F8C7F32B88C}" dt="2025-05-14T19:38:25.404" v="302" actId="20577"/>
          <ac:spMkLst>
            <pc:docMk/>
            <pc:sldMk cId="3152133292" sldId="264"/>
            <ac:spMk id="7" creationId="{533FD20A-6CFC-C3C8-6F14-9BFFD911BACA}"/>
          </ac:spMkLst>
        </pc:spChg>
        <pc:spChg chg="mod">
          <ac:chgData name="Paul Flye Sainte Marie" userId="ae82cfe72a72eaca" providerId="LiveId" clId="{1012161C-222C-46E8-948B-0F8C7F32B88C}" dt="2025-05-14T19:38:43.400" v="330" actId="20577"/>
          <ac:spMkLst>
            <pc:docMk/>
            <pc:sldMk cId="3152133292" sldId="264"/>
            <ac:spMk id="9" creationId="{2A976C1E-129F-0D9D-D644-0FAB586E3795}"/>
          </ac:spMkLst>
        </pc:spChg>
        <pc:spChg chg="mod">
          <ac:chgData name="Paul Flye Sainte Marie" userId="ae82cfe72a72eaca" providerId="LiveId" clId="{1012161C-222C-46E8-948B-0F8C7F32B88C}" dt="2025-05-14T19:44:41.813" v="432" actId="122"/>
          <ac:spMkLst>
            <pc:docMk/>
            <pc:sldMk cId="3152133292" sldId="264"/>
            <ac:spMk id="17" creationId="{A8DEF8E4-4FBB-8AA3-1543-57DE6A86E053}"/>
          </ac:spMkLst>
        </pc:spChg>
        <pc:spChg chg="mod">
          <ac:chgData name="Paul Flye Sainte Marie" userId="ae82cfe72a72eaca" providerId="LiveId" clId="{1012161C-222C-46E8-948B-0F8C7F32B88C}" dt="2025-05-14T19:44:39.270" v="431" actId="122"/>
          <ac:spMkLst>
            <pc:docMk/>
            <pc:sldMk cId="3152133292" sldId="264"/>
            <ac:spMk id="37" creationId="{4D6F59D2-3ECC-9AF0-FD19-22D5E074241F}"/>
          </ac:spMkLst>
        </pc:spChg>
        <pc:spChg chg="mod">
          <ac:chgData name="Paul Flye Sainte Marie" userId="ae82cfe72a72eaca" providerId="LiveId" clId="{1012161C-222C-46E8-948B-0F8C7F32B88C}" dt="2025-05-14T20:03:24.988" v="753" actId="6549"/>
          <ac:spMkLst>
            <pc:docMk/>
            <pc:sldMk cId="3152133292" sldId="264"/>
            <ac:spMk id="57" creationId="{8629243E-52AC-BDCF-341C-9835AC342573}"/>
          </ac:spMkLst>
        </pc:spChg>
        <pc:grpChg chg="add del mod">
          <ac:chgData name="Paul Flye Sainte Marie" userId="ae82cfe72a72eaca" providerId="LiveId" clId="{1012161C-222C-46E8-948B-0F8C7F32B88C}" dt="2025-05-14T20:17:10.196" v="843" actId="478"/>
          <ac:grpSpMkLst>
            <pc:docMk/>
            <pc:sldMk cId="3152133292" sldId="264"/>
            <ac:grpSpMk id="3" creationId="{04EF6511-FC0C-B12C-E936-D99150970B77}"/>
          </ac:grpSpMkLst>
        </pc:grpChg>
        <pc:grpChg chg="add mod">
          <ac:chgData name="Paul Flye Sainte Marie" userId="ae82cfe72a72eaca" providerId="LiveId" clId="{1012161C-222C-46E8-948B-0F8C7F32B88C}" dt="2025-05-14T20:17:10.384" v="844"/>
          <ac:grpSpMkLst>
            <pc:docMk/>
            <pc:sldMk cId="3152133292" sldId="264"/>
            <ac:grpSpMk id="21" creationId="{0FB233FE-680B-3814-A994-ABCDAE88F83F}"/>
          </ac:grpSpMkLst>
        </pc:grpChg>
        <pc:picChg chg="mod">
          <ac:chgData name="Paul Flye Sainte Marie" userId="ae82cfe72a72eaca" providerId="LiveId" clId="{1012161C-222C-46E8-948B-0F8C7F32B88C}" dt="2025-05-14T20:15:43.466" v="801"/>
          <ac:picMkLst>
            <pc:docMk/>
            <pc:sldMk cId="3152133292" sldId="264"/>
            <ac:picMk id="10" creationId="{FBF52154-77A4-6F09-DA3E-C8BAB1CC8CEF}"/>
          </ac:picMkLst>
        </pc:picChg>
        <pc:picChg chg="mod">
          <ac:chgData name="Paul Flye Sainte Marie" userId="ae82cfe72a72eaca" providerId="LiveId" clId="{1012161C-222C-46E8-948B-0F8C7F32B88C}" dt="2025-05-14T20:15:11.238" v="792" actId="1036"/>
          <ac:picMkLst>
            <pc:docMk/>
            <pc:sldMk cId="3152133292" sldId="264"/>
            <ac:picMk id="11" creationId="{7F8ABCA8-0EC1-3776-8DC5-4CE51619E3F9}"/>
          </ac:picMkLst>
        </pc:picChg>
        <pc:picChg chg="del">
          <ac:chgData name="Paul Flye Sainte Marie" userId="ae82cfe72a72eaca" providerId="LiveId" clId="{1012161C-222C-46E8-948B-0F8C7F32B88C}" dt="2025-05-14T20:15:43.122" v="800" actId="478"/>
          <ac:picMkLst>
            <pc:docMk/>
            <pc:sldMk cId="3152133292" sldId="264"/>
            <ac:picMk id="16" creationId="{9552D46B-1FD5-8CB5-2965-59D0C17AC778}"/>
          </ac:picMkLst>
        </pc:picChg>
        <pc:picChg chg="mod">
          <ac:chgData name="Paul Flye Sainte Marie" userId="ae82cfe72a72eaca" providerId="LiveId" clId="{1012161C-222C-46E8-948B-0F8C7F32B88C}" dt="2025-05-14T20:15:43.466" v="801"/>
          <ac:picMkLst>
            <pc:docMk/>
            <pc:sldMk cId="3152133292" sldId="264"/>
            <ac:picMk id="18" creationId="{62ABCE28-E0E2-B7E5-EA8F-8263C5B3B25D}"/>
          </ac:picMkLst>
        </pc:picChg>
        <pc:picChg chg="mod">
          <ac:chgData name="Paul Flye Sainte Marie" userId="ae82cfe72a72eaca" providerId="LiveId" clId="{1012161C-222C-46E8-948B-0F8C7F32B88C}" dt="2025-05-14T20:17:10.384" v="844"/>
          <ac:picMkLst>
            <pc:docMk/>
            <pc:sldMk cId="3152133292" sldId="264"/>
            <ac:picMk id="22" creationId="{8716FF81-3C21-214C-1EAF-E4FB51D4DFC5}"/>
          </ac:picMkLst>
        </pc:picChg>
        <pc:picChg chg="mod">
          <ac:chgData name="Paul Flye Sainte Marie" userId="ae82cfe72a72eaca" providerId="LiveId" clId="{1012161C-222C-46E8-948B-0F8C7F32B88C}" dt="2025-05-14T20:17:10.384" v="844"/>
          <ac:picMkLst>
            <pc:docMk/>
            <pc:sldMk cId="3152133292" sldId="264"/>
            <ac:picMk id="23" creationId="{AC18A9DF-8E4F-3406-FE51-4EBDFEB5885F}"/>
          </ac:picMkLst>
        </pc:picChg>
        <pc:cxnChg chg="mod">
          <ac:chgData name="Paul Flye Sainte Marie" userId="ae82cfe72a72eaca" providerId="LiveId" clId="{1012161C-222C-46E8-948B-0F8C7F32B88C}" dt="2025-05-14T19:39:39.244" v="349" actId="1035"/>
          <ac:cxnSpMkLst>
            <pc:docMk/>
            <pc:sldMk cId="3152133292" sldId="264"/>
            <ac:cxnSpMk id="13" creationId="{1846873B-CF03-D402-84D7-734A690CF020}"/>
          </ac:cxnSpMkLst>
        </pc:cxnChg>
        <pc:cxnChg chg="mod">
          <ac:chgData name="Paul Flye Sainte Marie" userId="ae82cfe72a72eaca" providerId="LiveId" clId="{1012161C-222C-46E8-948B-0F8C7F32B88C}" dt="2025-05-14T19:39:44.689" v="363" actId="1036"/>
          <ac:cxnSpMkLst>
            <pc:docMk/>
            <pc:sldMk cId="3152133292" sldId="264"/>
            <ac:cxnSpMk id="14" creationId="{545F379A-5E71-E2B2-D834-46B63B35FCA7}"/>
          </ac:cxnSpMkLst>
        </pc:cxnChg>
      </pc:sldChg>
      <pc:sldChg chg="addSp delSp modSp mod">
        <pc:chgData name="Paul Flye Sainte Marie" userId="ae82cfe72a72eaca" providerId="LiveId" clId="{1012161C-222C-46E8-948B-0F8C7F32B88C}" dt="2025-05-14T20:17:05.931" v="842"/>
        <pc:sldMkLst>
          <pc:docMk/>
          <pc:sldMk cId="540750988" sldId="265"/>
        </pc:sldMkLst>
        <pc:spChg chg="mod">
          <ac:chgData name="Paul Flye Sainte Marie" userId="ae82cfe72a72eaca" providerId="LiveId" clId="{1012161C-222C-46E8-948B-0F8C7F32B88C}" dt="2025-05-14T19:48:26.027" v="571" actId="20577"/>
          <ac:spMkLst>
            <pc:docMk/>
            <pc:sldMk cId="540750988" sldId="265"/>
            <ac:spMk id="3" creationId="{1CED7004-99D1-6C80-2A3F-5FF4CA52E792}"/>
          </ac:spMkLst>
        </pc:spChg>
        <pc:spChg chg="mod">
          <ac:chgData name="Paul Flye Sainte Marie" userId="ae82cfe72a72eaca" providerId="LiveId" clId="{1012161C-222C-46E8-948B-0F8C7F32B88C}" dt="2025-05-14T19:58:27.137" v="678" actId="20577"/>
          <ac:spMkLst>
            <pc:docMk/>
            <pc:sldMk cId="540750988" sldId="265"/>
            <ac:spMk id="21" creationId="{CE61A1A2-122A-812E-1DA6-1561837534AD}"/>
          </ac:spMkLst>
        </pc:spChg>
        <pc:spChg chg="mod">
          <ac:chgData name="Paul Flye Sainte Marie" userId="ae82cfe72a72eaca" providerId="LiveId" clId="{1012161C-222C-46E8-948B-0F8C7F32B88C}" dt="2025-05-14T19:48:36.378" v="587" actId="1036"/>
          <ac:spMkLst>
            <pc:docMk/>
            <pc:sldMk cId="540750988" sldId="265"/>
            <ac:spMk id="30" creationId="{F8CDD086-EA65-1753-E6ED-88A2330C77EE}"/>
          </ac:spMkLst>
        </pc:spChg>
        <pc:spChg chg="mod">
          <ac:chgData name="Paul Flye Sainte Marie" userId="ae82cfe72a72eaca" providerId="LiveId" clId="{1012161C-222C-46E8-948B-0F8C7F32B88C}" dt="2025-05-14T20:02:39.632" v="741"/>
          <ac:spMkLst>
            <pc:docMk/>
            <pc:sldMk cId="540750988" sldId="265"/>
            <ac:spMk id="57" creationId="{8629243E-52AC-BDCF-341C-9835AC342573}"/>
          </ac:spMkLst>
        </pc:spChg>
        <pc:grpChg chg="add del mod">
          <ac:chgData name="Paul Flye Sainte Marie" userId="ae82cfe72a72eaca" providerId="LiveId" clId="{1012161C-222C-46E8-948B-0F8C7F32B88C}" dt="2025-05-14T20:17:05.720" v="841" actId="478"/>
          <ac:grpSpMkLst>
            <pc:docMk/>
            <pc:sldMk cId="540750988" sldId="265"/>
            <ac:grpSpMk id="4" creationId="{D074FABD-928F-51E3-1BA3-A4B09E23AB7C}"/>
          </ac:grpSpMkLst>
        </pc:grpChg>
        <pc:grpChg chg="add mod">
          <ac:chgData name="Paul Flye Sainte Marie" userId="ae82cfe72a72eaca" providerId="LiveId" clId="{1012161C-222C-46E8-948B-0F8C7F32B88C}" dt="2025-05-14T20:17:05.931" v="842"/>
          <ac:grpSpMkLst>
            <pc:docMk/>
            <pc:sldMk cId="540750988" sldId="265"/>
            <ac:grpSpMk id="8" creationId="{3BB8B07B-F211-FBC9-C9A9-AC8D2F135B86}"/>
          </ac:grpSpMkLst>
        </pc:grpChg>
        <pc:picChg chg="mod">
          <ac:chgData name="Paul Flye Sainte Marie" userId="ae82cfe72a72eaca" providerId="LiveId" clId="{1012161C-222C-46E8-948B-0F8C7F32B88C}" dt="2025-05-14T20:15:47.674" v="803"/>
          <ac:picMkLst>
            <pc:docMk/>
            <pc:sldMk cId="540750988" sldId="265"/>
            <ac:picMk id="6" creationId="{FF48F8C4-E931-47E9-FFD0-BACC76BD9FB6}"/>
          </ac:picMkLst>
        </pc:picChg>
        <pc:picChg chg="mod">
          <ac:chgData name="Paul Flye Sainte Marie" userId="ae82cfe72a72eaca" providerId="LiveId" clId="{1012161C-222C-46E8-948B-0F8C7F32B88C}" dt="2025-05-14T20:15:47.674" v="803"/>
          <ac:picMkLst>
            <pc:docMk/>
            <pc:sldMk cId="540750988" sldId="265"/>
            <ac:picMk id="7" creationId="{74D9294A-7C05-DF49-CBED-4780B99DA7FC}"/>
          </ac:picMkLst>
        </pc:picChg>
        <pc:picChg chg="mod">
          <ac:chgData name="Paul Flye Sainte Marie" userId="ae82cfe72a72eaca" providerId="LiveId" clId="{1012161C-222C-46E8-948B-0F8C7F32B88C}" dt="2025-05-14T20:17:05.931" v="842"/>
          <ac:picMkLst>
            <pc:docMk/>
            <pc:sldMk cId="540750988" sldId="265"/>
            <ac:picMk id="9" creationId="{C8C75F66-5220-C42C-0ADA-CD78D9887BD9}"/>
          </ac:picMkLst>
        </pc:picChg>
        <pc:picChg chg="mod">
          <ac:chgData name="Paul Flye Sainte Marie" userId="ae82cfe72a72eaca" providerId="LiveId" clId="{1012161C-222C-46E8-948B-0F8C7F32B88C}" dt="2025-05-14T20:17:05.931" v="842"/>
          <ac:picMkLst>
            <pc:docMk/>
            <pc:sldMk cId="540750988" sldId="265"/>
            <ac:picMk id="10" creationId="{E1D51DC2-9AB9-3B5F-5C33-9D13C2E7C083}"/>
          </ac:picMkLst>
        </pc:picChg>
        <pc:picChg chg="del">
          <ac:chgData name="Paul Flye Sainte Marie" userId="ae82cfe72a72eaca" providerId="LiveId" clId="{1012161C-222C-46E8-948B-0F8C7F32B88C}" dt="2025-05-14T20:15:47.395" v="802" actId="478"/>
          <ac:picMkLst>
            <pc:docMk/>
            <pc:sldMk cId="540750988" sldId="265"/>
            <ac:picMk id="16" creationId="{9552D46B-1FD5-8CB5-2965-59D0C17AC778}"/>
          </ac:picMkLst>
        </pc:picChg>
        <pc:picChg chg="mod">
          <ac:chgData name="Paul Flye Sainte Marie" userId="ae82cfe72a72eaca" providerId="LiveId" clId="{1012161C-222C-46E8-948B-0F8C7F32B88C}" dt="2025-05-14T19:48:36.378" v="587" actId="1036"/>
          <ac:picMkLst>
            <pc:docMk/>
            <pc:sldMk cId="540750988" sldId="265"/>
            <ac:picMk id="39" creationId="{78AD329B-9CDB-C56A-C25A-526DA398C875}"/>
          </ac:picMkLst>
        </pc:picChg>
      </pc:sldChg>
      <pc:sldChg chg="addSp delSp modSp mod">
        <pc:chgData name="Paul Flye Sainte Marie" userId="ae82cfe72a72eaca" providerId="LiveId" clId="{1012161C-222C-46E8-948B-0F8C7F32B88C}" dt="2025-05-14T20:17:01.632" v="840"/>
        <pc:sldMkLst>
          <pc:docMk/>
          <pc:sldMk cId="3549634842" sldId="266"/>
        </pc:sldMkLst>
        <pc:spChg chg="mod">
          <ac:chgData name="Paul Flye Sainte Marie" userId="ae82cfe72a72eaca" providerId="LiveId" clId="{1012161C-222C-46E8-948B-0F8C7F32B88C}" dt="2025-05-14T19:51:15.746" v="616" actId="108"/>
          <ac:spMkLst>
            <pc:docMk/>
            <pc:sldMk cId="3549634842" sldId="266"/>
            <ac:spMk id="4" creationId="{F29CEDC4-00AE-AFC9-FC08-CA54A3EABE83}"/>
          </ac:spMkLst>
        </pc:spChg>
        <pc:spChg chg="mod">
          <ac:chgData name="Paul Flye Sainte Marie" userId="ae82cfe72a72eaca" providerId="LiveId" clId="{1012161C-222C-46E8-948B-0F8C7F32B88C}" dt="2025-05-14T20:02:35.263" v="740" actId="6549"/>
          <ac:spMkLst>
            <pc:docMk/>
            <pc:sldMk cId="3549634842" sldId="266"/>
            <ac:spMk id="57" creationId="{8629243E-52AC-BDCF-341C-9835AC342573}"/>
          </ac:spMkLst>
        </pc:spChg>
        <pc:grpChg chg="add del mod">
          <ac:chgData name="Paul Flye Sainte Marie" userId="ae82cfe72a72eaca" providerId="LiveId" clId="{1012161C-222C-46E8-948B-0F8C7F32B88C}" dt="2025-05-14T20:17:01.421" v="839" actId="478"/>
          <ac:grpSpMkLst>
            <pc:docMk/>
            <pc:sldMk cId="3549634842" sldId="266"/>
            <ac:grpSpMk id="3" creationId="{3B2D6AC1-44CD-17FC-7BA6-75F86661EF29}"/>
          </ac:grpSpMkLst>
        </pc:grpChg>
        <pc:grpChg chg="add mod">
          <ac:chgData name="Paul Flye Sainte Marie" userId="ae82cfe72a72eaca" providerId="LiveId" clId="{1012161C-222C-46E8-948B-0F8C7F32B88C}" dt="2025-05-14T20:17:01.632" v="840"/>
          <ac:grpSpMkLst>
            <pc:docMk/>
            <pc:sldMk cId="3549634842" sldId="266"/>
            <ac:grpSpMk id="7" creationId="{B1F0C44F-98B5-EEAC-B8D3-8425B0D780A3}"/>
          </ac:grpSpMkLst>
        </pc:grpChg>
        <pc:picChg chg="mod">
          <ac:chgData name="Paul Flye Sainte Marie" userId="ae82cfe72a72eaca" providerId="LiveId" clId="{1012161C-222C-46E8-948B-0F8C7F32B88C}" dt="2025-05-14T20:15:51.814" v="805"/>
          <ac:picMkLst>
            <pc:docMk/>
            <pc:sldMk cId="3549634842" sldId="266"/>
            <ac:picMk id="5" creationId="{F8DDCC07-DEC6-3302-D608-AA1E97257463}"/>
          </ac:picMkLst>
        </pc:picChg>
        <pc:picChg chg="mod">
          <ac:chgData name="Paul Flye Sainte Marie" userId="ae82cfe72a72eaca" providerId="LiveId" clId="{1012161C-222C-46E8-948B-0F8C7F32B88C}" dt="2025-05-14T20:15:51.814" v="805"/>
          <ac:picMkLst>
            <pc:docMk/>
            <pc:sldMk cId="3549634842" sldId="266"/>
            <ac:picMk id="6" creationId="{17AC1F00-C8C0-4F4F-DC85-1EFCCA8BA458}"/>
          </ac:picMkLst>
        </pc:picChg>
        <pc:picChg chg="mod">
          <ac:chgData name="Paul Flye Sainte Marie" userId="ae82cfe72a72eaca" providerId="LiveId" clId="{1012161C-222C-46E8-948B-0F8C7F32B88C}" dt="2025-05-14T20:17:01.632" v="840"/>
          <ac:picMkLst>
            <pc:docMk/>
            <pc:sldMk cId="3549634842" sldId="266"/>
            <ac:picMk id="9" creationId="{9A94A01E-808F-8BD8-3AB2-0FC8068585A1}"/>
          </ac:picMkLst>
        </pc:picChg>
        <pc:picChg chg="mod">
          <ac:chgData name="Paul Flye Sainte Marie" userId="ae82cfe72a72eaca" providerId="LiveId" clId="{1012161C-222C-46E8-948B-0F8C7F32B88C}" dt="2025-05-14T20:17:01.632" v="840"/>
          <ac:picMkLst>
            <pc:docMk/>
            <pc:sldMk cId="3549634842" sldId="266"/>
            <ac:picMk id="11" creationId="{2661198F-C1E0-20C4-7FF0-0B28D23CC8A1}"/>
          </ac:picMkLst>
        </pc:picChg>
        <pc:picChg chg="del">
          <ac:chgData name="Paul Flye Sainte Marie" userId="ae82cfe72a72eaca" providerId="LiveId" clId="{1012161C-222C-46E8-948B-0F8C7F32B88C}" dt="2025-05-14T20:15:50.455" v="804" actId="478"/>
          <ac:picMkLst>
            <pc:docMk/>
            <pc:sldMk cId="3549634842" sldId="266"/>
            <ac:picMk id="16" creationId="{9552D46B-1FD5-8CB5-2965-59D0C17AC778}"/>
          </ac:picMkLst>
        </pc:picChg>
      </pc:sldChg>
      <pc:sldChg chg="addSp delSp modSp mod">
        <pc:chgData name="Paul Flye Sainte Marie" userId="ae82cfe72a72eaca" providerId="LiveId" clId="{1012161C-222C-46E8-948B-0F8C7F32B88C}" dt="2025-05-14T20:16:58.122" v="838"/>
        <pc:sldMkLst>
          <pc:docMk/>
          <pc:sldMk cId="3486297728" sldId="267"/>
        </pc:sldMkLst>
        <pc:spChg chg="mod">
          <ac:chgData name="Paul Flye Sainte Marie" userId="ae82cfe72a72eaca" providerId="LiveId" clId="{1012161C-222C-46E8-948B-0F8C7F32B88C}" dt="2025-05-14T20:02:26.421" v="735" actId="6549"/>
          <ac:spMkLst>
            <pc:docMk/>
            <pc:sldMk cId="3486297728" sldId="267"/>
            <ac:spMk id="57" creationId="{8629243E-52AC-BDCF-341C-9835AC342573}"/>
          </ac:spMkLst>
        </pc:spChg>
        <pc:grpChg chg="add del mod">
          <ac:chgData name="Paul Flye Sainte Marie" userId="ae82cfe72a72eaca" providerId="LiveId" clId="{1012161C-222C-46E8-948B-0F8C7F32B88C}" dt="2025-05-14T20:16:57.888" v="837" actId="478"/>
          <ac:grpSpMkLst>
            <pc:docMk/>
            <pc:sldMk cId="3486297728" sldId="267"/>
            <ac:grpSpMk id="3" creationId="{AD181649-E341-7FDE-792E-8372C22AABF9}"/>
          </ac:grpSpMkLst>
        </pc:grpChg>
        <pc:grpChg chg="add mod">
          <ac:chgData name="Paul Flye Sainte Marie" userId="ae82cfe72a72eaca" providerId="LiveId" clId="{1012161C-222C-46E8-948B-0F8C7F32B88C}" dt="2025-05-14T20:16:58.122" v="838"/>
          <ac:grpSpMkLst>
            <pc:docMk/>
            <pc:sldMk cId="3486297728" sldId="267"/>
            <ac:grpSpMk id="7" creationId="{F8551AAE-03B5-CF73-787E-792D2D29E177}"/>
          </ac:grpSpMkLst>
        </pc:grpChg>
        <pc:picChg chg="mod">
          <ac:chgData name="Paul Flye Sainte Marie" userId="ae82cfe72a72eaca" providerId="LiveId" clId="{1012161C-222C-46E8-948B-0F8C7F32B88C}" dt="2025-05-14T20:15:56.516" v="807"/>
          <ac:picMkLst>
            <pc:docMk/>
            <pc:sldMk cId="3486297728" sldId="267"/>
            <ac:picMk id="5" creationId="{2B53520D-0C4A-9D67-DAA8-04A47FBEE348}"/>
          </ac:picMkLst>
        </pc:picChg>
        <pc:picChg chg="mod">
          <ac:chgData name="Paul Flye Sainte Marie" userId="ae82cfe72a72eaca" providerId="LiveId" clId="{1012161C-222C-46E8-948B-0F8C7F32B88C}" dt="2025-05-14T20:15:56.516" v="807"/>
          <ac:picMkLst>
            <pc:docMk/>
            <pc:sldMk cId="3486297728" sldId="267"/>
            <ac:picMk id="6" creationId="{FC66BBFD-04D9-9C80-9677-F92AB0943747}"/>
          </ac:picMkLst>
        </pc:picChg>
        <pc:picChg chg="mod">
          <ac:chgData name="Paul Flye Sainte Marie" userId="ae82cfe72a72eaca" providerId="LiveId" clId="{1012161C-222C-46E8-948B-0F8C7F32B88C}" dt="2025-05-14T20:16:58.122" v="838"/>
          <ac:picMkLst>
            <pc:docMk/>
            <pc:sldMk cId="3486297728" sldId="267"/>
            <ac:picMk id="9" creationId="{C4D0909A-CF62-E2DE-4059-6C1CF56CBE6B}"/>
          </ac:picMkLst>
        </pc:picChg>
        <pc:picChg chg="mod">
          <ac:chgData name="Paul Flye Sainte Marie" userId="ae82cfe72a72eaca" providerId="LiveId" clId="{1012161C-222C-46E8-948B-0F8C7F32B88C}" dt="2025-05-14T20:16:58.122" v="838"/>
          <ac:picMkLst>
            <pc:docMk/>
            <pc:sldMk cId="3486297728" sldId="267"/>
            <ac:picMk id="10" creationId="{1B9F16A4-342F-3F1D-99AB-FCDFB8FE06E8}"/>
          </ac:picMkLst>
        </pc:picChg>
        <pc:picChg chg="del">
          <ac:chgData name="Paul Flye Sainte Marie" userId="ae82cfe72a72eaca" providerId="LiveId" clId="{1012161C-222C-46E8-948B-0F8C7F32B88C}" dt="2025-05-14T20:15:54.529" v="806" actId="478"/>
          <ac:picMkLst>
            <pc:docMk/>
            <pc:sldMk cId="3486297728" sldId="267"/>
            <ac:picMk id="16" creationId="{9552D46B-1FD5-8CB5-2965-59D0C17AC778}"/>
          </ac:picMkLst>
        </pc:picChg>
      </pc:sldChg>
      <pc:sldChg chg="addSp delSp modSp mod">
        <pc:chgData name="Paul Flye Sainte Marie" userId="ae82cfe72a72eaca" providerId="LiveId" clId="{1012161C-222C-46E8-948B-0F8C7F32B88C}" dt="2025-05-14T20:16:54.094" v="836"/>
        <pc:sldMkLst>
          <pc:docMk/>
          <pc:sldMk cId="2184022082" sldId="268"/>
        </pc:sldMkLst>
        <pc:spChg chg="mod">
          <ac:chgData name="Paul Flye Sainte Marie" userId="ae82cfe72a72eaca" providerId="LiveId" clId="{1012161C-222C-46E8-948B-0F8C7F32B88C}" dt="2025-05-14T20:12:48.231" v="777" actId="2711"/>
          <ac:spMkLst>
            <pc:docMk/>
            <pc:sldMk cId="2184022082" sldId="268"/>
            <ac:spMk id="4" creationId="{F29CEDC4-00AE-AFC9-FC08-CA54A3EABE83}"/>
          </ac:spMkLst>
        </pc:spChg>
        <pc:spChg chg="mod">
          <ac:chgData name="Paul Flye Sainte Marie" userId="ae82cfe72a72eaca" providerId="LiveId" clId="{1012161C-222C-46E8-948B-0F8C7F32B88C}" dt="2025-05-14T20:02:20.344" v="733" actId="6549"/>
          <ac:spMkLst>
            <pc:docMk/>
            <pc:sldMk cId="2184022082" sldId="268"/>
            <ac:spMk id="57" creationId="{8629243E-52AC-BDCF-341C-9835AC342573}"/>
          </ac:spMkLst>
        </pc:spChg>
        <pc:grpChg chg="add del mod">
          <ac:chgData name="Paul Flye Sainte Marie" userId="ae82cfe72a72eaca" providerId="LiveId" clId="{1012161C-222C-46E8-948B-0F8C7F32B88C}" dt="2025-05-14T20:16:53.839" v="835" actId="478"/>
          <ac:grpSpMkLst>
            <pc:docMk/>
            <pc:sldMk cId="2184022082" sldId="268"/>
            <ac:grpSpMk id="9" creationId="{11A0B214-9D08-E27C-EAAA-EE7637561B7E}"/>
          </ac:grpSpMkLst>
        </pc:grpChg>
        <pc:grpChg chg="add mod">
          <ac:chgData name="Paul Flye Sainte Marie" userId="ae82cfe72a72eaca" providerId="LiveId" clId="{1012161C-222C-46E8-948B-0F8C7F32B88C}" dt="2025-05-14T20:16:54.094" v="836"/>
          <ac:grpSpMkLst>
            <pc:docMk/>
            <pc:sldMk cId="2184022082" sldId="268"/>
            <ac:grpSpMk id="13" creationId="{8B6CBF50-E14C-7624-2C61-99BE168A14E4}"/>
          </ac:grpSpMkLst>
        </pc:grpChg>
        <pc:picChg chg="mod">
          <ac:chgData name="Paul Flye Sainte Marie" userId="ae82cfe72a72eaca" providerId="LiveId" clId="{1012161C-222C-46E8-948B-0F8C7F32B88C}" dt="2025-05-14T20:16:00.050" v="809"/>
          <ac:picMkLst>
            <pc:docMk/>
            <pc:sldMk cId="2184022082" sldId="268"/>
            <ac:picMk id="10" creationId="{B06B9CA7-D09C-6C9A-5583-F1131E07629D}"/>
          </ac:picMkLst>
        </pc:picChg>
        <pc:picChg chg="mod">
          <ac:chgData name="Paul Flye Sainte Marie" userId="ae82cfe72a72eaca" providerId="LiveId" clId="{1012161C-222C-46E8-948B-0F8C7F32B88C}" dt="2025-05-14T20:16:00.050" v="809"/>
          <ac:picMkLst>
            <pc:docMk/>
            <pc:sldMk cId="2184022082" sldId="268"/>
            <ac:picMk id="11" creationId="{1EA6054B-E6E0-2E50-D410-CAE8D5BD9E1A}"/>
          </ac:picMkLst>
        </pc:picChg>
        <pc:picChg chg="mod">
          <ac:chgData name="Paul Flye Sainte Marie" userId="ae82cfe72a72eaca" providerId="LiveId" clId="{1012161C-222C-46E8-948B-0F8C7F32B88C}" dt="2025-05-14T20:16:54.094" v="836"/>
          <ac:picMkLst>
            <pc:docMk/>
            <pc:sldMk cId="2184022082" sldId="268"/>
            <ac:picMk id="14" creationId="{F4FE4E1F-A459-D4FE-9F47-B046F7DBCFE6}"/>
          </ac:picMkLst>
        </pc:picChg>
        <pc:picChg chg="mod">
          <ac:chgData name="Paul Flye Sainte Marie" userId="ae82cfe72a72eaca" providerId="LiveId" clId="{1012161C-222C-46E8-948B-0F8C7F32B88C}" dt="2025-05-14T20:16:54.094" v="836"/>
          <ac:picMkLst>
            <pc:docMk/>
            <pc:sldMk cId="2184022082" sldId="268"/>
            <ac:picMk id="15" creationId="{74B9970F-CAEA-EEBE-E637-17DAF05E525F}"/>
          </ac:picMkLst>
        </pc:picChg>
        <pc:picChg chg="del">
          <ac:chgData name="Paul Flye Sainte Marie" userId="ae82cfe72a72eaca" providerId="LiveId" clId="{1012161C-222C-46E8-948B-0F8C7F32B88C}" dt="2025-05-14T20:15:59.748" v="808" actId="478"/>
          <ac:picMkLst>
            <pc:docMk/>
            <pc:sldMk cId="2184022082" sldId="268"/>
            <ac:picMk id="16" creationId="{9552D46B-1FD5-8CB5-2965-59D0C17AC778}"/>
          </ac:picMkLst>
        </pc:picChg>
      </pc:sldChg>
      <pc:sldChg chg="addSp delSp modSp mod">
        <pc:chgData name="Paul Flye Sainte Marie" userId="ae82cfe72a72eaca" providerId="LiveId" clId="{1012161C-222C-46E8-948B-0F8C7F32B88C}" dt="2025-05-14T20:16:50.787" v="834"/>
        <pc:sldMkLst>
          <pc:docMk/>
          <pc:sldMk cId="1608447536" sldId="269"/>
        </pc:sldMkLst>
        <pc:spChg chg="mod">
          <ac:chgData name="Paul Flye Sainte Marie" userId="ae82cfe72a72eaca" providerId="LiveId" clId="{1012161C-222C-46E8-948B-0F8C7F32B88C}" dt="2025-05-14T20:13:03.582" v="778" actId="2711"/>
          <ac:spMkLst>
            <pc:docMk/>
            <pc:sldMk cId="1608447536" sldId="269"/>
            <ac:spMk id="4" creationId="{F29CEDC4-00AE-AFC9-FC08-CA54A3EABE83}"/>
          </ac:spMkLst>
        </pc:spChg>
        <pc:spChg chg="mod">
          <ac:chgData name="Paul Flye Sainte Marie" userId="ae82cfe72a72eaca" providerId="LiveId" clId="{1012161C-222C-46E8-948B-0F8C7F32B88C}" dt="2025-05-14T20:02:11.976" v="729" actId="6549"/>
          <ac:spMkLst>
            <pc:docMk/>
            <pc:sldMk cId="1608447536" sldId="269"/>
            <ac:spMk id="57" creationId="{8629243E-52AC-BDCF-341C-9835AC342573}"/>
          </ac:spMkLst>
        </pc:spChg>
        <pc:grpChg chg="add del mod">
          <ac:chgData name="Paul Flye Sainte Marie" userId="ae82cfe72a72eaca" providerId="LiveId" clId="{1012161C-222C-46E8-948B-0F8C7F32B88C}" dt="2025-05-14T20:16:50.576" v="833" actId="478"/>
          <ac:grpSpMkLst>
            <pc:docMk/>
            <pc:sldMk cId="1608447536" sldId="269"/>
            <ac:grpSpMk id="9" creationId="{4174F003-65AA-6364-A388-3A8B3A3FA2FF}"/>
          </ac:grpSpMkLst>
        </pc:grpChg>
        <pc:grpChg chg="add mod">
          <ac:chgData name="Paul Flye Sainte Marie" userId="ae82cfe72a72eaca" providerId="LiveId" clId="{1012161C-222C-46E8-948B-0F8C7F32B88C}" dt="2025-05-14T20:16:50.787" v="834"/>
          <ac:grpSpMkLst>
            <pc:docMk/>
            <pc:sldMk cId="1608447536" sldId="269"/>
            <ac:grpSpMk id="13" creationId="{C7CC6A5E-8875-DE6D-1B7E-9B408A9D41E7}"/>
          </ac:grpSpMkLst>
        </pc:grpChg>
        <pc:picChg chg="mod">
          <ac:chgData name="Paul Flye Sainte Marie" userId="ae82cfe72a72eaca" providerId="LiveId" clId="{1012161C-222C-46E8-948B-0F8C7F32B88C}" dt="2025-05-14T20:16:03.335" v="811"/>
          <ac:picMkLst>
            <pc:docMk/>
            <pc:sldMk cId="1608447536" sldId="269"/>
            <ac:picMk id="10" creationId="{47399D56-E188-A6D5-80E8-CC917BEEEE91}"/>
          </ac:picMkLst>
        </pc:picChg>
        <pc:picChg chg="mod">
          <ac:chgData name="Paul Flye Sainte Marie" userId="ae82cfe72a72eaca" providerId="LiveId" clId="{1012161C-222C-46E8-948B-0F8C7F32B88C}" dt="2025-05-14T20:16:03.335" v="811"/>
          <ac:picMkLst>
            <pc:docMk/>
            <pc:sldMk cId="1608447536" sldId="269"/>
            <ac:picMk id="11" creationId="{F8CDE320-3015-591F-7E80-8B53A7CF53F3}"/>
          </ac:picMkLst>
        </pc:picChg>
        <pc:picChg chg="mod">
          <ac:chgData name="Paul Flye Sainte Marie" userId="ae82cfe72a72eaca" providerId="LiveId" clId="{1012161C-222C-46E8-948B-0F8C7F32B88C}" dt="2025-05-14T20:16:50.787" v="834"/>
          <ac:picMkLst>
            <pc:docMk/>
            <pc:sldMk cId="1608447536" sldId="269"/>
            <ac:picMk id="14" creationId="{A8AF4D3D-F3C0-1719-C302-E3270EE1C8B6}"/>
          </ac:picMkLst>
        </pc:picChg>
        <pc:picChg chg="mod">
          <ac:chgData name="Paul Flye Sainte Marie" userId="ae82cfe72a72eaca" providerId="LiveId" clId="{1012161C-222C-46E8-948B-0F8C7F32B88C}" dt="2025-05-14T20:16:50.787" v="834"/>
          <ac:picMkLst>
            <pc:docMk/>
            <pc:sldMk cId="1608447536" sldId="269"/>
            <ac:picMk id="15" creationId="{EC3C4AEE-48C8-1CC6-CFF5-A04C4C1DE513}"/>
          </ac:picMkLst>
        </pc:picChg>
        <pc:picChg chg="del">
          <ac:chgData name="Paul Flye Sainte Marie" userId="ae82cfe72a72eaca" providerId="LiveId" clId="{1012161C-222C-46E8-948B-0F8C7F32B88C}" dt="2025-05-14T20:16:02.967" v="810" actId="478"/>
          <ac:picMkLst>
            <pc:docMk/>
            <pc:sldMk cId="1608447536" sldId="269"/>
            <ac:picMk id="16" creationId="{9552D46B-1FD5-8CB5-2965-59D0C17AC778}"/>
          </ac:picMkLst>
        </pc:picChg>
      </pc:sldChg>
      <pc:sldChg chg="addSp delSp modSp mod">
        <pc:chgData name="Paul Flye Sainte Marie" userId="ae82cfe72a72eaca" providerId="LiveId" clId="{1012161C-222C-46E8-948B-0F8C7F32B88C}" dt="2025-05-14T20:16:47.433" v="832"/>
        <pc:sldMkLst>
          <pc:docMk/>
          <pc:sldMk cId="3880271661" sldId="270"/>
        </pc:sldMkLst>
        <pc:spChg chg="mod">
          <ac:chgData name="Paul Flye Sainte Marie" userId="ae82cfe72a72eaca" providerId="LiveId" clId="{1012161C-222C-46E8-948B-0F8C7F32B88C}" dt="2025-05-14T19:54:32.194" v="639" actId="6549"/>
          <ac:spMkLst>
            <pc:docMk/>
            <pc:sldMk cId="3880271661" sldId="270"/>
            <ac:spMk id="4" creationId="{F29CEDC4-00AE-AFC9-FC08-CA54A3EABE83}"/>
          </ac:spMkLst>
        </pc:spChg>
        <pc:spChg chg="mod">
          <ac:chgData name="Paul Flye Sainte Marie" userId="ae82cfe72a72eaca" providerId="LiveId" clId="{1012161C-222C-46E8-948B-0F8C7F32B88C}" dt="2025-05-14T20:13:18.527" v="779" actId="2711"/>
          <ac:spMkLst>
            <pc:docMk/>
            <pc:sldMk cId="3880271661" sldId="270"/>
            <ac:spMk id="13" creationId="{6A236745-3B68-F856-1965-B050C36129DC}"/>
          </ac:spMkLst>
        </pc:spChg>
        <pc:spChg chg="mod">
          <ac:chgData name="Paul Flye Sainte Marie" userId="ae82cfe72a72eaca" providerId="LiveId" clId="{1012161C-222C-46E8-948B-0F8C7F32B88C}" dt="2025-05-14T20:02:01.603" v="727" actId="6549"/>
          <ac:spMkLst>
            <pc:docMk/>
            <pc:sldMk cId="3880271661" sldId="270"/>
            <ac:spMk id="57" creationId="{8629243E-52AC-BDCF-341C-9835AC342573}"/>
          </ac:spMkLst>
        </pc:spChg>
        <pc:grpChg chg="add del mod">
          <ac:chgData name="Paul Flye Sainte Marie" userId="ae82cfe72a72eaca" providerId="LiveId" clId="{1012161C-222C-46E8-948B-0F8C7F32B88C}" dt="2025-05-14T20:16:47.223" v="831" actId="478"/>
          <ac:grpSpMkLst>
            <pc:docMk/>
            <pc:sldMk cId="3880271661" sldId="270"/>
            <ac:grpSpMk id="3" creationId="{EC2B48F7-5EAD-B36B-9048-8C6E113BA452}"/>
          </ac:grpSpMkLst>
        </pc:grpChg>
        <pc:grpChg chg="add mod">
          <ac:chgData name="Paul Flye Sainte Marie" userId="ae82cfe72a72eaca" providerId="LiveId" clId="{1012161C-222C-46E8-948B-0F8C7F32B88C}" dt="2025-05-14T20:16:47.433" v="832"/>
          <ac:grpSpMkLst>
            <pc:docMk/>
            <pc:sldMk cId="3880271661" sldId="270"/>
            <ac:grpSpMk id="7" creationId="{F5791616-3479-2415-D31C-67A367AA676E}"/>
          </ac:grpSpMkLst>
        </pc:grpChg>
        <pc:picChg chg="mod">
          <ac:chgData name="Paul Flye Sainte Marie" userId="ae82cfe72a72eaca" providerId="LiveId" clId="{1012161C-222C-46E8-948B-0F8C7F32B88C}" dt="2025-05-14T20:16:06.326" v="813"/>
          <ac:picMkLst>
            <pc:docMk/>
            <pc:sldMk cId="3880271661" sldId="270"/>
            <ac:picMk id="5" creationId="{9E626E65-179C-E02D-9F69-C85E9F024642}"/>
          </ac:picMkLst>
        </pc:picChg>
        <pc:picChg chg="mod">
          <ac:chgData name="Paul Flye Sainte Marie" userId="ae82cfe72a72eaca" providerId="LiveId" clId="{1012161C-222C-46E8-948B-0F8C7F32B88C}" dt="2025-05-14T20:16:06.326" v="813"/>
          <ac:picMkLst>
            <pc:docMk/>
            <pc:sldMk cId="3880271661" sldId="270"/>
            <ac:picMk id="6" creationId="{AA9B9ABD-BE59-B15F-1A9E-262DC29B558F}"/>
          </ac:picMkLst>
        </pc:picChg>
        <pc:picChg chg="mod">
          <ac:chgData name="Paul Flye Sainte Marie" userId="ae82cfe72a72eaca" providerId="LiveId" clId="{1012161C-222C-46E8-948B-0F8C7F32B88C}" dt="2025-05-14T20:16:47.433" v="832"/>
          <ac:picMkLst>
            <pc:docMk/>
            <pc:sldMk cId="3880271661" sldId="270"/>
            <ac:picMk id="8" creationId="{6E072CDE-C318-B5BC-3EEB-A0F5D7880B34}"/>
          </ac:picMkLst>
        </pc:picChg>
        <pc:picChg chg="mod">
          <ac:chgData name="Paul Flye Sainte Marie" userId="ae82cfe72a72eaca" providerId="LiveId" clId="{1012161C-222C-46E8-948B-0F8C7F32B88C}" dt="2025-05-14T20:16:47.433" v="832"/>
          <ac:picMkLst>
            <pc:docMk/>
            <pc:sldMk cId="3880271661" sldId="270"/>
            <ac:picMk id="11" creationId="{872BC879-7B33-FB2C-6BAC-FF1706B2B755}"/>
          </ac:picMkLst>
        </pc:picChg>
        <pc:picChg chg="del">
          <ac:chgData name="Paul Flye Sainte Marie" userId="ae82cfe72a72eaca" providerId="LiveId" clId="{1012161C-222C-46E8-948B-0F8C7F32B88C}" dt="2025-05-14T20:16:06.116" v="812" actId="478"/>
          <ac:picMkLst>
            <pc:docMk/>
            <pc:sldMk cId="3880271661" sldId="270"/>
            <ac:picMk id="16" creationId="{9552D46B-1FD5-8CB5-2965-59D0C17AC778}"/>
          </ac:picMkLst>
        </pc:picChg>
      </pc:sldChg>
      <pc:sldChg chg="addSp delSp modSp mod">
        <pc:chgData name="Paul Flye Sainte Marie" userId="ae82cfe72a72eaca" providerId="LiveId" clId="{1012161C-222C-46E8-948B-0F8C7F32B88C}" dt="2025-05-14T20:16:43.835" v="830"/>
        <pc:sldMkLst>
          <pc:docMk/>
          <pc:sldMk cId="499018579" sldId="271"/>
        </pc:sldMkLst>
        <pc:spChg chg="mod">
          <ac:chgData name="Paul Flye Sainte Marie" userId="ae82cfe72a72eaca" providerId="LiveId" clId="{1012161C-222C-46E8-948B-0F8C7F32B88C}" dt="2025-05-14T20:13:36.545" v="781" actId="2711"/>
          <ac:spMkLst>
            <pc:docMk/>
            <pc:sldMk cId="499018579" sldId="271"/>
            <ac:spMk id="7" creationId="{D5E4AA91-81D1-9C18-DB20-6164739666EF}"/>
          </ac:spMkLst>
        </pc:spChg>
        <pc:spChg chg="mod">
          <ac:chgData name="Paul Flye Sainte Marie" userId="ae82cfe72a72eaca" providerId="LiveId" clId="{1012161C-222C-46E8-948B-0F8C7F32B88C}" dt="2025-05-14T20:13:27.807" v="780" actId="2711"/>
          <ac:spMkLst>
            <pc:docMk/>
            <pc:sldMk cId="499018579" sldId="271"/>
            <ac:spMk id="13" creationId="{6A236745-3B68-F856-1965-B050C36129DC}"/>
          </ac:spMkLst>
        </pc:spChg>
        <pc:spChg chg="mod">
          <ac:chgData name="Paul Flye Sainte Marie" userId="ae82cfe72a72eaca" providerId="LiveId" clId="{1012161C-222C-46E8-948B-0F8C7F32B88C}" dt="2025-05-14T20:01:47.677" v="721" actId="6549"/>
          <ac:spMkLst>
            <pc:docMk/>
            <pc:sldMk cId="499018579" sldId="271"/>
            <ac:spMk id="57" creationId="{8629243E-52AC-BDCF-341C-9835AC342573}"/>
          </ac:spMkLst>
        </pc:spChg>
        <pc:grpChg chg="add del mod">
          <ac:chgData name="Paul Flye Sainte Marie" userId="ae82cfe72a72eaca" providerId="LiveId" clId="{1012161C-222C-46E8-948B-0F8C7F32B88C}" dt="2025-05-14T20:16:43.580" v="829" actId="478"/>
          <ac:grpSpMkLst>
            <pc:docMk/>
            <pc:sldMk cId="499018579" sldId="271"/>
            <ac:grpSpMk id="3" creationId="{5B5BDC22-9D9A-87A5-82AC-AE811F60EDF2}"/>
          </ac:grpSpMkLst>
        </pc:grpChg>
        <pc:grpChg chg="add mod">
          <ac:chgData name="Paul Flye Sainte Marie" userId="ae82cfe72a72eaca" providerId="LiveId" clId="{1012161C-222C-46E8-948B-0F8C7F32B88C}" dt="2025-05-14T20:16:43.835" v="830"/>
          <ac:grpSpMkLst>
            <pc:docMk/>
            <pc:sldMk cId="499018579" sldId="271"/>
            <ac:grpSpMk id="9" creationId="{9D7D898A-0729-743B-65AE-C32CB6368A0F}"/>
          </ac:grpSpMkLst>
        </pc:grpChg>
        <pc:picChg chg="mod">
          <ac:chgData name="Paul Flye Sainte Marie" userId="ae82cfe72a72eaca" providerId="LiveId" clId="{1012161C-222C-46E8-948B-0F8C7F32B88C}" dt="2025-05-14T20:16:09.499" v="815"/>
          <ac:picMkLst>
            <pc:docMk/>
            <pc:sldMk cId="499018579" sldId="271"/>
            <ac:picMk id="4" creationId="{66DA3DFE-F5CC-4170-3474-DDE21B10D13D}"/>
          </ac:picMkLst>
        </pc:picChg>
        <pc:picChg chg="mod">
          <ac:chgData name="Paul Flye Sainte Marie" userId="ae82cfe72a72eaca" providerId="LiveId" clId="{1012161C-222C-46E8-948B-0F8C7F32B88C}" dt="2025-05-14T20:16:09.499" v="815"/>
          <ac:picMkLst>
            <pc:docMk/>
            <pc:sldMk cId="499018579" sldId="271"/>
            <ac:picMk id="8" creationId="{34F81146-4B5D-C4BC-36F8-3F0C6B962115}"/>
          </ac:picMkLst>
        </pc:picChg>
        <pc:picChg chg="mod">
          <ac:chgData name="Paul Flye Sainte Marie" userId="ae82cfe72a72eaca" providerId="LiveId" clId="{1012161C-222C-46E8-948B-0F8C7F32B88C}" dt="2025-05-14T20:16:43.835" v="830"/>
          <ac:picMkLst>
            <pc:docMk/>
            <pc:sldMk cId="499018579" sldId="271"/>
            <ac:picMk id="10" creationId="{A80195C9-CDDB-68CB-3CA9-9284D1D9E09D}"/>
          </ac:picMkLst>
        </pc:picChg>
        <pc:picChg chg="mod">
          <ac:chgData name="Paul Flye Sainte Marie" userId="ae82cfe72a72eaca" providerId="LiveId" clId="{1012161C-222C-46E8-948B-0F8C7F32B88C}" dt="2025-05-14T20:16:43.835" v="830"/>
          <ac:picMkLst>
            <pc:docMk/>
            <pc:sldMk cId="499018579" sldId="271"/>
            <ac:picMk id="11" creationId="{2ABE77DA-663E-DACF-FDCC-522AB7479C91}"/>
          </ac:picMkLst>
        </pc:picChg>
        <pc:picChg chg="del">
          <ac:chgData name="Paul Flye Sainte Marie" userId="ae82cfe72a72eaca" providerId="LiveId" clId="{1012161C-222C-46E8-948B-0F8C7F32B88C}" dt="2025-05-14T20:16:09.266" v="814" actId="478"/>
          <ac:picMkLst>
            <pc:docMk/>
            <pc:sldMk cId="499018579" sldId="271"/>
            <ac:picMk id="16" creationId="{9552D46B-1FD5-8CB5-2965-59D0C17AC778}"/>
          </ac:picMkLst>
        </pc:picChg>
      </pc:sldChg>
      <pc:sldChg chg="addSp delSp modSp mod">
        <pc:chgData name="Paul Flye Sainte Marie" userId="ae82cfe72a72eaca" providerId="LiveId" clId="{1012161C-222C-46E8-948B-0F8C7F32B88C}" dt="2025-05-14T20:16:40.370" v="828"/>
        <pc:sldMkLst>
          <pc:docMk/>
          <pc:sldMk cId="2000698356" sldId="272"/>
        </pc:sldMkLst>
        <pc:spChg chg="mod">
          <ac:chgData name="Paul Flye Sainte Marie" userId="ae82cfe72a72eaca" providerId="LiveId" clId="{1012161C-222C-46E8-948B-0F8C7F32B88C}" dt="2025-05-14T20:13:45.965" v="782" actId="2711"/>
          <ac:spMkLst>
            <pc:docMk/>
            <pc:sldMk cId="2000698356" sldId="272"/>
            <ac:spMk id="3" creationId="{CC367783-E714-F305-9CA8-0F17F71BC8E3}"/>
          </ac:spMkLst>
        </pc:spChg>
        <pc:spChg chg="mod">
          <ac:chgData name="Paul Flye Sainte Marie" userId="ae82cfe72a72eaca" providerId="LiveId" clId="{1012161C-222C-46E8-948B-0F8C7F32B88C}" dt="2025-05-14T20:13:52.541" v="783" actId="2711"/>
          <ac:spMkLst>
            <pc:docMk/>
            <pc:sldMk cId="2000698356" sldId="272"/>
            <ac:spMk id="4" creationId="{98D3F4A0-16FE-2BB0-C3D6-AB8C512DFDA3}"/>
          </ac:spMkLst>
        </pc:spChg>
        <pc:spChg chg="mod">
          <ac:chgData name="Paul Flye Sainte Marie" userId="ae82cfe72a72eaca" providerId="LiveId" clId="{1012161C-222C-46E8-948B-0F8C7F32B88C}" dt="2025-05-14T20:01:35.145" v="718" actId="6549"/>
          <ac:spMkLst>
            <pc:docMk/>
            <pc:sldMk cId="2000698356" sldId="272"/>
            <ac:spMk id="57" creationId="{8629243E-52AC-BDCF-341C-9835AC342573}"/>
          </ac:spMkLst>
        </pc:spChg>
        <pc:grpChg chg="add del mod">
          <ac:chgData name="Paul Flye Sainte Marie" userId="ae82cfe72a72eaca" providerId="LiveId" clId="{1012161C-222C-46E8-948B-0F8C7F32B88C}" dt="2025-05-14T20:16:40.024" v="827" actId="478"/>
          <ac:grpSpMkLst>
            <pc:docMk/>
            <pc:sldMk cId="2000698356" sldId="272"/>
            <ac:grpSpMk id="5" creationId="{F6C3CE10-D6D0-35D3-305B-B133316E7219}"/>
          </ac:grpSpMkLst>
        </pc:grpChg>
        <pc:grpChg chg="add mod">
          <ac:chgData name="Paul Flye Sainte Marie" userId="ae82cfe72a72eaca" providerId="LiveId" clId="{1012161C-222C-46E8-948B-0F8C7F32B88C}" dt="2025-05-14T20:16:40.370" v="828"/>
          <ac:grpSpMkLst>
            <pc:docMk/>
            <pc:sldMk cId="2000698356" sldId="272"/>
            <ac:grpSpMk id="13" creationId="{0A7F67EE-6F66-D3D5-90A6-0A29EC1DFB95}"/>
          </ac:grpSpMkLst>
        </pc:grpChg>
        <pc:picChg chg="mod">
          <ac:chgData name="Paul Flye Sainte Marie" userId="ae82cfe72a72eaca" providerId="LiveId" clId="{1012161C-222C-46E8-948B-0F8C7F32B88C}" dt="2025-05-14T20:16:12.379" v="817"/>
          <ac:picMkLst>
            <pc:docMk/>
            <pc:sldMk cId="2000698356" sldId="272"/>
            <ac:picMk id="7" creationId="{758E5D75-39E8-A265-1B96-86185FD911C2}"/>
          </ac:picMkLst>
        </pc:picChg>
        <pc:picChg chg="mod">
          <ac:chgData name="Paul Flye Sainte Marie" userId="ae82cfe72a72eaca" providerId="LiveId" clId="{1012161C-222C-46E8-948B-0F8C7F32B88C}" dt="2025-05-14T20:16:12.379" v="817"/>
          <ac:picMkLst>
            <pc:docMk/>
            <pc:sldMk cId="2000698356" sldId="272"/>
            <ac:picMk id="10" creationId="{D3E03B50-2990-B99E-94D7-22D5684D73FF}"/>
          </ac:picMkLst>
        </pc:picChg>
        <pc:picChg chg="mod">
          <ac:chgData name="Paul Flye Sainte Marie" userId="ae82cfe72a72eaca" providerId="LiveId" clId="{1012161C-222C-46E8-948B-0F8C7F32B88C}" dt="2025-05-14T20:16:40.370" v="828"/>
          <ac:picMkLst>
            <pc:docMk/>
            <pc:sldMk cId="2000698356" sldId="272"/>
            <ac:picMk id="15" creationId="{7E6D9B28-0F03-EF15-CC44-F5CDC9987083}"/>
          </ac:picMkLst>
        </pc:picChg>
        <pc:picChg chg="del">
          <ac:chgData name="Paul Flye Sainte Marie" userId="ae82cfe72a72eaca" providerId="LiveId" clId="{1012161C-222C-46E8-948B-0F8C7F32B88C}" dt="2025-05-14T20:16:12.101" v="816" actId="478"/>
          <ac:picMkLst>
            <pc:docMk/>
            <pc:sldMk cId="2000698356" sldId="272"/>
            <ac:picMk id="16" creationId="{9552D46B-1FD5-8CB5-2965-59D0C17AC778}"/>
          </ac:picMkLst>
        </pc:picChg>
        <pc:picChg chg="mod">
          <ac:chgData name="Paul Flye Sainte Marie" userId="ae82cfe72a72eaca" providerId="LiveId" clId="{1012161C-222C-46E8-948B-0F8C7F32B88C}" dt="2025-05-14T20:16:40.370" v="828"/>
          <ac:picMkLst>
            <pc:docMk/>
            <pc:sldMk cId="2000698356" sldId="272"/>
            <ac:picMk id="17" creationId="{27A0FFA1-C589-07BB-7B1A-A6F6A5EB427F}"/>
          </ac:picMkLst>
        </pc:picChg>
      </pc:sldChg>
      <pc:sldChg chg="addSp delSp modSp mod">
        <pc:chgData name="Paul Flye Sainte Marie" userId="ae82cfe72a72eaca" providerId="LiveId" clId="{1012161C-222C-46E8-948B-0F8C7F32B88C}" dt="2025-05-14T20:16:37.286" v="826"/>
        <pc:sldMkLst>
          <pc:docMk/>
          <pc:sldMk cId="305186816" sldId="273"/>
        </pc:sldMkLst>
        <pc:spChg chg="mod">
          <ac:chgData name="Paul Flye Sainte Marie" userId="ae82cfe72a72eaca" providerId="LiveId" clId="{1012161C-222C-46E8-948B-0F8C7F32B88C}" dt="2025-05-14T20:14:17.847" v="786" actId="2711"/>
          <ac:spMkLst>
            <pc:docMk/>
            <pc:sldMk cId="305186816" sldId="273"/>
            <ac:spMk id="4" creationId="{98D3F4A0-16FE-2BB0-C3D6-AB8C512DFDA3}"/>
          </ac:spMkLst>
        </pc:spChg>
        <pc:spChg chg="mod">
          <ac:chgData name="Paul Flye Sainte Marie" userId="ae82cfe72a72eaca" providerId="LiveId" clId="{1012161C-222C-46E8-948B-0F8C7F32B88C}" dt="2025-05-14T20:01:39.936" v="719" actId="6549"/>
          <ac:spMkLst>
            <pc:docMk/>
            <pc:sldMk cId="305186816" sldId="273"/>
            <ac:spMk id="57" creationId="{8629243E-52AC-BDCF-341C-9835AC342573}"/>
          </ac:spMkLst>
        </pc:spChg>
        <pc:grpChg chg="add del mod">
          <ac:chgData name="Paul Flye Sainte Marie" userId="ae82cfe72a72eaca" providerId="LiveId" clId="{1012161C-222C-46E8-948B-0F8C7F32B88C}" dt="2025-05-14T20:16:37.075" v="825" actId="478"/>
          <ac:grpSpMkLst>
            <pc:docMk/>
            <pc:sldMk cId="305186816" sldId="273"/>
            <ac:grpSpMk id="3" creationId="{70B4FF71-38C1-6616-D7F3-7C388D731A39}"/>
          </ac:grpSpMkLst>
        </pc:grpChg>
        <pc:grpChg chg="add mod">
          <ac:chgData name="Paul Flye Sainte Marie" userId="ae82cfe72a72eaca" providerId="LiveId" clId="{1012161C-222C-46E8-948B-0F8C7F32B88C}" dt="2025-05-14T20:16:37.286" v="826"/>
          <ac:grpSpMkLst>
            <pc:docMk/>
            <pc:sldMk cId="305186816" sldId="273"/>
            <ac:grpSpMk id="8" creationId="{A421AE4D-DCC2-D849-05EE-7E4742811D8C}"/>
          </ac:grpSpMkLst>
        </pc:grpChg>
        <pc:picChg chg="mod">
          <ac:chgData name="Paul Flye Sainte Marie" userId="ae82cfe72a72eaca" providerId="LiveId" clId="{1012161C-222C-46E8-948B-0F8C7F32B88C}" dt="2025-05-14T20:16:16.137" v="819"/>
          <ac:picMkLst>
            <pc:docMk/>
            <pc:sldMk cId="305186816" sldId="273"/>
            <ac:picMk id="5" creationId="{1B6F5FC1-7649-C152-B236-98FE25F33937}"/>
          </ac:picMkLst>
        </pc:picChg>
        <pc:picChg chg="mod">
          <ac:chgData name="Paul Flye Sainte Marie" userId="ae82cfe72a72eaca" providerId="LiveId" clId="{1012161C-222C-46E8-948B-0F8C7F32B88C}" dt="2025-05-14T20:16:16.137" v="819"/>
          <ac:picMkLst>
            <pc:docMk/>
            <pc:sldMk cId="305186816" sldId="273"/>
            <ac:picMk id="6" creationId="{5274DA18-9C34-42E2-3229-6DF62299C465}"/>
          </ac:picMkLst>
        </pc:picChg>
        <pc:picChg chg="mod">
          <ac:chgData name="Paul Flye Sainte Marie" userId="ae82cfe72a72eaca" providerId="LiveId" clId="{1012161C-222C-46E8-948B-0F8C7F32B88C}" dt="2025-05-14T20:16:37.286" v="826"/>
          <ac:picMkLst>
            <pc:docMk/>
            <pc:sldMk cId="305186816" sldId="273"/>
            <ac:picMk id="9" creationId="{016DFCB7-6841-2AB7-E96A-1234D622A201}"/>
          </ac:picMkLst>
        </pc:picChg>
        <pc:picChg chg="mod">
          <ac:chgData name="Paul Flye Sainte Marie" userId="ae82cfe72a72eaca" providerId="LiveId" clId="{1012161C-222C-46E8-948B-0F8C7F32B88C}" dt="2025-05-14T20:16:37.286" v="826"/>
          <ac:picMkLst>
            <pc:docMk/>
            <pc:sldMk cId="305186816" sldId="273"/>
            <ac:picMk id="10" creationId="{BD187828-AB1E-AD2E-6907-80C8F872A7C9}"/>
          </ac:picMkLst>
        </pc:picChg>
        <pc:picChg chg="del">
          <ac:chgData name="Paul Flye Sainte Marie" userId="ae82cfe72a72eaca" providerId="LiveId" clId="{1012161C-222C-46E8-948B-0F8C7F32B88C}" dt="2025-05-14T20:16:15.589" v="818" actId="478"/>
          <ac:picMkLst>
            <pc:docMk/>
            <pc:sldMk cId="305186816" sldId="273"/>
            <ac:picMk id="16" creationId="{9552D46B-1FD5-8CB5-2965-59D0C17AC778}"/>
          </ac:picMkLst>
        </pc:picChg>
      </pc:sldChg>
      <pc:sldChg chg="addSp delSp modSp mod">
        <pc:chgData name="Paul Flye Sainte Marie" userId="ae82cfe72a72eaca" providerId="LiveId" clId="{1012161C-222C-46E8-948B-0F8C7F32B88C}" dt="2025-05-14T20:16:33.041" v="824" actId="1076"/>
        <pc:sldMkLst>
          <pc:docMk/>
          <pc:sldMk cId="4010103592" sldId="274"/>
        </pc:sldMkLst>
        <pc:spChg chg="mod">
          <ac:chgData name="Paul Flye Sainte Marie" userId="ae82cfe72a72eaca" providerId="LiveId" clId="{1012161C-222C-46E8-948B-0F8C7F32B88C}" dt="2025-05-14T20:14:27.704" v="788" actId="20577"/>
          <ac:spMkLst>
            <pc:docMk/>
            <pc:sldMk cId="4010103592" sldId="274"/>
            <ac:spMk id="4" creationId="{98D3F4A0-16FE-2BB0-C3D6-AB8C512DFDA3}"/>
          </ac:spMkLst>
        </pc:spChg>
        <pc:spChg chg="mod">
          <ac:chgData name="Paul Flye Sainte Marie" userId="ae82cfe72a72eaca" providerId="LiveId" clId="{1012161C-222C-46E8-948B-0F8C7F32B88C}" dt="2025-05-14T20:01:16.760" v="715" actId="20577"/>
          <ac:spMkLst>
            <pc:docMk/>
            <pc:sldMk cId="4010103592" sldId="274"/>
            <ac:spMk id="57" creationId="{8629243E-52AC-BDCF-341C-9835AC342573}"/>
          </ac:spMkLst>
        </pc:spChg>
        <pc:grpChg chg="add del mod">
          <ac:chgData name="Paul Flye Sainte Marie" userId="ae82cfe72a72eaca" providerId="LiveId" clId="{1012161C-222C-46E8-948B-0F8C7F32B88C}" dt="2025-05-14T20:16:24.116" v="822" actId="478"/>
          <ac:grpSpMkLst>
            <pc:docMk/>
            <pc:sldMk cId="4010103592" sldId="274"/>
            <ac:grpSpMk id="2" creationId="{5DF02BDF-E841-B1FD-38BD-B4433D83F482}"/>
          </ac:grpSpMkLst>
        </pc:grpChg>
        <pc:grpChg chg="add mod">
          <ac:chgData name="Paul Flye Sainte Marie" userId="ae82cfe72a72eaca" providerId="LiveId" clId="{1012161C-222C-46E8-948B-0F8C7F32B88C}" dt="2025-05-14T20:16:33.041" v="824" actId="1076"/>
          <ac:grpSpMkLst>
            <pc:docMk/>
            <pc:sldMk cId="4010103592" sldId="274"/>
            <ac:grpSpMk id="13" creationId="{E75A93D1-7A48-6058-8D4C-18AE63043A7A}"/>
          </ac:grpSpMkLst>
        </pc:grpChg>
        <pc:picChg chg="mod">
          <ac:chgData name="Paul Flye Sainte Marie" userId="ae82cfe72a72eaca" providerId="LiveId" clId="{1012161C-222C-46E8-948B-0F8C7F32B88C}" dt="2025-05-14T20:10:46.804" v="762"/>
          <ac:picMkLst>
            <pc:docMk/>
            <pc:sldMk cId="4010103592" sldId="274"/>
            <ac:picMk id="7" creationId="{AF9E7E75-EA6E-7E22-1AB5-2CB5781F0904}"/>
          </ac:picMkLst>
        </pc:picChg>
        <pc:picChg chg="mod">
          <ac:chgData name="Paul Flye Sainte Marie" userId="ae82cfe72a72eaca" providerId="LiveId" clId="{1012161C-222C-46E8-948B-0F8C7F32B88C}" dt="2025-05-14T20:10:46.804" v="762"/>
          <ac:picMkLst>
            <pc:docMk/>
            <pc:sldMk cId="4010103592" sldId="274"/>
            <ac:picMk id="8" creationId="{0DDF79E3-966D-C07C-48BB-DF1B51D0575D}"/>
          </ac:picMkLst>
        </pc:picChg>
        <pc:picChg chg="mod">
          <ac:chgData name="Paul Flye Sainte Marie" userId="ae82cfe72a72eaca" providerId="LiveId" clId="{1012161C-222C-46E8-948B-0F8C7F32B88C}" dt="2025-05-14T20:16:18.611" v="821"/>
          <ac:picMkLst>
            <pc:docMk/>
            <pc:sldMk cId="4010103592" sldId="274"/>
            <ac:picMk id="15" creationId="{F02E4859-6AFF-9DD6-B5C2-FEEC86028408}"/>
          </ac:picMkLst>
        </pc:picChg>
        <pc:picChg chg="del">
          <ac:chgData name="Paul Flye Sainte Marie" userId="ae82cfe72a72eaca" providerId="LiveId" clId="{1012161C-222C-46E8-948B-0F8C7F32B88C}" dt="2025-05-14T20:16:18.379" v="820" actId="478"/>
          <ac:picMkLst>
            <pc:docMk/>
            <pc:sldMk cId="4010103592" sldId="274"/>
            <ac:picMk id="16" creationId="{9552D46B-1FD5-8CB5-2965-59D0C17AC778}"/>
          </ac:picMkLst>
        </pc:picChg>
        <pc:picChg chg="mod">
          <ac:chgData name="Paul Flye Sainte Marie" userId="ae82cfe72a72eaca" providerId="LiveId" clId="{1012161C-222C-46E8-948B-0F8C7F32B88C}" dt="2025-05-14T20:16:18.611" v="821"/>
          <ac:picMkLst>
            <pc:docMk/>
            <pc:sldMk cId="4010103592" sldId="274"/>
            <ac:picMk id="17" creationId="{5C4BDDFF-B78B-C186-C136-1BE1C7D96969}"/>
          </ac:picMkLst>
        </pc:picChg>
      </pc:sldChg>
    </pc:docChg>
  </pc:docChgLst>
  <pc:docChgLst>
    <pc:chgData name="Paul Flye Sainte Marie" userId="ae82cfe72a72eaca" providerId="LiveId" clId="{FE072DD7-14F5-4BE1-98F4-21874C3DA78E}"/>
    <pc:docChg chg="undo redo custSel addSld delSld modSld">
      <pc:chgData name="Paul Flye Sainte Marie" userId="ae82cfe72a72eaca" providerId="LiveId" clId="{FE072DD7-14F5-4BE1-98F4-21874C3DA78E}" dt="2024-03-20T21:23:01.317" v="6273" actId="313"/>
      <pc:docMkLst>
        <pc:docMk/>
      </pc:docMkLst>
      <pc:sldChg chg="addSp delSp modSp mod">
        <pc:chgData name="Paul Flye Sainte Marie" userId="ae82cfe72a72eaca" providerId="LiveId" clId="{FE072DD7-14F5-4BE1-98F4-21874C3DA78E}" dt="2024-03-20T21:22:34.409" v="6262" actId="313"/>
        <pc:sldMkLst>
          <pc:docMk/>
          <pc:sldMk cId="90135943" sldId="259"/>
        </pc:sldMkLst>
      </pc:sldChg>
      <pc:sldChg chg="del">
        <pc:chgData name="Paul Flye Sainte Marie" userId="ae82cfe72a72eaca" providerId="LiveId" clId="{FE072DD7-14F5-4BE1-98F4-21874C3DA78E}" dt="2024-03-19T21:57:27.939" v="1367" actId="47"/>
        <pc:sldMkLst>
          <pc:docMk/>
          <pc:sldMk cId="3621364275" sldId="260"/>
        </pc:sldMkLst>
      </pc:sldChg>
      <pc:sldChg chg="modSp mod">
        <pc:chgData name="Paul Flye Sainte Marie" userId="ae82cfe72a72eaca" providerId="LiveId" clId="{FE072DD7-14F5-4BE1-98F4-21874C3DA78E}" dt="2024-03-20T21:22:33.626" v="6261" actId="313"/>
        <pc:sldMkLst>
          <pc:docMk/>
          <pc:sldMk cId="3237697145" sldId="261"/>
        </pc:sldMkLst>
      </pc:sldChg>
      <pc:sldChg chg="addSp delSp modSp mod">
        <pc:chgData name="Paul Flye Sainte Marie" userId="ae82cfe72a72eaca" providerId="LiveId" clId="{FE072DD7-14F5-4BE1-98F4-21874C3DA78E}" dt="2024-03-20T21:22:35.020" v="6263" actId="313"/>
        <pc:sldMkLst>
          <pc:docMk/>
          <pc:sldMk cId="3995251803" sldId="262"/>
        </pc:sldMkLst>
      </pc:sldChg>
      <pc:sldChg chg="addSp delSp modSp mod">
        <pc:chgData name="Paul Flye Sainte Marie" userId="ae82cfe72a72eaca" providerId="LiveId" clId="{FE072DD7-14F5-4BE1-98F4-21874C3DA78E}" dt="2024-03-20T21:22:35.577" v="6264" actId="313"/>
        <pc:sldMkLst>
          <pc:docMk/>
          <pc:sldMk cId="1249821545" sldId="263"/>
        </pc:sldMkLst>
      </pc:sldChg>
      <pc:sldChg chg="addSp delSp modSp mod">
        <pc:chgData name="Paul Flye Sainte Marie" userId="ae82cfe72a72eaca" providerId="LiveId" clId="{FE072DD7-14F5-4BE1-98F4-21874C3DA78E}" dt="2024-03-20T21:22:36.070" v="6265" actId="313"/>
        <pc:sldMkLst>
          <pc:docMk/>
          <pc:sldMk cId="3152133292" sldId="264"/>
        </pc:sldMkLst>
      </pc:sldChg>
      <pc:sldChg chg="addSp delSp modSp add mod">
        <pc:chgData name="Paul Flye Sainte Marie" userId="ae82cfe72a72eaca" providerId="LiveId" clId="{FE072DD7-14F5-4BE1-98F4-21874C3DA78E}" dt="2024-03-20T21:22:36.655" v="6266" actId="313"/>
        <pc:sldMkLst>
          <pc:docMk/>
          <pc:sldMk cId="540750988" sldId="265"/>
        </pc:sldMkLst>
      </pc:sldChg>
      <pc:sldChg chg="addSp delSp modSp add mod">
        <pc:chgData name="Paul Flye Sainte Marie" userId="ae82cfe72a72eaca" providerId="LiveId" clId="{FE072DD7-14F5-4BE1-98F4-21874C3DA78E}" dt="2024-03-20T21:22:37.610" v="6267" actId="313"/>
        <pc:sldMkLst>
          <pc:docMk/>
          <pc:sldMk cId="3549634842" sldId="266"/>
        </pc:sldMkLst>
      </pc:sldChg>
      <pc:sldChg chg="modSp add mod">
        <pc:chgData name="Paul Flye Sainte Marie" userId="ae82cfe72a72eaca" providerId="LiveId" clId="{FE072DD7-14F5-4BE1-98F4-21874C3DA78E}" dt="2024-03-20T21:23:01.317" v="6273" actId="313"/>
        <pc:sldMkLst>
          <pc:docMk/>
          <pc:sldMk cId="3486297728" sldId="267"/>
        </pc:sldMkLst>
      </pc:sldChg>
      <pc:sldChg chg="addSp delSp modSp add mod">
        <pc:chgData name="Paul Flye Sainte Marie" userId="ae82cfe72a72eaca" providerId="LiveId" clId="{FE072DD7-14F5-4BE1-98F4-21874C3DA78E}" dt="2024-03-20T21:22:52.728" v="6268" actId="313"/>
        <pc:sldMkLst>
          <pc:docMk/>
          <pc:sldMk cId="2184022082" sldId="268"/>
        </pc:sldMkLst>
      </pc:sldChg>
      <pc:sldChg chg="addSp delSp modSp add mod">
        <pc:chgData name="Paul Flye Sainte Marie" userId="ae82cfe72a72eaca" providerId="LiveId" clId="{FE072DD7-14F5-4BE1-98F4-21874C3DA78E}" dt="2024-03-20T21:22:53.481" v="6269" actId="313"/>
        <pc:sldMkLst>
          <pc:docMk/>
          <pc:sldMk cId="1608447536" sldId="269"/>
        </pc:sldMkLst>
      </pc:sldChg>
      <pc:sldChg chg="addSp delSp modSp add mod">
        <pc:chgData name="Paul Flye Sainte Marie" userId="ae82cfe72a72eaca" providerId="LiveId" clId="{FE072DD7-14F5-4BE1-98F4-21874C3DA78E}" dt="2024-03-20T21:22:54.124" v="6270" actId="313"/>
        <pc:sldMkLst>
          <pc:docMk/>
          <pc:sldMk cId="3880271661" sldId="270"/>
        </pc:sldMkLst>
      </pc:sldChg>
      <pc:sldChg chg="addSp delSp modSp add mod">
        <pc:chgData name="Paul Flye Sainte Marie" userId="ae82cfe72a72eaca" providerId="LiveId" clId="{FE072DD7-14F5-4BE1-98F4-21874C3DA78E}" dt="2024-03-20T21:22:54.657" v="6271" actId="313"/>
        <pc:sldMkLst>
          <pc:docMk/>
          <pc:sldMk cId="499018579" sldId="271"/>
        </pc:sldMkLst>
      </pc:sldChg>
      <pc:sldChg chg="addSp delSp modSp add mod">
        <pc:chgData name="Paul Flye Sainte Marie" userId="ae82cfe72a72eaca" providerId="LiveId" clId="{FE072DD7-14F5-4BE1-98F4-21874C3DA78E}" dt="2024-03-20T21:22:57.924" v="6272" actId="313"/>
        <pc:sldMkLst>
          <pc:docMk/>
          <pc:sldMk cId="2000698356" sldId="272"/>
        </pc:sldMkLst>
      </pc:sldChg>
      <pc:sldChg chg="addSp delSp modSp add mod">
        <pc:chgData name="Paul Flye Sainte Marie" userId="ae82cfe72a72eaca" providerId="LiveId" clId="{FE072DD7-14F5-4BE1-98F4-21874C3DA78E}" dt="2024-03-20T21:22:13.632" v="6260"/>
        <pc:sldMkLst>
          <pc:docMk/>
          <pc:sldMk cId="305186816" sldId="273"/>
        </pc:sldMkLst>
      </pc:sldChg>
      <pc:sldChg chg="addSp delSp modSp add mod">
        <pc:chgData name="Paul Flye Sainte Marie" userId="ae82cfe72a72eaca" providerId="LiveId" clId="{FE072DD7-14F5-4BE1-98F4-21874C3DA78E}" dt="2024-03-20T21:22:06.446" v="6259" actId="20577"/>
        <pc:sldMkLst>
          <pc:docMk/>
          <pc:sldMk cId="4010103592" sldId="274"/>
        </pc:sldMkLst>
      </pc:sldChg>
    </pc:docChg>
  </pc:docChgLst>
  <pc:docChgLst>
    <pc:chgData name="FLYE SAINTE MARIE Paul" userId="14cec8b9-32f9-4575-a9a4-adef22ebd964" providerId="ADAL" clId="{CD14188D-32CB-45C5-8438-90437FE0D253}"/>
    <pc:docChg chg="undo redo custSel addSld delSld modSld sldOrd">
      <pc:chgData name="FLYE SAINTE MARIE Paul" userId="14cec8b9-32f9-4575-a9a4-adef22ebd964" providerId="ADAL" clId="{CD14188D-32CB-45C5-8438-90437FE0D253}" dt="2024-03-18T22:27:50.112" v="4695" actId="948"/>
      <pc:docMkLst>
        <pc:docMk/>
      </pc:docMkLst>
      <pc:sldChg chg="addSp delSp modSp mod ord">
        <pc:chgData name="FLYE SAINTE MARIE Paul" userId="14cec8b9-32f9-4575-a9a4-adef22ebd964" providerId="ADAL" clId="{CD14188D-32CB-45C5-8438-90437FE0D253}" dt="2024-03-18T21:54:09.934" v="3700" actId="20577"/>
        <pc:sldMkLst>
          <pc:docMk/>
          <pc:sldMk cId="90135943" sldId="259"/>
        </pc:sldMkLst>
      </pc:sldChg>
      <pc:sldChg chg="add setBg">
        <pc:chgData name="FLYE SAINTE MARIE Paul" userId="14cec8b9-32f9-4575-a9a4-adef22ebd964" providerId="ADAL" clId="{CD14188D-32CB-45C5-8438-90437FE0D253}" dt="2024-03-18T20:07:22.014" v="0"/>
        <pc:sldMkLst>
          <pc:docMk/>
          <pc:sldMk cId="3621364275" sldId="260"/>
        </pc:sldMkLst>
      </pc:sldChg>
      <pc:sldChg chg="modSp add mod setBg">
        <pc:chgData name="FLYE SAINTE MARIE Paul" userId="14cec8b9-32f9-4575-a9a4-adef22ebd964" providerId="ADAL" clId="{CD14188D-32CB-45C5-8438-90437FE0D253}" dt="2024-03-18T20:43:58.523" v="1594" actId="1037"/>
        <pc:sldMkLst>
          <pc:docMk/>
          <pc:sldMk cId="3237697145" sldId="261"/>
        </pc:sldMkLst>
      </pc:sldChg>
      <pc:sldChg chg="addSp delSp modSp add mod setBg">
        <pc:chgData name="FLYE SAINTE MARIE Paul" userId="14cec8b9-32f9-4575-a9a4-adef22ebd964" providerId="ADAL" clId="{CD14188D-32CB-45C5-8438-90437FE0D253}" dt="2024-03-18T22:27:50.112" v="4695" actId="948"/>
        <pc:sldMkLst>
          <pc:docMk/>
          <pc:sldMk cId="3995251803" sldId="262"/>
        </pc:sldMkLst>
      </pc:sldChg>
      <pc:sldChg chg="addSp delSp modSp add mod">
        <pc:chgData name="FLYE SAINTE MARIE Paul" userId="14cec8b9-32f9-4575-a9a4-adef22ebd964" providerId="ADAL" clId="{CD14188D-32CB-45C5-8438-90437FE0D253}" dt="2024-03-18T22:21:09.040" v="4557" actId="20577"/>
        <pc:sldMkLst>
          <pc:docMk/>
          <pc:sldMk cId="1249821545" sldId="263"/>
        </pc:sldMkLst>
      </pc:sldChg>
      <pc:sldChg chg="addSp delSp modSp add mod">
        <pc:chgData name="FLYE SAINTE MARIE Paul" userId="14cec8b9-32f9-4575-a9a4-adef22ebd964" providerId="ADAL" clId="{CD14188D-32CB-45C5-8438-90437FE0D253}" dt="2024-03-18T22:24:56.261" v="4694" actId="948"/>
        <pc:sldMkLst>
          <pc:docMk/>
          <pc:sldMk cId="3152133292" sldId="264"/>
        </pc:sldMkLst>
      </pc:sldChg>
      <pc:sldChg chg="new del">
        <pc:chgData name="FLYE SAINTE MARIE Paul" userId="14cec8b9-32f9-4575-a9a4-adef22ebd964" providerId="ADAL" clId="{CD14188D-32CB-45C5-8438-90437FE0D253}" dt="2024-03-18T22:20:39.803" v="4545" actId="680"/>
        <pc:sldMkLst>
          <pc:docMk/>
          <pc:sldMk cId="189099635" sldId="26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8427" cy="511731"/>
          </a:xfrm>
          <a:prstGeom prst="rect">
            <a:avLst/>
          </a:prstGeom>
        </p:spPr>
        <p:txBody>
          <a:bodyPr vert="horz" lIns="99075" tIns="49538" rIns="99075" bIns="49538" rtlCol="0"/>
          <a:lstStyle>
            <a:lvl1pPr algn="l">
              <a:defRPr sz="1300"/>
            </a:lvl1pPr>
          </a:lstStyle>
          <a:p>
            <a:endParaRPr lang="en-US"/>
          </a:p>
        </p:txBody>
      </p:sp>
      <p:sp>
        <p:nvSpPr>
          <p:cNvPr id="3" name="Espace réservé de la date 2"/>
          <p:cNvSpPr>
            <a:spLocks noGrp="1"/>
          </p:cNvSpPr>
          <p:nvPr>
            <p:ph type="dt" idx="1"/>
          </p:nvPr>
        </p:nvSpPr>
        <p:spPr>
          <a:xfrm>
            <a:off x="4023992" y="0"/>
            <a:ext cx="3078427" cy="511731"/>
          </a:xfrm>
          <a:prstGeom prst="rect">
            <a:avLst/>
          </a:prstGeom>
        </p:spPr>
        <p:txBody>
          <a:bodyPr vert="horz" lIns="99075" tIns="49538" rIns="99075" bIns="49538" rtlCol="0"/>
          <a:lstStyle>
            <a:lvl1pPr algn="r">
              <a:defRPr sz="1300"/>
            </a:lvl1pPr>
          </a:lstStyle>
          <a:p>
            <a:fld id="{FE915183-55B3-CD46-A756-82E7D0A0E285}" type="datetimeFigureOut">
              <a:rPr lang="fr-FR" smtClean="0"/>
              <a:t>14/05/2025</a:t>
            </a:fld>
            <a:endParaRPr lang="en-US"/>
          </a:p>
        </p:txBody>
      </p:sp>
      <p:sp>
        <p:nvSpPr>
          <p:cNvPr id="4" name="Espace réservé de l'image des diapositives 3"/>
          <p:cNvSpPr>
            <a:spLocks noGrp="1" noRot="1" noChangeAspect="1"/>
          </p:cNvSpPr>
          <p:nvPr>
            <p:ph type="sldImg" idx="2"/>
          </p:nvPr>
        </p:nvSpPr>
        <p:spPr>
          <a:xfrm>
            <a:off x="2195513" y="768350"/>
            <a:ext cx="2713037" cy="3836988"/>
          </a:xfrm>
          <a:prstGeom prst="rect">
            <a:avLst/>
          </a:prstGeom>
          <a:noFill/>
          <a:ln w="12700">
            <a:solidFill>
              <a:prstClr val="black"/>
            </a:solidFill>
          </a:ln>
        </p:spPr>
        <p:txBody>
          <a:bodyPr vert="horz" lIns="99075" tIns="49538" rIns="99075" bIns="49538" rtlCol="0" anchor="ctr"/>
          <a:lstStyle/>
          <a:p>
            <a:endParaRPr lang="en-US"/>
          </a:p>
        </p:txBody>
      </p:sp>
      <p:sp>
        <p:nvSpPr>
          <p:cNvPr id="5" name="Espace réservé des commentaires 4"/>
          <p:cNvSpPr>
            <a:spLocks noGrp="1"/>
          </p:cNvSpPr>
          <p:nvPr>
            <p:ph type="body" sz="quarter" idx="3"/>
          </p:nvPr>
        </p:nvSpPr>
        <p:spPr>
          <a:xfrm>
            <a:off x="710407" y="4861441"/>
            <a:ext cx="5683250" cy="4605576"/>
          </a:xfrm>
          <a:prstGeom prst="rect">
            <a:avLst/>
          </a:prstGeom>
        </p:spPr>
        <p:txBody>
          <a:bodyPr vert="horz" lIns="99075" tIns="49538" rIns="99075" bIns="49538"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9721106"/>
            <a:ext cx="3078427" cy="511731"/>
          </a:xfrm>
          <a:prstGeom prst="rect">
            <a:avLst/>
          </a:prstGeom>
        </p:spPr>
        <p:txBody>
          <a:bodyPr vert="horz" lIns="99075" tIns="49538" rIns="99075" bIns="49538" rtlCol="0" anchor="b"/>
          <a:lstStyle>
            <a:lvl1pPr algn="l">
              <a:defRPr sz="1300"/>
            </a:lvl1pPr>
          </a:lstStyle>
          <a:p>
            <a:endParaRPr lang="en-US"/>
          </a:p>
        </p:txBody>
      </p:sp>
      <p:sp>
        <p:nvSpPr>
          <p:cNvPr id="7" name="Espace réservé du numéro de diapositive 6"/>
          <p:cNvSpPr>
            <a:spLocks noGrp="1"/>
          </p:cNvSpPr>
          <p:nvPr>
            <p:ph type="sldNum" sz="quarter" idx="5"/>
          </p:nvPr>
        </p:nvSpPr>
        <p:spPr>
          <a:xfrm>
            <a:off x="4023992" y="9721106"/>
            <a:ext cx="3078427" cy="511731"/>
          </a:xfrm>
          <a:prstGeom prst="rect">
            <a:avLst/>
          </a:prstGeom>
        </p:spPr>
        <p:txBody>
          <a:bodyPr vert="horz" lIns="99075" tIns="49538" rIns="99075" bIns="49538" rtlCol="0" anchor="b"/>
          <a:lstStyle>
            <a:lvl1pPr algn="r">
              <a:defRPr sz="1300"/>
            </a:lvl1pPr>
          </a:lstStyle>
          <a:p>
            <a:fld id="{B6E6DCA0-E68B-E844-9E72-AF90C8531BDF}" type="slidenum">
              <a:rPr lang="en-US" smtClean="0"/>
              <a:t>‹N°›</a:t>
            </a:fld>
            <a:endParaRPr lang="en-US"/>
          </a:p>
        </p:txBody>
      </p:sp>
    </p:spTree>
    <p:extLst>
      <p:ext uri="{BB962C8B-B14F-4D97-AF65-F5344CB8AC3E}">
        <p14:creationId xmlns:p14="http://schemas.microsoft.com/office/powerpoint/2010/main" val="158898085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567214" y="3320407"/>
            <a:ext cx="6428423" cy="2291129"/>
          </a:xfrm>
        </p:spPr>
        <p:txBody>
          <a:bodyPr/>
          <a:lstStyle/>
          <a:p>
            <a:r>
              <a:rPr lang="fr-FR"/>
              <a:t>Cliquez et modifiez le titre</a:t>
            </a:r>
            <a:endParaRPr lang="en-US"/>
          </a:p>
        </p:txBody>
      </p:sp>
      <p:sp>
        <p:nvSpPr>
          <p:cNvPr id="3" name="Sous-titre 2"/>
          <p:cNvSpPr>
            <a:spLocks noGrp="1"/>
          </p:cNvSpPr>
          <p:nvPr>
            <p:ph type="subTitle" idx="1"/>
          </p:nvPr>
        </p:nvSpPr>
        <p:spPr>
          <a:xfrm>
            <a:off x="1134428" y="6056895"/>
            <a:ext cx="5293995" cy="2731541"/>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lang="en-US"/>
          </a:p>
        </p:txBody>
      </p:sp>
      <p:sp>
        <p:nvSpPr>
          <p:cNvPr id="4" name="Espace réservé de la date 3"/>
          <p:cNvSpPr>
            <a:spLocks noGrp="1"/>
          </p:cNvSpPr>
          <p:nvPr>
            <p:ph type="dt" sz="half" idx="10"/>
          </p:nvPr>
        </p:nvSpPr>
        <p:spPr/>
        <p:txBody>
          <a:bodyPr/>
          <a:lstStyle/>
          <a:p>
            <a:fld id="{4A456FAE-BDB8-454D-B4C7-1A76B0AB3C45}" type="datetimeFigureOut">
              <a:rPr lang="fr-FR" smtClean="0"/>
              <a:t>14/05/2025</a:t>
            </a:fld>
            <a:endParaRPr lang="en-US" dirty="0"/>
          </a:p>
        </p:txBody>
      </p:sp>
      <p:sp>
        <p:nvSpPr>
          <p:cNvPr id="5" name="Espace réservé du pied de page 4"/>
          <p:cNvSpPr>
            <a:spLocks noGrp="1"/>
          </p:cNvSpPr>
          <p:nvPr>
            <p:ph type="ftr" sz="quarter" idx="11"/>
          </p:nvPr>
        </p:nvSpPr>
        <p:spPr/>
        <p:txBody>
          <a:bodyPr/>
          <a:lstStyle/>
          <a:p>
            <a:endParaRPr lang="en-US" dirty="0"/>
          </a:p>
        </p:txBody>
      </p:sp>
      <p:sp>
        <p:nvSpPr>
          <p:cNvPr id="6" name="Espace réservé du numéro de diapositive 5"/>
          <p:cNvSpPr>
            <a:spLocks noGrp="1"/>
          </p:cNvSpPr>
          <p:nvPr>
            <p:ph type="sldNum" sz="quarter" idx="12"/>
          </p:nvPr>
        </p:nvSpPr>
        <p:spPr/>
        <p:txBody>
          <a:bodyPr/>
          <a:lstStyle/>
          <a:p>
            <a:fld id="{1BAFED01-5EB3-9D4B-BCB0-1AE098F2A23E}" type="slidenum">
              <a:rPr lang="en-US" smtClean="0"/>
              <a:t>‹N°›</a:t>
            </a:fld>
            <a:endParaRPr lang="en-US" dirty="0"/>
          </a:p>
        </p:txBody>
      </p:sp>
    </p:spTree>
    <p:extLst>
      <p:ext uri="{BB962C8B-B14F-4D97-AF65-F5344CB8AC3E}">
        <p14:creationId xmlns:p14="http://schemas.microsoft.com/office/powerpoint/2010/main" val="7348064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3"/>
          <p:cNvSpPr>
            <a:spLocks noGrp="1"/>
          </p:cNvSpPr>
          <p:nvPr>
            <p:ph type="dt" sz="half" idx="10"/>
          </p:nvPr>
        </p:nvSpPr>
        <p:spPr/>
        <p:txBody>
          <a:bodyPr/>
          <a:lstStyle/>
          <a:p>
            <a:fld id="{4A456FAE-BDB8-454D-B4C7-1A76B0AB3C45}" type="datetimeFigureOut">
              <a:rPr lang="fr-FR" smtClean="0"/>
              <a:t>14/05/2025</a:t>
            </a:fld>
            <a:endParaRPr lang="en-US" dirty="0"/>
          </a:p>
        </p:txBody>
      </p:sp>
      <p:sp>
        <p:nvSpPr>
          <p:cNvPr id="5" name="Espace réservé du pied de page 4"/>
          <p:cNvSpPr>
            <a:spLocks noGrp="1"/>
          </p:cNvSpPr>
          <p:nvPr>
            <p:ph type="ftr" sz="quarter" idx="11"/>
          </p:nvPr>
        </p:nvSpPr>
        <p:spPr/>
        <p:txBody>
          <a:bodyPr/>
          <a:lstStyle/>
          <a:p>
            <a:endParaRPr lang="en-US" dirty="0"/>
          </a:p>
        </p:txBody>
      </p:sp>
      <p:sp>
        <p:nvSpPr>
          <p:cNvPr id="6" name="Espace réservé du numéro de diapositive 5"/>
          <p:cNvSpPr>
            <a:spLocks noGrp="1"/>
          </p:cNvSpPr>
          <p:nvPr>
            <p:ph type="sldNum" sz="quarter" idx="12"/>
          </p:nvPr>
        </p:nvSpPr>
        <p:spPr/>
        <p:txBody>
          <a:bodyPr/>
          <a:lstStyle/>
          <a:p>
            <a:fld id="{1BAFED01-5EB3-9D4B-BCB0-1AE098F2A23E}" type="slidenum">
              <a:rPr lang="en-US" smtClean="0"/>
              <a:t>‹N°›</a:t>
            </a:fld>
            <a:endParaRPr lang="en-US" dirty="0"/>
          </a:p>
        </p:txBody>
      </p:sp>
    </p:spTree>
    <p:extLst>
      <p:ext uri="{BB962C8B-B14F-4D97-AF65-F5344CB8AC3E}">
        <p14:creationId xmlns:p14="http://schemas.microsoft.com/office/powerpoint/2010/main" val="27094477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4535084" y="668040"/>
            <a:ext cx="1407530" cy="14214405"/>
          </a:xfrm>
        </p:spPr>
        <p:txBody>
          <a:bodyPr vert="eaVert"/>
          <a:lstStyle/>
          <a:p>
            <a:r>
              <a:rPr lang="fr-FR"/>
              <a:t>Cliquez et modifiez le titre</a:t>
            </a:r>
            <a:endParaRPr lang="en-US"/>
          </a:p>
        </p:txBody>
      </p:sp>
      <p:sp>
        <p:nvSpPr>
          <p:cNvPr id="3" name="Espace réservé du texte vertical 2"/>
          <p:cNvSpPr>
            <a:spLocks noGrp="1"/>
          </p:cNvSpPr>
          <p:nvPr>
            <p:ph type="body" orient="vert" idx="1"/>
          </p:nvPr>
        </p:nvSpPr>
        <p:spPr>
          <a:xfrm>
            <a:off x="312493" y="668040"/>
            <a:ext cx="4096544" cy="1421440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3"/>
          <p:cNvSpPr>
            <a:spLocks noGrp="1"/>
          </p:cNvSpPr>
          <p:nvPr>
            <p:ph type="dt" sz="half" idx="10"/>
          </p:nvPr>
        </p:nvSpPr>
        <p:spPr/>
        <p:txBody>
          <a:bodyPr/>
          <a:lstStyle/>
          <a:p>
            <a:fld id="{4A456FAE-BDB8-454D-B4C7-1A76B0AB3C45}" type="datetimeFigureOut">
              <a:rPr lang="fr-FR" smtClean="0"/>
              <a:t>14/05/2025</a:t>
            </a:fld>
            <a:endParaRPr lang="en-US" dirty="0"/>
          </a:p>
        </p:txBody>
      </p:sp>
      <p:sp>
        <p:nvSpPr>
          <p:cNvPr id="5" name="Espace réservé du pied de page 4"/>
          <p:cNvSpPr>
            <a:spLocks noGrp="1"/>
          </p:cNvSpPr>
          <p:nvPr>
            <p:ph type="ftr" sz="quarter" idx="11"/>
          </p:nvPr>
        </p:nvSpPr>
        <p:spPr/>
        <p:txBody>
          <a:bodyPr/>
          <a:lstStyle/>
          <a:p>
            <a:endParaRPr lang="en-US" dirty="0"/>
          </a:p>
        </p:txBody>
      </p:sp>
      <p:sp>
        <p:nvSpPr>
          <p:cNvPr id="6" name="Espace réservé du numéro de diapositive 5"/>
          <p:cNvSpPr>
            <a:spLocks noGrp="1"/>
          </p:cNvSpPr>
          <p:nvPr>
            <p:ph type="sldNum" sz="quarter" idx="12"/>
          </p:nvPr>
        </p:nvSpPr>
        <p:spPr/>
        <p:txBody>
          <a:bodyPr/>
          <a:lstStyle/>
          <a:p>
            <a:fld id="{1BAFED01-5EB3-9D4B-BCB0-1AE098F2A23E}" type="slidenum">
              <a:rPr lang="en-US" smtClean="0"/>
              <a:t>‹N°›</a:t>
            </a:fld>
            <a:endParaRPr lang="en-US" dirty="0"/>
          </a:p>
        </p:txBody>
      </p:sp>
    </p:spTree>
    <p:extLst>
      <p:ext uri="{BB962C8B-B14F-4D97-AF65-F5344CB8AC3E}">
        <p14:creationId xmlns:p14="http://schemas.microsoft.com/office/powerpoint/2010/main" val="741633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3"/>
          <p:cNvSpPr>
            <a:spLocks noGrp="1"/>
          </p:cNvSpPr>
          <p:nvPr>
            <p:ph type="dt" sz="half" idx="10"/>
          </p:nvPr>
        </p:nvSpPr>
        <p:spPr/>
        <p:txBody>
          <a:bodyPr/>
          <a:lstStyle/>
          <a:p>
            <a:fld id="{4A456FAE-BDB8-454D-B4C7-1A76B0AB3C45}" type="datetimeFigureOut">
              <a:rPr lang="fr-FR" smtClean="0"/>
              <a:t>14/05/2025</a:t>
            </a:fld>
            <a:endParaRPr lang="en-US" dirty="0"/>
          </a:p>
        </p:txBody>
      </p:sp>
      <p:sp>
        <p:nvSpPr>
          <p:cNvPr id="5" name="Espace réservé du pied de page 4"/>
          <p:cNvSpPr>
            <a:spLocks noGrp="1"/>
          </p:cNvSpPr>
          <p:nvPr>
            <p:ph type="ftr" sz="quarter" idx="11"/>
          </p:nvPr>
        </p:nvSpPr>
        <p:spPr/>
        <p:txBody>
          <a:bodyPr/>
          <a:lstStyle/>
          <a:p>
            <a:endParaRPr lang="en-US" dirty="0"/>
          </a:p>
        </p:txBody>
      </p:sp>
      <p:sp>
        <p:nvSpPr>
          <p:cNvPr id="6" name="Espace réservé du numéro de diapositive 5"/>
          <p:cNvSpPr>
            <a:spLocks noGrp="1"/>
          </p:cNvSpPr>
          <p:nvPr>
            <p:ph type="sldNum" sz="quarter" idx="12"/>
          </p:nvPr>
        </p:nvSpPr>
        <p:spPr/>
        <p:txBody>
          <a:bodyPr/>
          <a:lstStyle/>
          <a:p>
            <a:fld id="{1BAFED01-5EB3-9D4B-BCB0-1AE098F2A23E}" type="slidenum">
              <a:rPr lang="en-US" smtClean="0"/>
              <a:t>‹N°›</a:t>
            </a:fld>
            <a:endParaRPr lang="en-US" dirty="0"/>
          </a:p>
        </p:txBody>
      </p:sp>
    </p:spTree>
    <p:extLst>
      <p:ext uri="{BB962C8B-B14F-4D97-AF65-F5344CB8AC3E}">
        <p14:creationId xmlns:p14="http://schemas.microsoft.com/office/powerpoint/2010/main" val="16570041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597413" y="6868441"/>
            <a:ext cx="6428423" cy="2122882"/>
          </a:xfrm>
        </p:spPr>
        <p:txBody>
          <a:bodyPr anchor="t"/>
          <a:lstStyle>
            <a:lvl1pPr algn="l">
              <a:defRPr sz="4000" b="1" cap="all"/>
            </a:lvl1pPr>
          </a:lstStyle>
          <a:p>
            <a:r>
              <a:rPr lang="fr-FR"/>
              <a:t>Cliquez et modifiez le titre</a:t>
            </a:r>
            <a:endParaRPr lang="en-US"/>
          </a:p>
        </p:txBody>
      </p:sp>
      <p:sp>
        <p:nvSpPr>
          <p:cNvPr id="3" name="Espace réservé du texte 2"/>
          <p:cNvSpPr>
            <a:spLocks noGrp="1"/>
          </p:cNvSpPr>
          <p:nvPr>
            <p:ph type="body" idx="1"/>
          </p:nvPr>
        </p:nvSpPr>
        <p:spPr>
          <a:xfrm>
            <a:off x="597413" y="4530301"/>
            <a:ext cx="6428423" cy="233813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4A456FAE-BDB8-454D-B4C7-1A76B0AB3C45}" type="datetimeFigureOut">
              <a:rPr lang="fr-FR" smtClean="0"/>
              <a:t>14/05/2025</a:t>
            </a:fld>
            <a:endParaRPr lang="en-US" dirty="0"/>
          </a:p>
        </p:txBody>
      </p:sp>
      <p:sp>
        <p:nvSpPr>
          <p:cNvPr id="5" name="Espace réservé du pied de page 4"/>
          <p:cNvSpPr>
            <a:spLocks noGrp="1"/>
          </p:cNvSpPr>
          <p:nvPr>
            <p:ph type="ftr" sz="quarter" idx="11"/>
          </p:nvPr>
        </p:nvSpPr>
        <p:spPr/>
        <p:txBody>
          <a:bodyPr/>
          <a:lstStyle/>
          <a:p>
            <a:endParaRPr lang="en-US" dirty="0"/>
          </a:p>
        </p:txBody>
      </p:sp>
      <p:sp>
        <p:nvSpPr>
          <p:cNvPr id="6" name="Espace réservé du numéro de diapositive 5"/>
          <p:cNvSpPr>
            <a:spLocks noGrp="1"/>
          </p:cNvSpPr>
          <p:nvPr>
            <p:ph type="sldNum" sz="quarter" idx="12"/>
          </p:nvPr>
        </p:nvSpPr>
        <p:spPr/>
        <p:txBody>
          <a:bodyPr/>
          <a:lstStyle/>
          <a:p>
            <a:fld id="{1BAFED01-5EB3-9D4B-BCB0-1AE098F2A23E}" type="slidenum">
              <a:rPr lang="en-US" smtClean="0"/>
              <a:t>‹N°›</a:t>
            </a:fld>
            <a:endParaRPr lang="en-US" dirty="0"/>
          </a:p>
        </p:txBody>
      </p:sp>
    </p:spTree>
    <p:extLst>
      <p:ext uri="{BB962C8B-B14F-4D97-AF65-F5344CB8AC3E}">
        <p14:creationId xmlns:p14="http://schemas.microsoft.com/office/powerpoint/2010/main" val="31838506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Espace réservé du contenu 2"/>
          <p:cNvSpPr>
            <a:spLocks noGrp="1"/>
          </p:cNvSpPr>
          <p:nvPr>
            <p:ph sz="half" idx="1"/>
          </p:nvPr>
        </p:nvSpPr>
        <p:spPr>
          <a:xfrm>
            <a:off x="312493" y="3887003"/>
            <a:ext cx="2752037" cy="1099544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contenu 3"/>
          <p:cNvSpPr>
            <a:spLocks noGrp="1"/>
          </p:cNvSpPr>
          <p:nvPr>
            <p:ph sz="half" idx="2"/>
          </p:nvPr>
        </p:nvSpPr>
        <p:spPr>
          <a:xfrm>
            <a:off x="3190577" y="3887003"/>
            <a:ext cx="2752037" cy="1099544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e la date 4"/>
          <p:cNvSpPr>
            <a:spLocks noGrp="1"/>
          </p:cNvSpPr>
          <p:nvPr>
            <p:ph type="dt" sz="half" idx="10"/>
          </p:nvPr>
        </p:nvSpPr>
        <p:spPr/>
        <p:txBody>
          <a:bodyPr/>
          <a:lstStyle/>
          <a:p>
            <a:fld id="{4A456FAE-BDB8-454D-B4C7-1A76B0AB3C45}" type="datetimeFigureOut">
              <a:rPr lang="fr-FR" smtClean="0"/>
              <a:t>14/05/2025</a:t>
            </a:fld>
            <a:endParaRPr lang="en-US" dirty="0"/>
          </a:p>
        </p:txBody>
      </p:sp>
      <p:sp>
        <p:nvSpPr>
          <p:cNvPr id="6" name="Espace réservé du pied de page 5"/>
          <p:cNvSpPr>
            <a:spLocks noGrp="1"/>
          </p:cNvSpPr>
          <p:nvPr>
            <p:ph type="ftr" sz="quarter" idx="11"/>
          </p:nvPr>
        </p:nvSpPr>
        <p:spPr/>
        <p:txBody>
          <a:bodyPr/>
          <a:lstStyle/>
          <a:p>
            <a:endParaRPr lang="en-US" dirty="0"/>
          </a:p>
        </p:txBody>
      </p:sp>
      <p:sp>
        <p:nvSpPr>
          <p:cNvPr id="7" name="Espace réservé du numéro de diapositive 6"/>
          <p:cNvSpPr>
            <a:spLocks noGrp="1"/>
          </p:cNvSpPr>
          <p:nvPr>
            <p:ph type="sldNum" sz="quarter" idx="12"/>
          </p:nvPr>
        </p:nvSpPr>
        <p:spPr/>
        <p:txBody>
          <a:bodyPr/>
          <a:lstStyle/>
          <a:p>
            <a:fld id="{1BAFED01-5EB3-9D4B-BCB0-1AE098F2A23E}" type="slidenum">
              <a:rPr lang="en-US" smtClean="0"/>
              <a:t>‹N°›</a:t>
            </a:fld>
            <a:endParaRPr lang="en-US" dirty="0"/>
          </a:p>
        </p:txBody>
      </p:sp>
    </p:spTree>
    <p:extLst>
      <p:ext uri="{BB962C8B-B14F-4D97-AF65-F5344CB8AC3E}">
        <p14:creationId xmlns:p14="http://schemas.microsoft.com/office/powerpoint/2010/main" val="8594053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378143" y="428041"/>
            <a:ext cx="6806565" cy="1781440"/>
          </a:xfrm>
        </p:spPr>
        <p:txBody>
          <a:bodyPr/>
          <a:lstStyle>
            <a:lvl1pPr>
              <a:defRPr/>
            </a:lvl1pPr>
          </a:lstStyle>
          <a:p>
            <a:r>
              <a:rPr lang="fr-FR"/>
              <a:t>Cliquez et modifiez le titre</a:t>
            </a:r>
            <a:endParaRPr lang="en-US"/>
          </a:p>
        </p:txBody>
      </p:sp>
      <p:sp>
        <p:nvSpPr>
          <p:cNvPr id="3" name="Espace réservé du texte 2"/>
          <p:cNvSpPr>
            <a:spLocks noGrp="1"/>
          </p:cNvSpPr>
          <p:nvPr>
            <p:ph type="body" idx="1"/>
          </p:nvPr>
        </p:nvSpPr>
        <p:spPr>
          <a:xfrm>
            <a:off x="378143" y="2392573"/>
            <a:ext cx="3341572" cy="99711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378143" y="3389684"/>
            <a:ext cx="3341572" cy="615833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u texte 4"/>
          <p:cNvSpPr>
            <a:spLocks noGrp="1"/>
          </p:cNvSpPr>
          <p:nvPr>
            <p:ph type="body" sz="quarter" idx="3"/>
          </p:nvPr>
        </p:nvSpPr>
        <p:spPr>
          <a:xfrm>
            <a:off x="3841823" y="2392573"/>
            <a:ext cx="3342885" cy="99711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3841823" y="3389684"/>
            <a:ext cx="3342885" cy="615833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Espace réservé de la date 6"/>
          <p:cNvSpPr>
            <a:spLocks noGrp="1"/>
          </p:cNvSpPr>
          <p:nvPr>
            <p:ph type="dt" sz="half" idx="10"/>
          </p:nvPr>
        </p:nvSpPr>
        <p:spPr/>
        <p:txBody>
          <a:bodyPr/>
          <a:lstStyle/>
          <a:p>
            <a:fld id="{4A456FAE-BDB8-454D-B4C7-1A76B0AB3C45}" type="datetimeFigureOut">
              <a:rPr lang="fr-FR" smtClean="0"/>
              <a:t>14/05/2025</a:t>
            </a:fld>
            <a:endParaRPr lang="en-US" dirty="0"/>
          </a:p>
        </p:txBody>
      </p:sp>
      <p:sp>
        <p:nvSpPr>
          <p:cNvPr id="8" name="Espace réservé du pied de page 7"/>
          <p:cNvSpPr>
            <a:spLocks noGrp="1"/>
          </p:cNvSpPr>
          <p:nvPr>
            <p:ph type="ftr" sz="quarter" idx="11"/>
          </p:nvPr>
        </p:nvSpPr>
        <p:spPr/>
        <p:txBody>
          <a:bodyPr/>
          <a:lstStyle/>
          <a:p>
            <a:endParaRPr lang="en-US" dirty="0"/>
          </a:p>
        </p:txBody>
      </p:sp>
      <p:sp>
        <p:nvSpPr>
          <p:cNvPr id="9" name="Espace réservé du numéro de diapositive 8"/>
          <p:cNvSpPr>
            <a:spLocks noGrp="1"/>
          </p:cNvSpPr>
          <p:nvPr>
            <p:ph type="sldNum" sz="quarter" idx="12"/>
          </p:nvPr>
        </p:nvSpPr>
        <p:spPr/>
        <p:txBody>
          <a:bodyPr/>
          <a:lstStyle/>
          <a:p>
            <a:fld id="{1BAFED01-5EB3-9D4B-BCB0-1AE098F2A23E}" type="slidenum">
              <a:rPr lang="en-US" smtClean="0"/>
              <a:t>‹N°›</a:t>
            </a:fld>
            <a:endParaRPr lang="en-US" dirty="0"/>
          </a:p>
        </p:txBody>
      </p:sp>
    </p:spTree>
    <p:extLst>
      <p:ext uri="{BB962C8B-B14F-4D97-AF65-F5344CB8AC3E}">
        <p14:creationId xmlns:p14="http://schemas.microsoft.com/office/powerpoint/2010/main" val="20764289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Espace réservé de la date 2"/>
          <p:cNvSpPr>
            <a:spLocks noGrp="1"/>
          </p:cNvSpPr>
          <p:nvPr>
            <p:ph type="dt" sz="half" idx="10"/>
          </p:nvPr>
        </p:nvSpPr>
        <p:spPr/>
        <p:txBody>
          <a:bodyPr/>
          <a:lstStyle/>
          <a:p>
            <a:fld id="{4A456FAE-BDB8-454D-B4C7-1A76B0AB3C45}" type="datetimeFigureOut">
              <a:rPr lang="fr-FR" smtClean="0"/>
              <a:t>14/05/2025</a:t>
            </a:fld>
            <a:endParaRPr lang="en-US" dirty="0"/>
          </a:p>
        </p:txBody>
      </p:sp>
      <p:sp>
        <p:nvSpPr>
          <p:cNvPr id="4" name="Espace réservé du pied de page 3"/>
          <p:cNvSpPr>
            <a:spLocks noGrp="1"/>
          </p:cNvSpPr>
          <p:nvPr>
            <p:ph type="ftr" sz="quarter" idx="11"/>
          </p:nvPr>
        </p:nvSpPr>
        <p:spPr/>
        <p:txBody>
          <a:bodyPr/>
          <a:lstStyle/>
          <a:p>
            <a:endParaRPr lang="en-US" dirty="0"/>
          </a:p>
        </p:txBody>
      </p:sp>
      <p:sp>
        <p:nvSpPr>
          <p:cNvPr id="5" name="Espace réservé du numéro de diapositive 4"/>
          <p:cNvSpPr>
            <a:spLocks noGrp="1"/>
          </p:cNvSpPr>
          <p:nvPr>
            <p:ph type="sldNum" sz="quarter" idx="12"/>
          </p:nvPr>
        </p:nvSpPr>
        <p:spPr/>
        <p:txBody>
          <a:bodyPr/>
          <a:lstStyle/>
          <a:p>
            <a:fld id="{1BAFED01-5EB3-9D4B-BCB0-1AE098F2A23E}" type="slidenum">
              <a:rPr lang="en-US" smtClean="0"/>
              <a:t>‹N°›</a:t>
            </a:fld>
            <a:endParaRPr lang="en-US" dirty="0"/>
          </a:p>
        </p:txBody>
      </p:sp>
    </p:spTree>
    <p:extLst>
      <p:ext uri="{BB962C8B-B14F-4D97-AF65-F5344CB8AC3E}">
        <p14:creationId xmlns:p14="http://schemas.microsoft.com/office/powerpoint/2010/main" val="29654158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A456FAE-BDB8-454D-B4C7-1A76B0AB3C45}" type="datetimeFigureOut">
              <a:rPr lang="fr-FR" smtClean="0"/>
              <a:t>14/05/2025</a:t>
            </a:fld>
            <a:endParaRPr lang="en-US" dirty="0"/>
          </a:p>
        </p:txBody>
      </p:sp>
      <p:sp>
        <p:nvSpPr>
          <p:cNvPr id="3" name="Espace réservé du pied de page 2"/>
          <p:cNvSpPr>
            <a:spLocks noGrp="1"/>
          </p:cNvSpPr>
          <p:nvPr>
            <p:ph type="ftr" sz="quarter" idx="11"/>
          </p:nvPr>
        </p:nvSpPr>
        <p:spPr/>
        <p:txBody>
          <a:bodyPr/>
          <a:lstStyle/>
          <a:p>
            <a:endParaRPr lang="en-US" dirty="0"/>
          </a:p>
        </p:txBody>
      </p:sp>
      <p:sp>
        <p:nvSpPr>
          <p:cNvPr id="4" name="Espace réservé du numéro de diapositive 3"/>
          <p:cNvSpPr>
            <a:spLocks noGrp="1"/>
          </p:cNvSpPr>
          <p:nvPr>
            <p:ph type="sldNum" sz="quarter" idx="12"/>
          </p:nvPr>
        </p:nvSpPr>
        <p:spPr/>
        <p:txBody>
          <a:bodyPr/>
          <a:lstStyle/>
          <a:p>
            <a:fld id="{1BAFED01-5EB3-9D4B-BCB0-1AE098F2A23E}" type="slidenum">
              <a:rPr lang="en-US" smtClean="0"/>
              <a:t>‹N°›</a:t>
            </a:fld>
            <a:endParaRPr lang="en-US" dirty="0"/>
          </a:p>
        </p:txBody>
      </p:sp>
    </p:spTree>
    <p:extLst>
      <p:ext uri="{BB962C8B-B14F-4D97-AF65-F5344CB8AC3E}">
        <p14:creationId xmlns:p14="http://schemas.microsoft.com/office/powerpoint/2010/main" val="7114554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378143" y="425566"/>
            <a:ext cx="2488126" cy="1811130"/>
          </a:xfrm>
        </p:spPr>
        <p:txBody>
          <a:bodyPr anchor="b"/>
          <a:lstStyle>
            <a:lvl1pPr algn="l">
              <a:defRPr sz="2000" b="1"/>
            </a:lvl1pPr>
          </a:lstStyle>
          <a:p>
            <a:r>
              <a:rPr lang="fr-FR"/>
              <a:t>Cliquez et modifiez le titre</a:t>
            </a:r>
            <a:endParaRPr lang="en-US"/>
          </a:p>
        </p:txBody>
      </p:sp>
      <p:sp>
        <p:nvSpPr>
          <p:cNvPr id="3" name="Espace réservé du contenu 2"/>
          <p:cNvSpPr>
            <a:spLocks noGrp="1"/>
          </p:cNvSpPr>
          <p:nvPr>
            <p:ph idx="1"/>
          </p:nvPr>
        </p:nvSpPr>
        <p:spPr>
          <a:xfrm>
            <a:off x="2956864" y="425567"/>
            <a:ext cx="4227843" cy="912245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texte 3"/>
          <p:cNvSpPr>
            <a:spLocks noGrp="1"/>
          </p:cNvSpPr>
          <p:nvPr>
            <p:ph type="body" sz="half" idx="2"/>
          </p:nvPr>
        </p:nvSpPr>
        <p:spPr>
          <a:xfrm>
            <a:off x="378143" y="2236697"/>
            <a:ext cx="2488126" cy="731132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4A456FAE-BDB8-454D-B4C7-1A76B0AB3C45}" type="datetimeFigureOut">
              <a:rPr lang="fr-FR" smtClean="0"/>
              <a:t>14/05/2025</a:t>
            </a:fld>
            <a:endParaRPr lang="en-US" dirty="0"/>
          </a:p>
        </p:txBody>
      </p:sp>
      <p:sp>
        <p:nvSpPr>
          <p:cNvPr id="6" name="Espace réservé du pied de page 5"/>
          <p:cNvSpPr>
            <a:spLocks noGrp="1"/>
          </p:cNvSpPr>
          <p:nvPr>
            <p:ph type="ftr" sz="quarter" idx="11"/>
          </p:nvPr>
        </p:nvSpPr>
        <p:spPr/>
        <p:txBody>
          <a:bodyPr/>
          <a:lstStyle/>
          <a:p>
            <a:endParaRPr lang="en-US" dirty="0"/>
          </a:p>
        </p:txBody>
      </p:sp>
      <p:sp>
        <p:nvSpPr>
          <p:cNvPr id="7" name="Espace réservé du numéro de diapositive 6"/>
          <p:cNvSpPr>
            <a:spLocks noGrp="1"/>
          </p:cNvSpPr>
          <p:nvPr>
            <p:ph type="sldNum" sz="quarter" idx="12"/>
          </p:nvPr>
        </p:nvSpPr>
        <p:spPr/>
        <p:txBody>
          <a:bodyPr/>
          <a:lstStyle/>
          <a:p>
            <a:fld id="{1BAFED01-5EB3-9D4B-BCB0-1AE098F2A23E}" type="slidenum">
              <a:rPr lang="en-US" smtClean="0"/>
              <a:t>‹N°›</a:t>
            </a:fld>
            <a:endParaRPr lang="en-US" dirty="0"/>
          </a:p>
        </p:txBody>
      </p:sp>
    </p:spTree>
    <p:extLst>
      <p:ext uri="{BB962C8B-B14F-4D97-AF65-F5344CB8AC3E}">
        <p14:creationId xmlns:p14="http://schemas.microsoft.com/office/powerpoint/2010/main" val="1125442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482372" y="7482047"/>
            <a:ext cx="4537710" cy="883298"/>
          </a:xfrm>
        </p:spPr>
        <p:txBody>
          <a:bodyPr anchor="b"/>
          <a:lstStyle>
            <a:lvl1pPr algn="l">
              <a:defRPr sz="2000" b="1"/>
            </a:lvl1pPr>
          </a:lstStyle>
          <a:p>
            <a:r>
              <a:rPr lang="fr-FR"/>
              <a:t>Cliquez et modifiez le titre</a:t>
            </a:r>
            <a:endParaRPr lang="en-US"/>
          </a:p>
        </p:txBody>
      </p:sp>
      <p:sp>
        <p:nvSpPr>
          <p:cNvPr id="3" name="Espace réservé pour une image  2"/>
          <p:cNvSpPr>
            <a:spLocks noGrp="1"/>
          </p:cNvSpPr>
          <p:nvPr>
            <p:ph type="pic" idx="1"/>
          </p:nvPr>
        </p:nvSpPr>
        <p:spPr>
          <a:xfrm>
            <a:off x="1482372" y="955049"/>
            <a:ext cx="4537710" cy="641318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Espace réservé du texte 3"/>
          <p:cNvSpPr>
            <a:spLocks noGrp="1"/>
          </p:cNvSpPr>
          <p:nvPr>
            <p:ph type="body" sz="half" idx="2"/>
          </p:nvPr>
        </p:nvSpPr>
        <p:spPr>
          <a:xfrm>
            <a:off x="1482372" y="8365344"/>
            <a:ext cx="4537710" cy="125443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4A456FAE-BDB8-454D-B4C7-1A76B0AB3C45}" type="datetimeFigureOut">
              <a:rPr lang="fr-FR" smtClean="0"/>
              <a:t>14/05/2025</a:t>
            </a:fld>
            <a:endParaRPr lang="en-US" dirty="0"/>
          </a:p>
        </p:txBody>
      </p:sp>
      <p:sp>
        <p:nvSpPr>
          <p:cNvPr id="6" name="Espace réservé du pied de page 5"/>
          <p:cNvSpPr>
            <a:spLocks noGrp="1"/>
          </p:cNvSpPr>
          <p:nvPr>
            <p:ph type="ftr" sz="quarter" idx="11"/>
          </p:nvPr>
        </p:nvSpPr>
        <p:spPr/>
        <p:txBody>
          <a:bodyPr/>
          <a:lstStyle/>
          <a:p>
            <a:endParaRPr lang="en-US" dirty="0"/>
          </a:p>
        </p:txBody>
      </p:sp>
      <p:sp>
        <p:nvSpPr>
          <p:cNvPr id="7" name="Espace réservé du numéro de diapositive 6"/>
          <p:cNvSpPr>
            <a:spLocks noGrp="1"/>
          </p:cNvSpPr>
          <p:nvPr>
            <p:ph type="sldNum" sz="quarter" idx="12"/>
          </p:nvPr>
        </p:nvSpPr>
        <p:spPr/>
        <p:txBody>
          <a:bodyPr/>
          <a:lstStyle/>
          <a:p>
            <a:fld id="{1BAFED01-5EB3-9D4B-BCB0-1AE098F2A23E}" type="slidenum">
              <a:rPr lang="en-US" smtClean="0"/>
              <a:t>‹N°›</a:t>
            </a:fld>
            <a:endParaRPr lang="en-US" dirty="0"/>
          </a:p>
        </p:txBody>
      </p:sp>
    </p:spTree>
    <p:extLst>
      <p:ext uri="{BB962C8B-B14F-4D97-AF65-F5344CB8AC3E}">
        <p14:creationId xmlns:p14="http://schemas.microsoft.com/office/powerpoint/2010/main" val="35297064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378143" y="428041"/>
            <a:ext cx="6806565" cy="1781440"/>
          </a:xfrm>
          <a:prstGeom prst="rect">
            <a:avLst/>
          </a:prstGeom>
        </p:spPr>
        <p:txBody>
          <a:bodyPr vert="horz" lIns="91440" tIns="45720" rIns="91440" bIns="45720" rtlCol="0" anchor="ctr">
            <a:normAutofit/>
          </a:bodyPr>
          <a:lstStyle/>
          <a:p>
            <a:r>
              <a:rPr lang="fr-FR"/>
              <a:t>Cliquez et modifiez le titre</a:t>
            </a:r>
            <a:endParaRPr lang="en-US"/>
          </a:p>
        </p:txBody>
      </p:sp>
      <p:sp>
        <p:nvSpPr>
          <p:cNvPr id="3" name="Espace réservé du texte 2"/>
          <p:cNvSpPr>
            <a:spLocks noGrp="1"/>
          </p:cNvSpPr>
          <p:nvPr>
            <p:ph type="body" idx="1"/>
          </p:nvPr>
        </p:nvSpPr>
        <p:spPr>
          <a:xfrm>
            <a:off x="378143" y="2494016"/>
            <a:ext cx="6806565" cy="705400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3"/>
          <p:cNvSpPr>
            <a:spLocks noGrp="1"/>
          </p:cNvSpPr>
          <p:nvPr>
            <p:ph type="dt" sz="half" idx="2"/>
          </p:nvPr>
        </p:nvSpPr>
        <p:spPr>
          <a:xfrm>
            <a:off x="378143" y="9906785"/>
            <a:ext cx="1764665" cy="569071"/>
          </a:xfrm>
          <a:prstGeom prst="rect">
            <a:avLst/>
          </a:prstGeom>
        </p:spPr>
        <p:txBody>
          <a:bodyPr vert="horz" lIns="91440" tIns="45720" rIns="91440" bIns="45720" rtlCol="0" anchor="ctr"/>
          <a:lstStyle>
            <a:lvl1pPr algn="l">
              <a:defRPr sz="1200">
                <a:solidFill>
                  <a:schemeClr val="tx1">
                    <a:tint val="75000"/>
                  </a:schemeClr>
                </a:solidFill>
              </a:defRPr>
            </a:lvl1pPr>
          </a:lstStyle>
          <a:p>
            <a:fld id="{4A456FAE-BDB8-454D-B4C7-1A76B0AB3C45}" type="datetimeFigureOut">
              <a:rPr lang="fr-FR" smtClean="0"/>
              <a:t>14/05/2025</a:t>
            </a:fld>
            <a:endParaRPr lang="en-US" dirty="0"/>
          </a:p>
        </p:txBody>
      </p:sp>
      <p:sp>
        <p:nvSpPr>
          <p:cNvPr id="5" name="Espace réservé du pied de page 4"/>
          <p:cNvSpPr>
            <a:spLocks noGrp="1"/>
          </p:cNvSpPr>
          <p:nvPr>
            <p:ph type="ftr" sz="quarter" idx="3"/>
          </p:nvPr>
        </p:nvSpPr>
        <p:spPr>
          <a:xfrm>
            <a:off x="2583974" y="9906785"/>
            <a:ext cx="2394903" cy="56907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Espace réservé du numéro de diapositive 5"/>
          <p:cNvSpPr>
            <a:spLocks noGrp="1"/>
          </p:cNvSpPr>
          <p:nvPr>
            <p:ph type="sldNum" sz="quarter" idx="4"/>
          </p:nvPr>
        </p:nvSpPr>
        <p:spPr>
          <a:xfrm>
            <a:off x="5420043" y="9906785"/>
            <a:ext cx="1764665" cy="569071"/>
          </a:xfrm>
          <a:prstGeom prst="rect">
            <a:avLst/>
          </a:prstGeom>
        </p:spPr>
        <p:txBody>
          <a:bodyPr vert="horz" lIns="91440" tIns="45720" rIns="91440" bIns="45720" rtlCol="0" anchor="ctr"/>
          <a:lstStyle>
            <a:lvl1pPr algn="r">
              <a:defRPr sz="1200">
                <a:solidFill>
                  <a:schemeClr val="tx1">
                    <a:tint val="75000"/>
                  </a:schemeClr>
                </a:solidFill>
              </a:defRPr>
            </a:lvl1pPr>
          </a:lstStyle>
          <a:p>
            <a:fld id="{1BAFED01-5EB3-9D4B-BCB0-1AE098F2A23E}" type="slidenum">
              <a:rPr lang="en-US" smtClean="0"/>
              <a:t>‹N°›</a:t>
            </a:fld>
            <a:endParaRPr lang="en-US" dirty="0"/>
          </a:p>
        </p:txBody>
      </p:sp>
    </p:spTree>
    <p:extLst>
      <p:ext uri="{BB962C8B-B14F-4D97-AF65-F5344CB8AC3E}">
        <p14:creationId xmlns:p14="http://schemas.microsoft.com/office/powerpoint/2010/main" val="29038994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6" Type="http://schemas.openxmlformats.org/officeDocument/2006/relationships/tags" Target="../tags/tag26.xml"/><Relationship Id="rId21" Type="http://schemas.openxmlformats.org/officeDocument/2006/relationships/tags" Target="../tags/tag21.xml"/><Relationship Id="rId42" Type="http://schemas.openxmlformats.org/officeDocument/2006/relationships/tags" Target="../tags/tag42.xml"/><Relationship Id="rId47" Type="http://schemas.openxmlformats.org/officeDocument/2006/relationships/image" Target="../media/image2.svg"/><Relationship Id="rId63" Type="http://schemas.openxmlformats.org/officeDocument/2006/relationships/image" Target="../media/image17.svg"/><Relationship Id="rId68" Type="http://schemas.openxmlformats.org/officeDocument/2006/relationships/image" Target="../media/image22.png"/><Relationship Id="rId7" Type="http://schemas.openxmlformats.org/officeDocument/2006/relationships/tags" Target="../tags/tag7.xml"/><Relationship Id="rId2" Type="http://schemas.openxmlformats.org/officeDocument/2006/relationships/tags" Target="../tags/tag2.xml"/><Relationship Id="rId16" Type="http://schemas.openxmlformats.org/officeDocument/2006/relationships/tags" Target="../tags/tag16.xml"/><Relationship Id="rId29" Type="http://schemas.openxmlformats.org/officeDocument/2006/relationships/tags" Target="../tags/tag29.xml"/><Relationship Id="rId11" Type="http://schemas.openxmlformats.org/officeDocument/2006/relationships/tags" Target="../tags/tag11.xml"/><Relationship Id="rId24" Type="http://schemas.openxmlformats.org/officeDocument/2006/relationships/tags" Target="../tags/tag24.xml"/><Relationship Id="rId32" Type="http://schemas.openxmlformats.org/officeDocument/2006/relationships/tags" Target="../tags/tag32.xml"/><Relationship Id="rId37" Type="http://schemas.openxmlformats.org/officeDocument/2006/relationships/tags" Target="../tags/tag37.xml"/><Relationship Id="rId40" Type="http://schemas.openxmlformats.org/officeDocument/2006/relationships/tags" Target="../tags/tag40.xml"/><Relationship Id="rId45" Type="http://schemas.openxmlformats.org/officeDocument/2006/relationships/hyperlink" Target="mailto:paul.flye.sainte.marie@gmail.com" TargetMode="External"/><Relationship Id="rId53" Type="http://schemas.openxmlformats.org/officeDocument/2006/relationships/image" Target="../media/image8.svg"/><Relationship Id="rId58" Type="http://schemas.openxmlformats.org/officeDocument/2006/relationships/image" Target="../media/image12.png"/><Relationship Id="rId66" Type="http://schemas.openxmlformats.org/officeDocument/2006/relationships/image" Target="../media/image20.png"/><Relationship Id="rId5" Type="http://schemas.openxmlformats.org/officeDocument/2006/relationships/tags" Target="../tags/tag5.xml"/><Relationship Id="rId61" Type="http://schemas.openxmlformats.org/officeDocument/2006/relationships/image" Target="../media/image15.svg"/><Relationship Id="rId19" Type="http://schemas.openxmlformats.org/officeDocument/2006/relationships/tags" Target="../tags/tag19.xml"/><Relationship Id="rId14" Type="http://schemas.openxmlformats.org/officeDocument/2006/relationships/tags" Target="../tags/tag14.xml"/><Relationship Id="rId22" Type="http://schemas.openxmlformats.org/officeDocument/2006/relationships/tags" Target="../tags/tag22.xml"/><Relationship Id="rId27" Type="http://schemas.openxmlformats.org/officeDocument/2006/relationships/tags" Target="../tags/tag27.xml"/><Relationship Id="rId30" Type="http://schemas.openxmlformats.org/officeDocument/2006/relationships/tags" Target="../tags/tag30.xml"/><Relationship Id="rId35" Type="http://schemas.openxmlformats.org/officeDocument/2006/relationships/tags" Target="../tags/tag35.xml"/><Relationship Id="rId43" Type="http://schemas.openxmlformats.org/officeDocument/2006/relationships/tags" Target="../tags/tag43.xml"/><Relationship Id="rId48" Type="http://schemas.openxmlformats.org/officeDocument/2006/relationships/image" Target="../media/image3.png"/><Relationship Id="rId56" Type="http://schemas.openxmlformats.org/officeDocument/2006/relationships/image" Target="../media/image10.png"/><Relationship Id="rId64" Type="http://schemas.openxmlformats.org/officeDocument/2006/relationships/image" Target="../media/image18.png"/><Relationship Id="rId69" Type="http://schemas.openxmlformats.org/officeDocument/2006/relationships/image" Target="../media/image23.png"/><Relationship Id="rId8" Type="http://schemas.openxmlformats.org/officeDocument/2006/relationships/tags" Target="../tags/tag8.xml"/><Relationship Id="rId51" Type="http://schemas.openxmlformats.org/officeDocument/2006/relationships/image" Target="../media/image6.svg"/><Relationship Id="rId3" Type="http://schemas.openxmlformats.org/officeDocument/2006/relationships/tags" Target="../tags/tag3.xml"/><Relationship Id="rId12" Type="http://schemas.openxmlformats.org/officeDocument/2006/relationships/tags" Target="../tags/tag12.xml"/><Relationship Id="rId17" Type="http://schemas.openxmlformats.org/officeDocument/2006/relationships/tags" Target="../tags/tag17.xml"/><Relationship Id="rId25" Type="http://schemas.openxmlformats.org/officeDocument/2006/relationships/tags" Target="../tags/tag25.xml"/><Relationship Id="rId33" Type="http://schemas.openxmlformats.org/officeDocument/2006/relationships/tags" Target="../tags/tag33.xml"/><Relationship Id="rId38" Type="http://schemas.openxmlformats.org/officeDocument/2006/relationships/tags" Target="../tags/tag38.xml"/><Relationship Id="rId46" Type="http://schemas.openxmlformats.org/officeDocument/2006/relationships/image" Target="../media/image1.png"/><Relationship Id="rId59" Type="http://schemas.openxmlformats.org/officeDocument/2006/relationships/image" Target="../media/image13.svg"/><Relationship Id="rId67" Type="http://schemas.openxmlformats.org/officeDocument/2006/relationships/image" Target="../media/image21.svg"/><Relationship Id="rId20" Type="http://schemas.openxmlformats.org/officeDocument/2006/relationships/tags" Target="../tags/tag20.xml"/><Relationship Id="rId41" Type="http://schemas.openxmlformats.org/officeDocument/2006/relationships/tags" Target="../tags/tag41.xml"/><Relationship Id="rId54" Type="http://schemas.openxmlformats.org/officeDocument/2006/relationships/hyperlink" Target="https://paul-fsm.net/" TargetMode="External"/><Relationship Id="rId62" Type="http://schemas.openxmlformats.org/officeDocument/2006/relationships/image" Target="../media/image16.png"/><Relationship Id="rId1" Type="http://schemas.openxmlformats.org/officeDocument/2006/relationships/tags" Target="../tags/tag1.xml"/><Relationship Id="rId6" Type="http://schemas.openxmlformats.org/officeDocument/2006/relationships/tags" Target="../tags/tag6.xml"/><Relationship Id="rId15" Type="http://schemas.openxmlformats.org/officeDocument/2006/relationships/tags" Target="../tags/tag15.xml"/><Relationship Id="rId23" Type="http://schemas.openxmlformats.org/officeDocument/2006/relationships/tags" Target="../tags/tag23.xml"/><Relationship Id="rId28" Type="http://schemas.openxmlformats.org/officeDocument/2006/relationships/tags" Target="../tags/tag28.xml"/><Relationship Id="rId36" Type="http://schemas.openxmlformats.org/officeDocument/2006/relationships/tags" Target="../tags/tag36.xml"/><Relationship Id="rId49" Type="http://schemas.openxmlformats.org/officeDocument/2006/relationships/image" Target="../media/image4.svg"/><Relationship Id="rId57" Type="http://schemas.openxmlformats.org/officeDocument/2006/relationships/image" Target="../media/image11.svg"/><Relationship Id="rId10" Type="http://schemas.openxmlformats.org/officeDocument/2006/relationships/tags" Target="../tags/tag10.xml"/><Relationship Id="rId31" Type="http://schemas.openxmlformats.org/officeDocument/2006/relationships/tags" Target="../tags/tag31.xml"/><Relationship Id="rId44" Type="http://schemas.openxmlformats.org/officeDocument/2006/relationships/slideLayout" Target="../slideLayouts/slideLayout2.xml"/><Relationship Id="rId52" Type="http://schemas.openxmlformats.org/officeDocument/2006/relationships/image" Target="../media/image7.png"/><Relationship Id="rId60" Type="http://schemas.openxmlformats.org/officeDocument/2006/relationships/image" Target="../media/image14.png"/><Relationship Id="rId65" Type="http://schemas.openxmlformats.org/officeDocument/2006/relationships/image" Target="../media/image19.svg"/><Relationship Id="rId4" Type="http://schemas.openxmlformats.org/officeDocument/2006/relationships/tags" Target="../tags/tag4.xml"/><Relationship Id="rId9" Type="http://schemas.openxmlformats.org/officeDocument/2006/relationships/tags" Target="../tags/tag9.xml"/><Relationship Id="rId13" Type="http://schemas.openxmlformats.org/officeDocument/2006/relationships/tags" Target="../tags/tag13.xml"/><Relationship Id="rId18" Type="http://schemas.openxmlformats.org/officeDocument/2006/relationships/tags" Target="../tags/tag18.xml"/><Relationship Id="rId39" Type="http://schemas.openxmlformats.org/officeDocument/2006/relationships/tags" Target="../tags/tag39.xml"/><Relationship Id="rId34" Type="http://schemas.openxmlformats.org/officeDocument/2006/relationships/tags" Target="../tags/tag34.xml"/><Relationship Id="rId50" Type="http://schemas.openxmlformats.org/officeDocument/2006/relationships/image" Target="../media/image5.png"/><Relationship Id="rId55" Type="http://schemas.openxmlformats.org/officeDocument/2006/relationships/image" Target="../media/image9.png"/></Relationships>
</file>

<file path=ppt/slides/_rels/slide10.xml.rels><?xml version="1.0" encoding="UTF-8" standalone="yes"?>
<Relationships xmlns="http://schemas.openxmlformats.org/package/2006/relationships"><Relationship Id="rId13" Type="http://schemas.openxmlformats.org/officeDocument/2006/relationships/tags" Target="../tags/tag291.xml"/><Relationship Id="rId18" Type="http://schemas.openxmlformats.org/officeDocument/2006/relationships/tags" Target="../tags/tag296.xml"/><Relationship Id="rId26" Type="http://schemas.openxmlformats.org/officeDocument/2006/relationships/image" Target="../media/image7.png"/><Relationship Id="rId39" Type="http://schemas.openxmlformats.org/officeDocument/2006/relationships/hyperlink" Target="https://paul-fsm.net/mes-passions/" TargetMode="External"/><Relationship Id="rId21" Type="http://schemas.openxmlformats.org/officeDocument/2006/relationships/tags" Target="../tags/tag299.xml"/><Relationship Id="rId34" Type="http://schemas.openxmlformats.org/officeDocument/2006/relationships/image" Target="../media/image30.png"/><Relationship Id="rId42" Type="http://schemas.openxmlformats.org/officeDocument/2006/relationships/image" Target="../media/image23.png"/><Relationship Id="rId7" Type="http://schemas.openxmlformats.org/officeDocument/2006/relationships/tags" Target="../tags/tag285.xml"/><Relationship Id="rId2" Type="http://schemas.openxmlformats.org/officeDocument/2006/relationships/tags" Target="../tags/tag280.xml"/><Relationship Id="rId16" Type="http://schemas.openxmlformats.org/officeDocument/2006/relationships/tags" Target="../tags/tag294.xml"/><Relationship Id="rId20" Type="http://schemas.openxmlformats.org/officeDocument/2006/relationships/tags" Target="../tags/tag298.xml"/><Relationship Id="rId29" Type="http://schemas.openxmlformats.org/officeDocument/2006/relationships/hyperlink" Target="mailto:paul.flye.sainte.marie@gmail.com" TargetMode="External"/><Relationship Id="rId41" Type="http://schemas.openxmlformats.org/officeDocument/2006/relationships/image" Target="../media/image22.png"/><Relationship Id="rId1" Type="http://schemas.openxmlformats.org/officeDocument/2006/relationships/tags" Target="../tags/tag279.xml"/><Relationship Id="rId6" Type="http://schemas.openxmlformats.org/officeDocument/2006/relationships/tags" Target="../tags/tag284.xml"/><Relationship Id="rId11" Type="http://schemas.openxmlformats.org/officeDocument/2006/relationships/tags" Target="../tags/tag289.xml"/><Relationship Id="rId24" Type="http://schemas.openxmlformats.org/officeDocument/2006/relationships/image" Target="../media/image18.png"/><Relationship Id="rId32" Type="http://schemas.openxmlformats.org/officeDocument/2006/relationships/image" Target="../media/image5.png"/><Relationship Id="rId37" Type="http://schemas.openxmlformats.org/officeDocument/2006/relationships/image" Target="../media/image34.jpg"/><Relationship Id="rId40" Type="http://schemas.openxmlformats.org/officeDocument/2006/relationships/hyperlink" Target="https://paul-fsm.net/projet/" TargetMode="External"/><Relationship Id="rId5" Type="http://schemas.openxmlformats.org/officeDocument/2006/relationships/tags" Target="../tags/tag283.xml"/><Relationship Id="rId15" Type="http://schemas.openxmlformats.org/officeDocument/2006/relationships/tags" Target="../tags/tag293.xml"/><Relationship Id="rId23" Type="http://schemas.openxmlformats.org/officeDocument/2006/relationships/image" Target="../media/image9.png"/><Relationship Id="rId28" Type="http://schemas.openxmlformats.org/officeDocument/2006/relationships/hyperlink" Target="https://paul-fsm.net/" TargetMode="External"/><Relationship Id="rId36" Type="http://schemas.openxmlformats.org/officeDocument/2006/relationships/image" Target="../media/image33.png"/><Relationship Id="rId10" Type="http://schemas.openxmlformats.org/officeDocument/2006/relationships/tags" Target="../tags/tag288.xml"/><Relationship Id="rId19" Type="http://schemas.openxmlformats.org/officeDocument/2006/relationships/tags" Target="../tags/tag297.xml"/><Relationship Id="rId31" Type="http://schemas.openxmlformats.org/officeDocument/2006/relationships/image" Target="../media/image4.svg"/><Relationship Id="rId4" Type="http://schemas.openxmlformats.org/officeDocument/2006/relationships/tags" Target="../tags/tag282.xml"/><Relationship Id="rId9" Type="http://schemas.openxmlformats.org/officeDocument/2006/relationships/tags" Target="../tags/tag287.xml"/><Relationship Id="rId14" Type="http://schemas.openxmlformats.org/officeDocument/2006/relationships/tags" Target="../tags/tag292.xml"/><Relationship Id="rId22" Type="http://schemas.openxmlformats.org/officeDocument/2006/relationships/slideLayout" Target="../slideLayouts/slideLayout2.xml"/><Relationship Id="rId27" Type="http://schemas.openxmlformats.org/officeDocument/2006/relationships/image" Target="../media/image8.svg"/><Relationship Id="rId30" Type="http://schemas.openxmlformats.org/officeDocument/2006/relationships/image" Target="../media/image3.png"/><Relationship Id="rId35" Type="http://schemas.openxmlformats.org/officeDocument/2006/relationships/image" Target="../media/image31.svg"/><Relationship Id="rId8" Type="http://schemas.openxmlformats.org/officeDocument/2006/relationships/tags" Target="../tags/tag286.xml"/><Relationship Id="rId3" Type="http://schemas.openxmlformats.org/officeDocument/2006/relationships/tags" Target="../tags/tag281.xml"/><Relationship Id="rId12" Type="http://schemas.openxmlformats.org/officeDocument/2006/relationships/tags" Target="../tags/tag290.xml"/><Relationship Id="rId17" Type="http://schemas.openxmlformats.org/officeDocument/2006/relationships/tags" Target="../tags/tag295.xml"/><Relationship Id="rId25" Type="http://schemas.openxmlformats.org/officeDocument/2006/relationships/image" Target="../media/image19.svg"/><Relationship Id="rId33" Type="http://schemas.openxmlformats.org/officeDocument/2006/relationships/image" Target="../media/image6.svg"/><Relationship Id="rId38" Type="http://schemas.openxmlformats.org/officeDocument/2006/relationships/hyperlink" Target="https://paul-fsm.net/presentation/" TargetMode="External"/></Relationships>
</file>

<file path=ppt/slides/_rels/slide11.xml.rels><?xml version="1.0" encoding="UTF-8" standalone="yes"?>
<Relationships xmlns="http://schemas.openxmlformats.org/package/2006/relationships"><Relationship Id="rId13" Type="http://schemas.openxmlformats.org/officeDocument/2006/relationships/tags" Target="../tags/tag312.xml"/><Relationship Id="rId18" Type="http://schemas.openxmlformats.org/officeDocument/2006/relationships/tags" Target="../tags/tag317.xml"/><Relationship Id="rId26" Type="http://schemas.openxmlformats.org/officeDocument/2006/relationships/image" Target="../media/image7.png"/><Relationship Id="rId39" Type="http://schemas.openxmlformats.org/officeDocument/2006/relationships/image" Target="../media/image22.png"/><Relationship Id="rId21" Type="http://schemas.openxmlformats.org/officeDocument/2006/relationships/tags" Target="../tags/tag320.xml"/><Relationship Id="rId34" Type="http://schemas.openxmlformats.org/officeDocument/2006/relationships/image" Target="../media/image30.png"/><Relationship Id="rId7" Type="http://schemas.openxmlformats.org/officeDocument/2006/relationships/tags" Target="../tags/tag306.xml"/><Relationship Id="rId12" Type="http://schemas.openxmlformats.org/officeDocument/2006/relationships/tags" Target="../tags/tag311.xml"/><Relationship Id="rId17" Type="http://schemas.openxmlformats.org/officeDocument/2006/relationships/tags" Target="../tags/tag316.xml"/><Relationship Id="rId25" Type="http://schemas.openxmlformats.org/officeDocument/2006/relationships/image" Target="../media/image19.svg"/><Relationship Id="rId33" Type="http://schemas.openxmlformats.org/officeDocument/2006/relationships/image" Target="../media/image6.svg"/><Relationship Id="rId38" Type="http://schemas.openxmlformats.org/officeDocument/2006/relationships/image" Target="../media/image37.jpg"/><Relationship Id="rId2" Type="http://schemas.openxmlformats.org/officeDocument/2006/relationships/tags" Target="../tags/tag301.xml"/><Relationship Id="rId16" Type="http://schemas.openxmlformats.org/officeDocument/2006/relationships/tags" Target="../tags/tag315.xml"/><Relationship Id="rId20" Type="http://schemas.openxmlformats.org/officeDocument/2006/relationships/tags" Target="../tags/tag319.xml"/><Relationship Id="rId29" Type="http://schemas.openxmlformats.org/officeDocument/2006/relationships/hyperlink" Target="mailto:paul.flye.sainte.marie@gmail.com" TargetMode="External"/><Relationship Id="rId1" Type="http://schemas.openxmlformats.org/officeDocument/2006/relationships/tags" Target="../tags/tag300.xml"/><Relationship Id="rId6" Type="http://schemas.openxmlformats.org/officeDocument/2006/relationships/tags" Target="../tags/tag305.xml"/><Relationship Id="rId11" Type="http://schemas.openxmlformats.org/officeDocument/2006/relationships/tags" Target="../tags/tag310.xml"/><Relationship Id="rId24" Type="http://schemas.openxmlformats.org/officeDocument/2006/relationships/image" Target="../media/image18.png"/><Relationship Id="rId32" Type="http://schemas.openxmlformats.org/officeDocument/2006/relationships/image" Target="../media/image5.png"/><Relationship Id="rId37" Type="http://schemas.openxmlformats.org/officeDocument/2006/relationships/image" Target="../media/image36.jpg"/><Relationship Id="rId40" Type="http://schemas.openxmlformats.org/officeDocument/2006/relationships/image" Target="../media/image23.png"/><Relationship Id="rId5" Type="http://schemas.openxmlformats.org/officeDocument/2006/relationships/tags" Target="../tags/tag304.xml"/><Relationship Id="rId15" Type="http://schemas.openxmlformats.org/officeDocument/2006/relationships/tags" Target="../tags/tag314.xml"/><Relationship Id="rId23" Type="http://schemas.openxmlformats.org/officeDocument/2006/relationships/image" Target="../media/image9.png"/><Relationship Id="rId28" Type="http://schemas.openxmlformats.org/officeDocument/2006/relationships/hyperlink" Target="https://paul-fsm.net/" TargetMode="External"/><Relationship Id="rId36" Type="http://schemas.openxmlformats.org/officeDocument/2006/relationships/image" Target="../media/image35.png"/><Relationship Id="rId10" Type="http://schemas.openxmlformats.org/officeDocument/2006/relationships/tags" Target="../tags/tag309.xml"/><Relationship Id="rId19" Type="http://schemas.openxmlformats.org/officeDocument/2006/relationships/tags" Target="../tags/tag318.xml"/><Relationship Id="rId31" Type="http://schemas.openxmlformats.org/officeDocument/2006/relationships/image" Target="../media/image4.svg"/><Relationship Id="rId4" Type="http://schemas.openxmlformats.org/officeDocument/2006/relationships/tags" Target="../tags/tag303.xml"/><Relationship Id="rId9" Type="http://schemas.openxmlformats.org/officeDocument/2006/relationships/tags" Target="../tags/tag308.xml"/><Relationship Id="rId14" Type="http://schemas.openxmlformats.org/officeDocument/2006/relationships/tags" Target="../tags/tag313.xml"/><Relationship Id="rId22" Type="http://schemas.openxmlformats.org/officeDocument/2006/relationships/slideLayout" Target="../slideLayouts/slideLayout2.xml"/><Relationship Id="rId27" Type="http://schemas.openxmlformats.org/officeDocument/2006/relationships/image" Target="../media/image8.svg"/><Relationship Id="rId30" Type="http://schemas.openxmlformats.org/officeDocument/2006/relationships/image" Target="../media/image3.png"/><Relationship Id="rId35" Type="http://schemas.openxmlformats.org/officeDocument/2006/relationships/image" Target="../media/image31.svg"/><Relationship Id="rId8" Type="http://schemas.openxmlformats.org/officeDocument/2006/relationships/tags" Target="../tags/tag307.xml"/><Relationship Id="rId3" Type="http://schemas.openxmlformats.org/officeDocument/2006/relationships/tags" Target="../tags/tag302.xml"/></Relationships>
</file>

<file path=ppt/slides/_rels/slide12.xml.rels><?xml version="1.0" encoding="UTF-8" standalone="yes"?>
<Relationships xmlns="http://schemas.openxmlformats.org/package/2006/relationships"><Relationship Id="rId13" Type="http://schemas.openxmlformats.org/officeDocument/2006/relationships/tags" Target="../tags/tag333.xml"/><Relationship Id="rId18" Type="http://schemas.openxmlformats.org/officeDocument/2006/relationships/tags" Target="../tags/tag338.xml"/><Relationship Id="rId26" Type="http://schemas.openxmlformats.org/officeDocument/2006/relationships/image" Target="../media/image7.png"/><Relationship Id="rId39" Type="http://schemas.openxmlformats.org/officeDocument/2006/relationships/image" Target="../media/image22.png"/><Relationship Id="rId21" Type="http://schemas.openxmlformats.org/officeDocument/2006/relationships/tags" Target="../tags/tag341.xml"/><Relationship Id="rId34" Type="http://schemas.openxmlformats.org/officeDocument/2006/relationships/image" Target="../media/image30.png"/><Relationship Id="rId7" Type="http://schemas.openxmlformats.org/officeDocument/2006/relationships/tags" Target="../tags/tag327.xml"/><Relationship Id="rId12" Type="http://schemas.openxmlformats.org/officeDocument/2006/relationships/tags" Target="../tags/tag332.xml"/><Relationship Id="rId17" Type="http://schemas.openxmlformats.org/officeDocument/2006/relationships/tags" Target="../tags/tag337.xml"/><Relationship Id="rId25" Type="http://schemas.openxmlformats.org/officeDocument/2006/relationships/image" Target="../media/image19.svg"/><Relationship Id="rId33" Type="http://schemas.openxmlformats.org/officeDocument/2006/relationships/image" Target="../media/image6.svg"/><Relationship Id="rId38" Type="http://schemas.openxmlformats.org/officeDocument/2006/relationships/image" Target="../media/image39.gif"/><Relationship Id="rId2" Type="http://schemas.openxmlformats.org/officeDocument/2006/relationships/tags" Target="../tags/tag322.xml"/><Relationship Id="rId16" Type="http://schemas.openxmlformats.org/officeDocument/2006/relationships/tags" Target="../tags/tag336.xml"/><Relationship Id="rId20" Type="http://schemas.openxmlformats.org/officeDocument/2006/relationships/tags" Target="../tags/tag340.xml"/><Relationship Id="rId29" Type="http://schemas.openxmlformats.org/officeDocument/2006/relationships/hyperlink" Target="mailto:paul.flye.sainte.marie@gmail.com" TargetMode="External"/><Relationship Id="rId1" Type="http://schemas.openxmlformats.org/officeDocument/2006/relationships/tags" Target="../tags/tag321.xml"/><Relationship Id="rId6" Type="http://schemas.openxmlformats.org/officeDocument/2006/relationships/tags" Target="../tags/tag326.xml"/><Relationship Id="rId11" Type="http://schemas.openxmlformats.org/officeDocument/2006/relationships/tags" Target="../tags/tag331.xml"/><Relationship Id="rId24" Type="http://schemas.openxmlformats.org/officeDocument/2006/relationships/image" Target="../media/image18.png"/><Relationship Id="rId32" Type="http://schemas.openxmlformats.org/officeDocument/2006/relationships/image" Target="../media/image5.png"/><Relationship Id="rId37" Type="http://schemas.openxmlformats.org/officeDocument/2006/relationships/image" Target="../media/image38.jpg"/><Relationship Id="rId40" Type="http://schemas.openxmlformats.org/officeDocument/2006/relationships/image" Target="../media/image23.png"/><Relationship Id="rId5" Type="http://schemas.openxmlformats.org/officeDocument/2006/relationships/tags" Target="../tags/tag325.xml"/><Relationship Id="rId15" Type="http://schemas.openxmlformats.org/officeDocument/2006/relationships/tags" Target="../tags/tag335.xml"/><Relationship Id="rId23" Type="http://schemas.openxmlformats.org/officeDocument/2006/relationships/image" Target="../media/image9.png"/><Relationship Id="rId28" Type="http://schemas.openxmlformats.org/officeDocument/2006/relationships/hyperlink" Target="https://paul-fsm.net/" TargetMode="External"/><Relationship Id="rId36" Type="http://schemas.openxmlformats.org/officeDocument/2006/relationships/image" Target="../media/image36.jpg"/><Relationship Id="rId10" Type="http://schemas.openxmlformats.org/officeDocument/2006/relationships/tags" Target="../tags/tag330.xml"/><Relationship Id="rId19" Type="http://schemas.openxmlformats.org/officeDocument/2006/relationships/tags" Target="../tags/tag339.xml"/><Relationship Id="rId31" Type="http://schemas.openxmlformats.org/officeDocument/2006/relationships/image" Target="../media/image4.svg"/><Relationship Id="rId4" Type="http://schemas.openxmlformats.org/officeDocument/2006/relationships/tags" Target="../tags/tag324.xml"/><Relationship Id="rId9" Type="http://schemas.openxmlformats.org/officeDocument/2006/relationships/tags" Target="../tags/tag329.xml"/><Relationship Id="rId14" Type="http://schemas.openxmlformats.org/officeDocument/2006/relationships/tags" Target="../tags/tag334.xml"/><Relationship Id="rId22" Type="http://schemas.openxmlformats.org/officeDocument/2006/relationships/slideLayout" Target="../slideLayouts/slideLayout2.xml"/><Relationship Id="rId27" Type="http://schemas.openxmlformats.org/officeDocument/2006/relationships/image" Target="../media/image8.svg"/><Relationship Id="rId30" Type="http://schemas.openxmlformats.org/officeDocument/2006/relationships/image" Target="../media/image3.png"/><Relationship Id="rId35" Type="http://schemas.openxmlformats.org/officeDocument/2006/relationships/image" Target="../media/image31.svg"/><Relationship Id="rId8" Type="http://schemas.openxmlformats.org/officeDocument/2006/relationships/tags" Target="../tags/tag328.xml"/><Relationship Id="rId3" Type="http://schemas.openxmlformats.org/officeDocument/2006/relationships/tags" Target="../tags/tag323.xml"/></Relationships>
</file>

<file path=ppt/slides/_rels/slide13.xml.rels><?xml version="1.0" encoding="UTF-8" standalone="yes"?>
<Relationships xmlns="http://schemas.openxmlformats.org/package/2006/relationships"><Relationship Id="rId13" Type="http://schemas.openxmlformats.org/officeDocument/2006/relationships/tags" Target="../tags/tag354.xml"/><Relationship Id="rId18" Type="http://schemas.openxmlformats.org/officeDocument/2006/relationships/tags" Target="../tags/tag359.xml"/><Relationship Id="rId26" Type="http://schemas.openxmlformats.org/officeDocument/2006/relationships/image" Target="../media/image19.svg"/><Relationship Id="rId39" Type="http://schemas.openxmlformats.org/officeDocument/2006/relationships/image" Target="../media/image42.jpg"/><Relationship Id="rId21" Type="http://schemas.openxmlformats.org/officeDocument/2006/relationships/tags" Target="../tags/tag362.xml"/><Relationship Id="rId34" Type="http://schemas.openxmlformats.org/officeDocument/2006/relationships/image" Target="../media/image6.svg"/><Relationship Id="rId42" Type="http://schemas.openxmlformats.org/officeDocument/2006/relationships/image" Target="../media/image23.png"/><Relationship Id="rId7" Type="http://schemas.openxmlformats.org/officeDocument/2006/relationships/tags" Target="../tags/tag348.xml"/><Relationship Id="rId2" Type="http://schemas.openxmlformats.org/officeDocument/2006/relationships/tags" Target="../tags/tag343.xml"/><Relationship Id="rId16" Type="http://schemas.openxmlformats.org/officeDocument/2006/relationships/tags" Target="../tags/tag357.xml"/><Relationship Id="rId20" Type="http://schemas.openxmlformats.org/officeDocument/2006/relationships/tags" Target="../tags/tag361.xml"/><Relationship Id="rId29" Type="http://schemas.openxmlformats.org/officeDocument/2006/relationships/hyperlink" Target="https://paul-fsm.net/" TargetMode="External"/><Relationship Id="rId41" Type="http://schemas.openxmlformats.org/officeDocument/2006/relationships/image" Target="../media/image22.png"/><Relationship Id="rId1" Type="http://schemas.openxmlformats.org/officeDocument/2006/relationships/tags" Target="../tags/tag342.xml"/><Relationship Id="rId6" Type="http://schemas.openxmlformats.org/officeDocument/2006/relationships/tags" Target="../tags/tag347.xml"/><Relationship Id="rId11" Type="http://schemas.openxmlformats.org/officeDocument/2006/relationships/tags" Target="../tags/tag352.xml"/><Relationship Id="rId24" Type="http://schemas.openxmlformats.org/officeDocument/2006/relationships/image" Target="../media/image9.png"/><Relationship Id="rId32" Type="http://schemas.openxmlformats.org/officeDocument/2006/relationships/image" Target="../media/image4.svg"/><Relationship Id="rId37" Type="http://schemas.openxmlformats.org/officeDocument/2006/relationships/image" Target="../media/image40.jpg"/><Relationship Id="rId40" Type="http://schemas.openxmlformats.org/officeDocument/2006/relationships/image" Target="../media/image54.png"/><Relationship Id="rId5" Type="http://schemas.openxmlformats.org/officeDocument/2006/relationships/tags" Target="../tags/tag346.xml"/><Relationship Id="rId15" Type="http://schemas.openxmlformats.org/officeDocument/2006/relationships/tags" Target="../tags/tag356.xml"/><Relationship Id="rId23" Type="http://schemas.openxmlformats.org/officeDocument/2006/relationships/slideLayout" Target="../slideLayouts/slideLayout2.xml"/><Relationship Id="rId28" Type="http://schemas.openxmlformats.org/officeDocument/2006/relationships/image" Target="../media/image8.svg"/><Relationship Id="rId36" Type="http://schemas.openxmlformats.org/officeDocument/2006/relationships/image" Target="../media/image31.svg"/><Relationship Id="rId10" Type="http://schemas.openxmlformats.org/officeDocument/2006/relationships/tags" Target="../tags/tag351.xml"/><Relationship Id="rId19" Type="http://schemas.openxmlformats.org/officeDocument/2006/relationships/tags" Target="../tags/tag360.xml"/><Relationship Id="rId31" Type="http://schemas.openxmlformats.org/officeDocument/2006/relationships/image" Target="../media/image3.png"/><Relationship Id="rId4" Type="http://schemas.openxmlformats.org/officeDocument/2006/relationships/tags" Target="../tags/tag345.xml"/><Relationship Id="rId9" Type="http://schemas.openxmlformats.org/officeDocument/2006/relationships/tags" Target="../tags/tag350.xml"/><Relationship Id="rId14" Type="http://schemas.openxmlformats.org/officeDocument/2006/relationships/tags" Target="../tags/tag355.xml"/><Relationship Id="rId22" Type="http://schemas.openxmlformats.org/officeDocument/2006/relationships/tags" Target="../tags/tag363.xml"/><Relationship Id="rId27" Type="http://schemas.openxmlformats.org/officeDocument/2006/relationships/image" Target="../media/image7.png"/><Relationship Id="rId30" Type="http://schemas.openxmlformats.org/officeDocument/2006/relationships/hyperlink" Target="mailto:paul.flye.sainte.marie@gmail.com" TargetMode="External"/><Relationship Id="rId35" Type="http://schemas.openxmlformats.org/officeDocument/2006/relationships/image" Target="../media/image30.png"/><Relationship Id="rId8" Type="http://schemas.openxmlformats.org/officeDocument/2006/relationships/tags" Target="../tags/tag349.xml"/><Relationship Id="rId3" Type="http://schemas.openxmlformats.org/officeDocument/2006/relationships/tags" Target="../tags/tag344.xml"/><Relationship Id="rId12" Type="http://schemas.openxmlformats.org/officeDocument/2006/relationships/tags" Target="../tags/tag353.xml"/><Relationship Id="rId17" Type="http://schemas.openxmlformats.org/officeDocument/2006/relationships/tags" Target="../tags/tag358.xml"/><Relationship Id="rId25" Type="http://schemas.openxmlformats.org/officeDocument/2006/relationships/image" Target="../media/image18.png"/><Relationship Id="rId33" Type="http://schemas.openxmlformats.org/officeDocument/2006/relationships/image" Target="../media/image5.png"/><Relationship Id="rId38" Type="http://schemas.openxmlformats.org/officeDocument/2006/relationships/image" Target="../media/image53.jpg"/></Relationships>
</file>

<file path=ppt/slides/_rels/slide14.xml.rels><?xml version="1.0" encoding="UTF-8" standalone="yes"?>
<Relationships xmlns="http://schemas.openxmlformats.org/package/2006/relationships"><Relationship Id="rId13" Type="http://schemas.openxmlformats.org/officeDocument/2006/relationships/tags" Target="../tags/tag376.xml"/><Relationship Id="rId18" Type="http://schemas.openxmlformats.org/officeDocument/2006/relationships/tags" Target="../tags/tag381.xml"/><Relationship Id="rId26" Type="http://schemas.openxmlformats.org/officeDocument/2006/relationships/hyperlink" Target="https://paul-fsm.net/" TargetMode="External"/><Relationship Id="rId21" Type="http://schemas.openxmlformats.org/officeDocument/2006/relationships/image" Target="../media/image9.png"/><Relationship Id="rId34" Type="http://schemas.openxmlformats.org/officeDocument/2006/relationships/image" Target="../media/image44.jpg"/><Relationship Id="rId7" Type="http://schemas.openxmlformats.org/officeDocument/2006/relationships/tags" Target="../tags/tag370.xml"/><Relationship Id="rId12" Type="http://schemas.openxmlformats.org/officeDocument/2006/relationships/tags" Target="../tags/tag375.xml"/><Relationship Id="rId17" Type="http://schemas.openxmlformats.org/officeDocument/2006/relationships/tags" Target="../tags/tag380.xml"/><Relationship Id="rId25" Type="http://schemas.openxmlformats.org/officeDocument/2006/relationships/image" Target="../media/image8.svg"/><Relationship Id="rId33" Type="http://schemas.openxmlformats.org/officeDocument/2006/relationships/image" Target="../media/image31.svg"/><Relationship Id="rId38" Type="http://schemas.openxmlformats.org/officeDocument/2006/relationships/image" Target="../media/image23.png"/><Relationship Id="rId2" Type="http://schemas.openxmlformats.org/officeDocument/2006/relationships/tags" Target="../tags/tag365.xml"/><Relationship Id="rId16" Type="http://schemas.openxmlformats.org/officeDocument/2006/relationships/tags" Target="../tags/tag379.xml"/><Relationship Id="rId20" Type="http://schemas.openxmlformats.org/officeDocument/2006/relationships/slideLayout" Target="../slideLayouts/slideLayout2.xml"/><Relationship Id="rId29" Type="http://schemas.openxmlformats.org/officeDocument/2006/relationships/image" Target="../media/image4.svg"/><Relationship Id="rId1" Type="http://schemas.openxmlformats.org/officeDocument/2006/relationships/tags" Target="../tags/tag364.xml"/><Relationship Id="rId6" Type="http://schemas.openxmlformats.org/officeDocument/2006/relationships/tags" Target="../tags/tag369.xml"/><Relationship Id="rId11" Type="http://schemas.openxmlformats.org/officeDocument/2006/relationships/tags" Target="../tags/tag374.xml"/><Relationship Id="rId24" Type="http://schemas.openxmlformats.org/officeDocument/2006/relationships/image" Target="../media/image7.png"/><Relationship Id="rId32" Type="http://schemas.openxmlformats.org/officeDocument/2006/relationships/image" Target="../media/image30.png"/><Relationship Id="rId37" Type="http://schemas.openxmlformats.org/officeDocument/2006/relationships/image" Target="../media/image22.png"/><Relationship Id="rId5" Type="http://schemas.openxmlformats.org/officeDocument/2006/relationships/tags" Target="../tags/tag368.xml"/><Relationship Id="rId15" Type="http://schemas.openxmlformats.org/officeDocument/2006/relationships/tags" Target="../tags/tag378.xml"/><Relationship Id="rId23" Type="http://schemas.openxmlformats.org/officeDocument/2006/relationships/image" Target="../media/image19.svg"/><Relationship Id="rId28" Type="http://schemas.openxmlformats.org/officeDocument/2006/relationships/image" Target="../media/image3.png"/><Relationship Id="rId36" Type="http://schemas.openxmlformats.org/officeDocument/2006/relationships/image" Target="../media/image46.jpg"/><Relationship Id="rId10" Type="http://schemas.openxmlformats.org/officeDocument/2006/relationships/tags" Target="../tags/tag373.xml"/><Relationship Id="rId19" Type="http://schemas.openxmlformats.org/officeDocument/2006/relationships/tags" Target="../tags/tag382.xml"/><Relationship Id="rId31" Type="http://schemas.openxmlformats.org/officeDocument/2006/relationships/image" Target="../media/image6.svg"/><Relationship Id="rId4" Type="http://schemas.openxmlformats.org/officeDocument/2006/relationships/tags" Target="../tags/tag367.xml"/><Relationship Id="rId9" Type="http://schemas.openxmlformats.org/officeDocument/2006/relationships/tags" Target="../tags/tag372.xml"/><Relationship Id="rId14" Type="http://schemas.openxmlformats.org/officeDocument/2006/relationships/tags" Target="../tags/tag377.xml"/><Relationship Id="rId22" Type="http://schemas.openxmlformats.org/officeDocument/2006/relationships/image" Target="../media/image18.png"/><Relationship Id="rId27" Type="http://schemas.openxmlformats.org/officeDocument/2006/relationships/hyperlink" Target="mailto:paul.flye.sainte.marie@gmail.com" TargetMode="External"/><Relationship Id="rId30" Type="http://schemas.openxmlformats.org/officeDocument/2006/relationships/image" Target="../media/image5.png"/><Relationship Id="rId35" Type="http://schemas.openxmlformats.org/officeDocument/2006/relationships/image" Target="../media/image45.jpg"/><Relationship Id="rId8" Type="http://schemas.openxmlformats.org/officeDocument/2006/relationships/tags" Target="../tags/tag371.xml"/><Relationship Id="rId3" Type="http://schemas.openxmlformats.org/officeDocument/2006/relationships/tags" Target="../tags/tag366.xml"/></Relationships>
</file>

<file path=ppt/slides/_rels/slide15.xml.rels><?xml version="1.0" encoding="UTF-8" standalone="yes"?>
<Relationships xmlns="http://schemas.openxmlformats.org/package/2006/relationships"><Relationship Id="rId13" Type="http://schemas.openxmlformats.org/officeDocument/2006/relationships/tags" Target="../tags/tag395.xml"/><Relationship Id="rId18" Type="http://schemas.openxmlformats.org/officeDocument/2006/relationships/tags" Target="../tags/tag400.xml"/><Relationship Id="rId26" Type="http://schemas.openxmlformats.org/officeDocument/2006/relationships/image" Target="../media/image19.svg"/><Relationship Id="rId39" Type="http://schemas.openxmlformats.org/officeDocument/2006/relationships/image" Target="../media/image23.png"/><Relationship Id="rId21" Type="http://schemas.openxmlformats.org/officeDocument/2006/relationships/tags" Target="../tags/tag403.xml"/><Relationship Id="rId34" Type="http://schemas.openxmlformats.org/officeDocument/2006/relationships/image" Target="../media/image6.svg"/><Relationship Id="rId7" Type="http://schemas.openxmlformats.org/officeDocument/2006/relationships/tags" Target="../tags/tag389.xml"/><Relationship Id="rId12" Type="http://schemas.openxmlformats.org/officeDocument/2006/relationships/tags" Target="../tags/tag394.xml"/><Relationship Id="rId17" Type="http://schemas.openxmlformats.org/officeDocument/2006/relationships/tags" Target="../tags/tag399.xml"/><Relationship Id="rId25" Type="http://schemas.openxmlformats.org/officeDocument/2006/relationships/image" Target="../media/image18.png"/><Relationship Id="rId33" Type="http://schemas.openxmlformats.org/officeDocument/2006/relationships/image" Target="../media/image5.png"/><Relationship Id="rId38" Type="http://schemas.openxmlformats.org/officeDocument/2006/relationships/image" Target="../media/image22.png"/><Relationship Id="rId2" Type="http://schemas.openxmlformats.org/officeDocument/2006/relationships/tags" Target="../tags/tag384.xml"/><Relationship Id="rId16" Type="http://schemas.openxmlformats.org/officeDocument/2006/relationships/tags" Target="../tags/tag398.xml"/><Relationship Id="rId20" Type="http://schemas.openxmlformats.org/officeDocument/2006/relationships/tags" Target="../tags/tag402.xml"/><Relationship Id="rId29" Type="http://schemas.openxmlformats.org/officeDocument/2006/relationships/hyperlink" Target="https://paul-fsm.net/" TargetMode="External"/><Relationship Id="rId1" Type="http://schemas.openxmlformats.org/officeDocument/2006/relationships/tags" Target="../tags/tag383.xml"/><Relationship Id="rId6" Type="http://schemas.openxmlformats.org/officeDocument/2006/relationships/tags" Target="../tags/tag388.xml"/><Relationship Id="rId11" Type="http://schemas.openxmlformats.org/officeDocument/2006/relationships/tags" Target="../tags/tag393.xml"/><Relationship Id="rId24" Type="http://schemas.openxmlformats.org/officeDocument/2006/relationships/image" Target="../media/image9.png"/><Relationship Id="rId32" Type="http://schemas.openxmlformats.org/officeDocument/2006/relationships/image" Target="../media/image4.svg"/><Relationship Id="rId37" Type="http://schemas.openxmlformats.org/officeDocument/2006/relationships/image" Target="../media/image56.svg"/><Relationship Id="rId5" Type="http://schemas.openxmlformats.org/officeDocument/2006/relationships/tags" Target="../tags/tag387.xml"/><Relationship Id="rId15" Type="http://schemas.openxmlformats.org/officeDocument/2006/relationships/tags" Target="../tags/tag397.xml"/><Relationship Id="rId23" Type="http://schemas.openxmlformats.org/officeDocument/2006/relationships/slideLayout" Target="../slideLayouts/slideLayout2.xml"/><Relationship Id="rId28" Type="http://schemas.openxmlformats.org/officeDocument/2006/relationships/image" Target="../media/image8.svg"/><Relationship Id="rId36" Type="http://schemas.openxmlformats.org/officeDocument/2006/relationships/image" Target="../media/image55.png"/><Relationship Id="rId10" Type="http://schemas.openxmlformats.org/officeDocument/2006/relationships/tags" Target="../tags/tag392.xml"/><Relationship Id="rId19" Type="http://schemas.openxmlformats.org/officeDocument/2006/relationships/tags" Target="../tags/tag401.xml"/><Relationship Id="rId31" Type="http://schemas.openxmlformats.org/officeDocument/2006/relationships/image" Target="../media/image3.png"/><Relationship Id="rId4" Type="http://schemas.openxmlformats.org/officeDocument/2006/relationships/tags" Target="../tags/tag386.xml"/><Relationship Id="rId9" Type="http://schemas.openxmlformats.org/officeDocument/2006/relationships/tags" Target="../tags/tag391.xml"/><Relationship Id="rId14" Type="http://schemas.openxmlformats.org/officeDocument/2006/relationships/tags" Target="../tags/tag396.xml"/><Relationship Id="rId22" Type="http://schemas.openxmlformats.org/officeDocument/2006/relationships/tags" Target="../tags/tag404.xml"/><Relationship Id="rId27" Type="http://schemas.openxmlformats.org/officeDocument/2006/relationships/image" Target="../media/image7.png"/><Relationship Id="rId30" Type="http://schemas.openxmlformats.org/officeDocument/2006/relationships/hyperlink" Target="mailto:paul.flye.sainte.marie@gmail.com" TargetMode="External"/><Relationship Id="rId35" Type="http://schemas.openxmlformats.org/officeDocument/2006/relationships/hyperlink" Target="https://apmg-international.com/product/agilepm" TargetMode="External"/><Relationship Id="rId8" Type="http://schemas.openxmlformats.org/officeDocument/2006/relationships/tags" Target="../tags/tag390.xml"/><Relationship Id="rId3" Type="http://schemas.openxmlformats.org/officeDocument/2006/relationships/tags" Target="../tags/tag385.xml"/></Relationships>
</file>

<file path=ppt/slides/_rels/slide2.xml.rels><?xml version="1.0" encoding="UTF-8" standalone="yes"?>
<Relationships xmlns="http://schemas.openxmlformats.org/package/2006/relationships"><Relationship Id="rId13" Type="http://schemas.openxmlformats.org/officeDocument/2006/relationships/tags" Target="../tags/tag56.xml"/><Relationship Id="rId18" Type="http://schemas.openxmlformats.org/officeDocument/2006/relationships/tags" Target="../tags/tag61.xml"/><Relationship Id="rId26" Type="http://schemas.openxmlformats.org/officeDocument/2006/relationships/tags" Target="../tags/tag69.xml"/><Relationship Id="rId39" Type="http://schemas.openxmlformats.org/officeDocument/2006/relationships/image" Target="../media/image19.svg"/><Relationship Id="rId21" Type="http://schemas.openxmlformats.org/officeDocument/2006/relationships/tags" Target="../tags/tag64.xml"/><Relationship Id="rId34" Type="http://schemas.openxmlformats.org/officeDocument/2006/relationships/tags" Target="../tags/tag77.xml"/><Relationship Id="rId42" Type="http://schemas.openxmlformats.org/officeDocument/2006/relationships/hyperlink" Target="https://paul-fsm.net/" TargetMode="External"/><Relationship Id="rId47" Type="http://schemas.openxmlformats.org/officeDocument/2006/relationships/image" Target="../media/image6.svg"/><Relationship Id="rId50" Type="http://schemas.openxmlformats.org/officeDocument/2006/relationships/image" Target="../media/image26.png"/><Relationship Id="rId55" Type="http://schemas.openxmlformats.org/officeDocument/2006/relationships/image" Target="../media/image22.png"/><Relationship Id="rId7" Type="http://schemas.openxmlformats.org/officeDocument/2006/relationships/tags" Target="../tags/tag50.xml"/><Relationship Id="rId2" Type="http://schemas.openxmlformats.org/officeDocument/2006/relationships/tags" Target="../tags/tag45.xml"/><Relationship Id="rId16" Type="http://schemas.openxmlformats.org/officeDocument/2006/relationships/tags" Target="../tags/tag59.xml"/><Relationship Id="rId29" Type="http://schemas.openxmlformats.org/officeDocument/2006/relationships/tags" Target="../tags/tag72.xml"/><Relationship Id="rId11" Type="http://schemas.openxmlformats.org/officeDocument/2006/relationships/tags" Target="../tags/tag54.xml"/><Relationship Id="rId24" Type="http://schemas.openxmlformats.org/officeDocument/2006/relationships/tags" Target="../tags/tag67.xml"/><Relationship Id="rId32" Type="http://schemas.openxmlformats.org/officeDocument/2006/relationships/tags" Target="../tags/tag75.xml"/><Relationship Id="rId37" Type="http://schemas.openxmlformats.org/officeDocument/2006/relationships/image" Target="../media/image9.png"/><Relationship Id="rId40" Type="http://schemas.openxmlformats.org/officeDocument/2006/relationships/image" Target="../media/image7.png"/><Relationship Id="rId45" Type="http://schemas.openxmlformats.org/officeDocument/2006/relationships/image" Target="../media/image4.svg"/><Relationship Id="rId53" Type="http://schemas.microsoft.com/office/2007/relationships/hdphoto" Target="../media/hdphoto1.wdp"/><Relationship Id="rId5" Type="http://schemas.openxmlformats.org/officeDocument/2006/relationships/tags" Target="../tags/tag48.xml"/><Relationship Id="rId10" Type="http://schemas.openxmlformats.org/officeDocument/2006/relationships/tags" Target="../tags/tag53.xml"/><Relationship Id="rId19" Type="http://schemas.openxmlformats.org/officeDocument/2006/relationships/tags" Target="../tags/tag62.xml"/><Relationship Id="rId31" Type="http://schemas.openxmlformats.org/officeDocument/2006/relationships/tags" Target="../tags/tag74.xml"/><Relationship Id="rId44" Type="http://schemas.openxmlformats.org/officeDocument/2006/relationships/image" Target="../media/image3.png"/><Relationship Id="rId52" Type="http://schemas.openxmlformats.org/officeDocument/2006/relationships/image" Target="../media/image28.png"/><Relationship Id="rId4" Type="http://schemas.openxmlformats.org/officeDocument/2006/relationships/tags" Target="../tags/tag47.xml"/><Relationship Id="rId9" Type="http://schemas.openxmlformats.org/officeDocument/2006/relationships/tags" Target="../tags/tag52.xml"/><Relationship Id="rId14" Type="http://schemas.openxmlformats.org/officeDocument/2006/relationships/tags" Target="../tags/tag57.xml"/><Relationship Id="rId22" Type="http://schemas.openxmlformats.org/officeDocument/2006/relationships/tags" Target="../tags/tag65.xml"/><Relationship Id="rId27" Type="http://schemas.openxmlformats.org/officeDocument/2006/relationships/tags" Target="../tags/tag70.xml"/><Relationship Id="rId30" Type="http://schemas.openxmlformats.org/officeDocument/2006/relationships/tags" Target="../tags/tag73.xml"/><Relationship Id="rId35" Type="http://schemas.openxmlformats.org/officeDocument/2006/relationships/tags" Target="../tags/tag78.xml"/><Relationship Id="rId43" Type="http://schemas.openxmlformats.org/officeDocument/2006/relationships/hyperlink" Target="mailto:paul.flye.sainte.marie@gmail.com" TargetMode="External"/><Relationship Id="rId48" Type="http://schemas.openxmlformats.org/officeDocument/2006/relationships/image" Target="../media/image24.png"/><Relationship Id="rId56" Type="http://schemas.openxmlformats.org/officeDocument/2006/relationships/image" Target="../media/image23.png"/><Relationship Id="rId8" Type="http://schemas.openxmlformats.org/officeDocument/2006/relationships/tags" Target="../tags/tag51.xml"/><Relationship Id="rId51" Type="http://schemas.openxmlformats.org/officeDocument/2006/relationships/image" Target="../media/image27.svg"/><Relationship Id="rId3" Type="http://schemas.openxmlformats.org/officeDocument/2006/relationships/tags" Target="../tags/tag46.xml"/><Relationship Id="rId12" Type="http://schemas.openxmlformats.org/officeDocument/2006/relationships/tags" Target="../tags/tag55.xml"/><Relationship Id="rId17" Type="http://schemas.openxmlformats.org/officeDocument/2006/relationships/tags" Target="../tags/tag60.xml"/><Relationship Id="rId25" Type="http://schemas.openxmlformats.org/officeDocument/2006/relationships/tags" Target="../tags/tag68.xml"/><Relationship Id="rId33" Type="http://schemas.openxmlformats.org/officeDocument/2006/relationships/tags" Target="../tags/tag76.xml"/><Relationship Id="rId38" Type="http://schemas.openxmlformats.org/officeDocument/2006/relationships/image" Target="../media/image18.png"/><Relationship Id="rId46" Type="http://schemas.openxmlformats.org/officeDocument/2006/relationships/image" Target="../media/image5.png"/><Relationship Id="rId20" Type="http://schemas.openxmlformats.org/officeDocument/2006/relationships/tags" Target="../tags/tag63.xml"/><Relationship Id="rId41" Type="http://schemas.openxmlformats.org/officeDocument/2006/relationships/image" Target="../media/image8.svg"/><Relationship Id="rId54" Type="http://schemas.openxmlformats.org/officeDocument/2006/relationships/image" Target="../media/image29.png"/><Relationship Id="rId1" Type="http://schemas.openxmlformats.org/officeDocument/2006/relationships/tags" Target="../tags/tag44.xml"/><Relationship Id="rId6" Type="http://schemas.openxmlformats.org/officeDocument/2006/relationships/tags" Target="../tags/tag49.xml"/><Relationship Id="rId15" Type="http://schemas.openxmlformats.org/officeDocument/2006/relationships/tags" Target="../tags/tag58.xml"/><Relationship Id="rId23" Type="http://schemas.openxmlformats.org/officeDocument/2006/relationships/tags" Target="../tags/tag66.xml"/><Relationship Id="rId28" Type="http://schemas.openxmlformats.org/officeDocument/2006/relationships/tags" Target="../tags/tag71.xml"/><Relationship Id="rId36" Type="http://schemas.openxmlformats.org/officeDocument/2006/relationships/slideLayout" Target="../slideLayouts/slideLayout2.xml"/><Relationship Id="rId49" Type="http://schemas.openxmlformats.org/officeDocument/2006/relationships/image" Target="../media/image25.svg"/></Relationships>
</file>

<file path=ppt/slides/_rels/slide3.xml.rels><?xml version="1.0" encoding="UTF-8" standalone="yes"?>
<Relationships xmlns="http://schemas.openxmlformats.org/package/2006/relationships"><Relationship Id="rId13" Type="http://schemas.openxmlformats.org/officeDocument/2006/relationships/tags" Target="../tags/tag91.xml"/><Relationship Id="rId18" Type="http://schemas.openxmlformats.org/officeDocument/2006/relationships/tags" Target="../tags/tag96.xml"/><Relationship Id="rId26" Type="http://schemas.openxmlformats.org/officeDocument/2006/relationships/tags" Target="../tags/tag104.xml"/><Relationship Id="rId39" Type="http://schemas.openxmlformats.org/officeDocument/2006/relationships/image" Target="../media/image4.svg"/><Relationship Id="rId21" Type="http://schemas.openxmlformats.org/officeDocument/2006/relationships/tags" Target="../tags/tag99.xml"/><Relationship Id="rId34" Type="http://schemas.openxmlformats.org/officeDocument/2006/relationships/image" Target="../media/image7.png"/><Relationship Id="rId42" Type="http://schemas.openxmlformats.org/officeDocument/2006/relationships/image" Target="../media/image30.png"/><Relationship Id="rId47" Type="http://schemas.openxmlformats.org/officeDocument/2006/relationships/image" Target="../media/image23.png"/><Relationship Id="rId7" Type="http://schemas.openxmlformats.org/officeDocument/2006/relationships/tags" Target="../tags/tag85.xml"/><Relationship Id="rId2" Type="http://schemas.openxmlformats.org/officeDocument/2006/relationships/tags" Target="../tags/tag80.xml"/><Relationship Id="rId16" Type="http://schemas.openxmlformats.org/officeDocument/2006/relationships/tags" Target="../tags/tag94.xml"/><Relationship Id="rId29" Type="http://schemas.openxmlformats.org/officeDocument/2006/relationships/tags" Target="../tags/tag107.xml"/><Relationship Id="rId1" Type="http://schemas.openxmlformats.org/officeDocument/2006/relationships/tags" Target="../tags/tag79.xml"/><Relationship Id="rId6" Type="http://schemas.openxmlformats.org/officeDocument/2006/relationships/tags" Target="../tags/tag84.xml"/><Relationship Id="rId11" Type="http://schemas.openxmlformats.org/officeDocument/2006/relationships/tags" Target="../tags/tag89.xml"/><Relationship Id="rId24" Type="http://schemas.openxmlformats.org/officeDocument/2006/relationships/tags" Target="../tags/tag102.xml"/><Relationship Id="rId32" Type="http://schemas.openxmlformats.org/officeDocument/2006/relationships/image" Target="../media/image18.png"/><Relationship Id="rId37" Type="http://schemas.openxmlformats.org/officeDocument/2006/relationships/hyperlink" Target="mailto:paul.flye.sainte.marie@gmail.com" TargetMode="External"/><Relationship Id="rId40" Type="http://schemas.openxmlformats.org/officeDocument/2006/relationships/image" Target="../media/image5.png"/><Relationship Id="rId45" Type="http://schemas.openxmlformats.org/officeDocument/2006/relationships/image" Target="../media/image33.png"/><Relationship Id="rId5" Type="http://schemas.openxmlformats.org/officeDocument/2006/relationships/tags" Target="../tags/tag83.xml"/><Relationship Id="rId15" Type="http://schemas.openxmlformats.org/officeDocument/2006/relationships/tags" Target="../tags/tag93.xml"/><Relationship Id="rId23" Type="http://schemas.openxmlformats.org/officeDocument/2006/relationships/tags" Target="../tags/tag101.xml"/><Relationship Id="rId28" Type="http://schemas.openxmlformats.org/officeDocument/2006/relationships/tags" Target="../tags/tag106.xml"/><Relationship Id="rId36" Type="http://schemas.openxmlformats.org/officeDocument/2006/relationships/hyperlink" Target="https://paul-fsm.net/" TargetMode="External"/><Relationship Id="rId10" Type="http://schemas.openxmlformats.org/officeDocument/2006/relationships/tags" Target="../tags/tag88.xml"/><Relationship Id="rId19" Type="http://schemas.openxmlformats.org/officeDocument/2006/relationships/tags" Target="../tags/tag97.xml"/><Relationship Id="rId31" Type="http://schemas.openxmlformats.org/officeDocument/2006/relationships/image" Target="../media/image9.png"/><Relationship Id="rId44" Type="http://schemas.openxmlformats.org/officeDocument/2006/relationships/image" Target="../media/image32.jpg"/><Relationship Id="rId4" Type="http://schemas.openxmlformats.org/officeDocument/2006/relationships/tags" Target="../tags/tag82.xml"/><Relationship Id="rId9" Type="http://schemas.openxmlformats.org/officeDocument/2006/relationships/tags" Target="../tags/tag87.xml"/><Relationship Id="rId14" Type="http://schemas.openxmlformats.org/officeDocument/2006/relationships/tags" Target="../tags/tag92.xml"/><Relationship Id="rId22" Type="http://schemas.openxmlformats.org/officeDocument/2006/relationships/tags" Target="../tags/tag100.xml"/><Relationship Id="rId27" Type="http://schemas.openxmlformats.org/officeDocument/2006/relationships/tags" Target="../tags/tag105.xml"/><Relationship Id="rId30" Type="http://schemas.openxmlformats.org/officeDocument/2006/relationships/slideLayout" Target="../slideLayouts/slideLayout2.xml"/><Relationship Id="rId35" Type="http://schemas.openxmlformats.org/officeDocument/2006/relationships/image" Target="../media/image8.svg"/><Relationship Id="rId43" Type="http://schemas.openxmlformats.org/officeDocument/2006/relationships/image" Target="../media/image31.svg"/><Relationship Id="rId8" Type="http://schemas.openxmlformats.org/officeDocument/2006/relationships/tags" Target="../tags/tag86.xml"/><Relationship Id="rId3" Type="http://schemas.openxmlformats.org/officeDocument/2006/relationships/tags" Target="../tags/tag81.xml"/><Relationship Id="rId12" Type="http://schemas.openxmlformats.org/officeDocument/2006/relationships/tags" Target="../tags/tag90.xml"/><Relationship Id="rId17" Type="http://schemas.openxmlformats.org/officeDocument/2006/relationships/tags" Target="../tags/tag95.xml"/><Relationship Id="rId25" Type="http://schemas.openxmlformats.org/officeDocument/2006/relationships/tags" Target="../tags/tag103.xml"/><Relationship Id="rId33" Type="http://schemas.openxmlformats.org/officeDocument/2006/relationships/image" Target="../media/image19.svg"/><Relationship Id="rId38" Type="http://schemas.openxmlformats.org/officeDocument/2006/relationships/image" Target="../media/image3.png"/><Relationship Id="rId46" Type="http://schemas.openxmlformats.org/officeDocument/2006/relationships/image" Target="../media/image22.png"/><Relationship Id="rId20" Type="http://schemas.openxmlformats.org/officeDocument/2006/relationships/tags" Target="../tags/tag98.xml"/><Relationship Id="rId41" Type="http://schemas.openxmlformats.org/officeDocument/2006/relationships/image" Target="../media/image6.svg"/></Relationships>
</file>

<file path=ppt/slides/_rels/slide4.xml.rels><?xml version="1.0" encoding="UTF-8" standalone="yes"?>
<Relationships xmlns="http://schemas.openxmlformats.org/package/2006/relationships"><Relationship Id="rId13" Type="http://schemas.openxmlformats.org/officeDocument/2006/relationships/tags" Target="../tags/tag120.xml"/><Relationship Id="rId18" Type="http://schemas.openxmlformats.org/officeDocument/2006/relationships/tags" Target="../tags/tag125.xml"/><Relationship Id="rId26" Type="http://schemas.openxmlformats.org/officeDocument/2006/relationships/tags" Target="../tags/tag133.xml"/><Relationship Id="rId39" Type="http://schemas.openxmlformats.org/officeDocument/2006/relationships/hyperlink" Target="https://paul-fsm.net/" TargetMode="External"/><Relationship Id="rId21" Type="http://schemas.openxmlformats.org/officeDocument/2006/relationships/tags" Target="../tags/tag128.xml"/><Relationship Id="rId34" Type="http://schemas.openxmlformats.org/officeDocument/2006/relationships/image" Target="../media/image9.png"/><Relationship Id="rId42" Type="http://schemas.openxmlformats.org/officeDocument/2006/relationships/image" Target="../media/image4.svg"/><Relationship Id="rId47" Type="http://schemas.openxmlformats.org/officeDocument/2006/relationships/image" Target="../media/image36.jpg"/><Relationship Id="rId50" Type="http://schemas.openxmlformats.org/officeDocument/2006/relationships/image" Target="../media/image22.png"/><Relationship Id="rId7" Type="http://schemas.openxmlformats.org/officeDocument/2006/relationships/tags" Target="../tags/tag114.xml"/><Relationship Id="rId2" Type="http://schemas.openxmlformats.org/officeDocument/2006/relationships/tags" Target="../tags/tag109.xml"/><Relationship Id="rId16" Type="http://schemas.openxmlformats.org/officeDocument/2006/relationships/tags" Target="../tags/tag123.xml"/><Relationship Id="rId29" Type="http://schemas.openxmlformats.org/officeDocument/2006/relationships/tags" Target="../tags/tag136.xml"/><Relationship Id="rId11" Type="http://schemas.openxmlformats.org/officeDocument/2006/relationships/tags" Target="../tags/tag118.xml"/><Relationship Id="rId24" Type="http://schemas.openxmlformats.org/officeDocument/2006/relationships/tags" Target="../tags/tag131.xml"/><Relationship Id="rId32" Type="http://schemas.openxmlformats.org/officeDocument/2006/relationships/tags" Target="../tags/tag139.xml"/><Relationship Id="rId37" Type="http://schemas.openxmlformats.org/officeDocument/2006/relationships/image" Target="../media/image7.png"/><Relationship Id="rId40" Type="http://schemas.openxmlformats.org/officeDocument/2006/relationships/hyperlink" Target="mailto:paul.flye.sainte.marie@gmail.com" TargetMode="External"/><Relationship Id="rId45" Type="http://schemas.openxmlformats.org/officeDocument/2006/relationships/image" Target="../media/image34.jpg"/><Relationship Id="rId5" Type="http://schemas.openxmlformats.org/officeDocument/2006/relationships/tags" Target="../tags/tag112.xml"/><Relationship Id="rId15" Type="http://schemas.openxmlformats.org/officeDocument/2006/relationships/tags" Target="../tags/tag122.xml"/><Relationship Id="rId23" Type="http://schemas.openxmlformats.org/officeDocument/2006/relationships/tags" Target="../tags/tag130.xml"/><Relationship Id="rId28" Type="http://schemas.openxmlformats.org/officeDocument/2006/relationships/tags" Target="../tags/tag135.xml"/><Relationship Id="rId36" Type="http://schemas.openxmlformats.org/officeDocument/2006/relationships/image" Target="../media/image19.svg"/><Relationship Id="rId49" Type="http://schemas.openxmlformats.org/officeDocument/2006/relationships/image" Target="../media/image31.svg"/><Relationship Id="rId10" Type="http://schemas.openxmlformats.org/officeDocument/2006/relationships/tags" Target="../tags/tag117.xml"/><Relationship Id="rId19" Type="http://schemas.openxmlformats.org/officeDocument/2006/relationships/tags" Target="../tags/tag126.xml"/><Relationship Id="rId31" Type="http://schemas.openxmlformats.org/officeDocument/2006/relationships/tags" Target="../tags/tag138.xml"/><Relationship Id="rId44" Type="http://schemas.openxmlformats.org/officeDocument/2006/relationships/image" Target="../media/image6.svg"/><Relationship Id="rId4" Type="http://schemas.openxmlformats.org/officeDocument/2006/relationships/tags" Target="../tags/tag111.xml"/><Relationship Id="rId9" Type="http://schemas.openxmlformats.org/officeDocument/2006/relationships/tags" Target="../tags/tag116.xml"/><Relationship Id="rId14" Type="http://schemas.openxmlformats.org/officeDocument/2006/relationships/tags" Target="../tags/tag121.xml"/><Relationship Id="rId22" Type="http://schemas.openxmlformats.org/officeDocument/2006/relationships/tags" Target="../tags/tag129.xml"/><Relationship Id="rId27" Type="http://schemas.openxmlformats.org/officeDocument/2006/relationships/tags" Target="../tags/tag134.xml"/><Relationship Id="rId30" Type="http://schemas.openxmlformats.org/officeDocument/2006/relationships/tags" Target="../tags/tag137.xml"/><Relationship Id="rId35" Type="http://schemas.openxmlformats.org/officeDocument/2006/relationships/image" Target="../media/image18.png"/><Relationship Id="rId43" Type="http://schemas.openxmlformats.org/officeDocument/2006/relationships/image" Target="../media/image5.png"/><Relationship Id="rId48" Type="http://schemas.openxmlformats.org/officeDocument/2006/relationships/image" Target="../media/image30.png"/><Relationship Id="rId8" Type="http://schemas.openxmlformats.org/officeDocument/2006/relationships/tags" Target="../tags/tag115.xml"/><Relationship Id="rId51" Type="http://schemas.openxmlformats.org/officeDocument/2006/relationships/image" Target="../media/image23.png"/><Relationship Id="rId3" Type="http://schemas.openxmlformats.org/officeDocument/2006/relationships/tags" Target="../tags/tag110.xml"/><Relationship Id="rId12" Type="http://schemas.openxmlformats.org/officeDocument/2006/relationships/tags" Target="../tags/tag119.xml"/><Relationship Id="rId17" Type="http://schemas.openxmlformats.org/officeDocument/2006/relationships/tags" Target="../tags/tag124.xml"/><Relationship Id="rId25" Type="http://schemas.openxmlformats.org/officeDocument/2006/relationships/tags" Target="../tags/tag132.xml"/><Relationship Id="rId33" Type="http://schemas.openxmlformats.org/officeDocument/2006/relationships/slideLayout" Target="../slideLayouts/slideLayout2.xml"/><Relationship Id="rId38" Type="http://schemas.openxmlformats.org/officeDocument/2006/relationships/image" Target="../media/image8.svg"/><Relationship Id="rId46" Type="http://schemas.openxmlformats.org/officeDocument/2006/relationships/image" Target="../media/image35.png"/><Relationship Id="rId20" Type="http://schemas.openxmlformats.org/officeDocument/2006/relationships/tags" Target="../tags/tag127.xml"/><Relationship Id="rId41" Type="http://schemas.openxmlformats.org/officeDocument/2006/relationships/image" Target="../media/image3.png"/><Relationship Id="rId1" Type="http://schemas.openxmlformats.org/officeDocument/2006/relationships/tags" Target="../tags/tag108.xml"/><Relationship Id="rId6" Type="http://schemas.openxmlformats.org/officeDocument/2006/relationships/tags" Target="../tags/tag113.xml"/></Relationships>
</file>

<file path=ppt/slides/_rels/slide5.xml.rels><?xml version="1.0" encoding="UTF-8" standalone="yes"?>
<Relationships xmlns="http://schemas.openxmlformats.org/package/2006/relationships"><Relationship Id="rId13" Type="http://schemas.openxmlformats.org/officeDocument/2006/relationships/tags" Target="../tags/tag152.xml"/><Relationship Id="rId18" Type="http://schemas.openxmlformats.org/officeDocument/2006/relationships/tags" Target="../tags/tag157.xml"/><Relationship Id="rId26" Type="http://schemas.openxmlformats.org/officeDocument/2006/relationships/tags" Target="../tags/tag165.xml"/><Relationship Id="rId39" Type="http://schemas.openxmlformats.org/officeDocument/2006/relationships/image" Target="../media/image19.svg"/><Relationship Id="rId21" Type="http://schemas.openxmlformats.org/officeDocument/2006/relationships/tags" Target="../tags/tag160.xml"/><Relationship Id="rId34" Type="http://schemas.openxmlformats.org/officeDocument/2006/relationships/tags" Target="../tags/tag173.xml"/><Relationship Id="rId42" Type="http://schemas.openxmlformats.org/officeDocument/2006/relationships/hyperlink" Target="https://paul-fsm.net/" TargetMode="External"/><Relationship Id="rId47" Type="http://schemas.openxmlformats.org/officeDocument/2006/relationships/image" Target="../media/image6.svg"/><Relationship Id="rId50" Type="http://schemas.openxmlformats.org/officeDocument/2006/relationships/image" Target="../media/image39.gif"/><Relationship Id="rId55" Type="http://schemas.openxmlformats.org/officeDocument/2006/relationships/image" Target="../media/image23.png"/><Relationship Id="rId7" Type="http://schemas.openxmlformats.org/officeDocument/2006/relationships/tags" Target="../tags/tag146.xml"/><Relationship Id="rId2" Type="http://schemas.openxmlformats.org/officeDocument/2006/relationships/tags" Target="../tags/tag141.xml"/><Relationship Id="rId16" Type="http://schemas.openxmlformats.org/officeDocument/2006/relationships/tags" Target="../tags/tag155.xml"/><Relationship Id="rId29" Type="http://schemas.openxmlformats.org/officeDocument/2006/relationships/tags" Target="../tags/tag168.xml"/><Relationship Id="rId11" Type="http://schemas.openxmlformats.org/officeDocument/2006/relationships/tags" Target="../tags/tag150.xml"/><Relationship Id="rId24" Type="http://schemas.openxmlformats.org/officeDocument/2006/relationships/tags" Target="../tags/tag163.xml"/><Relationship Id="rId32" Type="http://schemas.openxmlformats.org/officeDocument/2006/relationships/tags" Target="../tags/tag171.xml"/><Relationship Id="rId37" Type="http://schemas.openxmlformats.org/officeDocument/2006/relationships/image" Target="../media/image9.png"/><Relationship Id="rId40" Type="http://schemas.openxmlformats.org/officeDocument/2006/relationships/image" Target="../media/image7.png"/><Relationship Id="rId45" Type="http://schemas.openxmlformats.org/officeDocument/2006/relationships/image" Target="../media/image4.svg"/><Relationship Id="rId53" Type="http://schemas.openxmlformats.org/officeDocument/2006/relationships/image" Target="../media/image31.svg"/><Relationship Id="rId5" Type="http://schemas.openxmlformats.org/officeDocument/2006/relationships/tags" Target="../tags/tag144.xml"/><Relationship Id="rId10" Type="http://schemas.openxmlformats.org/officeDocument/2006/relationships/tags" Target="../tags/tag149.xml"/><Relationship Id="rId19" Type="http://schemas.openxmlformats.org/officeDocument/2006/relationships/tags" Target="../tags/tag158.xml"/><Relationship Id="rId31" Type="http://schemas.openxmlformats.org/officeDocument/2006/relationships/tags" Target="../tags/tag170.xml"/><Relationship Id="rId44" Type="http://schemas.openxmlformats.org/officeDocument/2006/relationships/image" Target="../media/image3.png"/><Relationship Id="rId52" Type="http://schemas.openxmlformats.org/officeDocument/2006/relationships/image" Target="../media/image30.png"/><Relationship Id="rId4" Type="http://schemas.openxmlformats.org/officeDocument/2006/relationships/tags" Target="../tags/tag143.xml"/><Relationship Id="rId9" Type="http://schemas.openxmlformats.org/officeDocument/2006/relationships/tags" Target="../tags/tag148.xml"/><Relationship Id="rId14" Type="http://schemas.openxmlformats.org/officeDocument/2006/relationships/tags" Target="../tags/tag153.xml"/><Relationship Id="rId22" Type="http://schemas.openxmlformats.org/officeDocument/2006/relationships/tags" Target="../tags/tag161.xml"/><Relationship Id="rId27" Type="http://schemas.openxmlformats.org/officeDocument/2006/relationships/tags" Target="../tags/tag166.xml"/><Relationship Id="rId30" Type="http://schemas.openxmlformats.org/officeDocument/2006/relationships/tags" Target="../tags/tag169.xml"/><Relationship Id="rId35" Type="http://schemas.openxmlformats.org/officeDocument/2006/relationships/tags" Target="../tags/tag174.xml"/><Relationship Id="rId43" Type="http://schemas.openxmlformats.org/officeDocument/2006/relationships/hyperlink" Target="mailto:paul.flye.sainte.marie@gmail.com" TargetMode="External"/><Relationship Id="rId48" Type="http://schemas.openxmlformats.org/officeDocument/2006/relationships/image" Target="../media/image37.jpg"/><Relationship Id="rId8" Type="http://schemas.openxmlformats.org/officeDocument/2006/relationships/tags" Target="../tags/tag147.xml"/><Relationship Id="rId51" Type="http://schemas.openxmlformats.org/officeDocument/2006/relationships/image" Target="../media/image40.jpg"/><Relationship Id="rId3" Type="http://schemas.openxmlformats.org/officeDocument/2006/relationships/tags" Target="../tags/tag142.xml"/><Relationship Id="rId12" Type="http://schemas.openxmlformats.org/officeDocument/2006/relationships/tags" Target="../tags/tag151.xml"/><Relationship Id="rId17" Type="http://schemas.openxmlformats.org/officeDocument/2006/relationships/tags" Target="../tags/tag156.xml"/><Relationship Id="rId25" Type="http://schemas.openxmlformats.org/officeDocument/2006/relationships/tags" Target="../tags/tag164.xml"/><Relationship Id="rId33" Type="http://schemas.openxmlformats.org/officeDocument/2006/relationships/tags" Target="../tags/tag172.xml"/><Relationship Id="rId38" Type="http://schemas.openxmlformats.org/officeDocument/2006/relationships/image" Target="../media/image18.png"/><Relationship Id="rId46" Type="http://schemas.openxmlformats.org/officeDocument/2006/relationships/image" Target="../media/image5.png"/><Relationship Id="rId20" Type="http://schemas.openxmlformats.org/officeDocument/2006/relationships/tags" Target="../tags/tag159.xml"/><Relationship Id="rId41" Type="http://schemas.openxmlformats.org/officeDocument/2006/relationships/image" Target="../media/image8.svg"/><Relationship Id="rId54" Type="http://schemas.openxmlformats.org/officeDocument/2006/relationships/image" Target="../media/image22.png"/><Relationship Id="rId1" Type="http://schemas.openxmlformats.org/officeDocument/2006/relationships/tags" Target="../tags/tag140.xml"/><Relationship Id="rId6" Type="http://schemas.openxmlformats.org/officeDocument/2006/relationships/tags" Target="../tags/tag145.xml"/><Relationship Id="rId15" Type="http://schemas.openxmlformats.org/officeDocument/2006/relationships/tags" Target="../tags/tag154.xml"/><Relationship Id="rId23" Type="http://schemas.openxmlformats.org/officeDocument/2006/relationships/tags" Target="../tags/tag162.xml"/><Relationship Id="rId28" Type="http://schemas.openxmlformats.org/officeDocument/2006/relationships/tags" Target="../tags/tag167.xml"/><Relationship Id="rId36" Type="http://schemas.openxmlformats.org/officeDocument/2006/relationships/slideLayout" Target="../slideLayouts/slideLayout2.xml"/><Relationship Id="rId49" Type="http://schemas.openxmlformats.org/officeDocument/2006/relationships/image" Target="../media/image38.jpg"/></Relationships>
</file>

<file path=ppt/slides/_rels/slide6.xml.rels><?xml version="1.0" encoding="UTF-8" standalone="yes"?>
<Relationships xmlns="http://schemas.openxmlformats.org/package/2006/relationships"><Relationship Id="rId13" Type="http://schemas.openxmlformats.org/officeDocument/2006/relationships/tags" Target="../tags/tag187.xml"/><Relationship Id="rId18" Type="http://schemas.openxmlformats.org/officeDocument/2006/relationships/tags" Target="../tags/tag192.xml"/><Relationship Id="rId26" Type="http://schemas.openxmlformats.org/officeDocument/2006/relationships/tags" Target="../tags/tag200.xml"/><Relationship Id="rId39" Type="http://schemas.openxmlformats.org/officeDocument/2006/relationships/tags" Target="../tags/tag213.xml"/><Relationship Id="rId21" Type="http://schemas.openxmlformats.org/officeDocument/2006/relationships/tags" Target="../tags/tag195.xml"/><Relationship Id="rId34" Type="http://schemas.openxmlformats.org/officeDocument/2006/relationships/tags" Target="../tags/tag208.xml"/><Relationship Id="rId42" Type="http://schemas.openxmlformats.org/officeDocument/2006/relationships/tags" Target="../tags/tag216.xml"/><Relationship Id="rId47" Type="http://schemas.openxmlformats.org/officeDocument/2006/relationships/image" Target="../media/image7.png"/><Relationship Id="rId50" Type="http://schemas.openxmlformats.org/officeDocument/2006/relationships/hyperlink" Target="mailto:paul.flye.sainte.marie@gmail.com" TargetMode="External"/><Relationship Id="rId55" Type="http://schemas.openxmlformats.org/officeDocument/2006/relationships/image" Target="../media/image30.png"/><Relationship Id="rId63" Type="http://schemas.openxmlformats.org/officeDocument/2006/relationships/image" Target="../media/image22.png"/><Relationship Id="rId7" Type="http://schemas.openxmlformats.org/officeDocument/2006/relationships/tags" Target="../tags/tag181.xml"/><Relationship Id="rId2" Type="http://schemas.openxmlformats.org/officeDocument/2006/relationships/tags" Target="../tags/tag176.xml"/><Relationship Id="rId16" Type="http://schemas.openxmlformats.org/officeDocument/2006/relationships/tags" Target="../tags/tag190.xml"/><Relationship Id="rId29" Type="http://schemas.openxmlformats.org/officeDocument/2006/relationships/tags" Target="../tags/tag203.xml"/><Relationship Id="rId11" Type="http://schemas.openxmlformats.org/officeDocument/2006/relationships/tags" Target="../tags/tag185.xml"/><Relationship Id="rId24" Type="http://schemas.openxmlformats.org/officeDocument/2006/relationships/tags" Target="../tags/tag198.xml"/><Relationship Id="rId32" Type="http://schemas.openxmlformats.org/officeDocument/2006/relationships/tags" Target="../tags/tag206.xml"/><Relationship Id="rId37" Type="http://schemas.openxmlformats.org/officeDocument/2006/relationships/tags" Target="../tags/tag211.xml"/><Relationship Id="rId40" Type="http://schemas.openxmlformats.org/officeDocument/2006/relationships/tags" Target="../tags/tag214.xml"/><Relationship Id="rId45" Type="http://schemas.openxmlformats.org/officeDocument/2006/relationships/image" Target="../media/image18.png"/><Relationship Id="rId53" Type="http://schemas.openxmlformats.org/officeDocument/2006/relationships/image" Target="../media/image5.png"/><Relationship Id="rId58" Type="http://schemas.openxmlformats.org/officeDocument/2006/relationships/image" Target="../media/image42.jpg"/><Relationship Id="rId5" Type="http://schemas.openxmlformats.org/officeDocument/2006/relationships/tags" Target="../tags/tag179.xml"/><Relationship Id="rId61" Type="http://schemas.openxmlformats.org/officeDocument/2006/relationships/image" Target="../media/image45.jpg"/><Relationship Id="rId19" Type="http://schemas.openxmlformats.org/officeDocument/2006/relationships/tags" Target="../tags/tag193.xml"/><Relationship Id="rId14" Type="http://schemas.openxmlformats.org/officeDocument/2006/relationships/tags" Target="../tags/tag188.xml"/><Relationship Id="rId22" Type="http://schemas.openxmlformats.org/officeDocument/2006/relationships/tags" Target="../tags/tag196.xml"/><Relationship Id="rId27" Type="http://schemas.openxmlformats.org/officeDocument/2006/relationships/tags" Target="../tags/tag201.xml"/><Relationship Id="rId30" Type="http://schemas.openxmlformats.org/officeDocument/2006/relationships/tags" Target="../tags/tag204.xml"/><Relationship Id="rId35" Type="http://schemas.openxmlformats.org/officeDocument/2006/relationships/tags" Target="../tags/tag209.xml"/><Relationship Id="rId43" Type="http://schemas.openxmlformats.org/officeDocument/2006/relationships/slideLayout" Target="../slideLayouts/slideLayout2.xml"/><Relationship Id="rId48" Type="http://schemas.openxmlformats.org/officeDocument/2006/relationships/image" Target="../media/image8.svg"/><Relationship Id="rId56" Type="http://schemas.openxmlformats.org/officeDocument/2006/relationships/image" Target="../media/image31.svg"/><Relationship Id="rId64" Type="http://schemas.openxmlformats.org/officeDocument/2006/relationships/image" Target="../media/image23.png"/><Relationship Id="rId8" Type="http://schemas.openxmlformats.org/officeDocument/2006/relationships/tags" Target="../tags/tag182.xml"/><Relationship Id="rId51" Type="http://schemas.openxmlformats.org/officeDocument/2006/relationships/image" Target="../media/image3.png"/><Relationship Id="rId3" Type="http://schemas.openxmlformats.org/officeDocument/2006/relationships/tags" Target="../tags/tag177.xml"/><Relationship Id="rId12" Type="http://schemas.openxmlformats.org/officeDocument/2006/relationships/tags" Target="../tags/tag186.xml"/><Relationship Id="rId17" Type="http://schemas.openxmlformats.org/officeDocument/2006/relationships/tags" Target="../tags/tag191.xml"/><Relationship Id="rId25" Type="http://schemas.openxmlformats.org/officeDocument/2006/relationships/tags" Target="../tags/tag199.xml"/><Relationship Id="rId33" Type="http://schemas.openxmlformats.org/officeDocument/2006/relationships/tags" Target="../tags/tag207.xml"/><Relationship Id="rId38" Type="http://schemas.openxmlformats.org/officeDocument/2006/relationships/tags" Target="../tags/tag212.xml"/><Relationship Id="rId46" Type="http://schemas.openxmlformats.org/officeDocument/2006/relationships/image" Target="../media/image19.svg"/><Relationship Id="rId59" Type="http://schemas.openxmlformats.org/officeDocument/2006/relationships/image" Target="../media/image43.png"/><Relationship Id="rId20" Type="http://schemas.openxmlformats.org/officeDocument/2006/relationships/tags" Target="../tags/tag194.xml"/><Relationship Id="rId41" Type="http://schemas.openxmlformats.org/officeDocument/2006/relationships/tags" Target="../tags/tag215.xml"/><Relationship Id="rId54" Type="http://schemas.openxmlformats.org/officeDocument/2006/relationships/image" Target="../media/image6.svg"/><Relationship Id="rId62" Type="http://schemas.openxmlformats.org/officeDocument/2006/relationships/image" Target="../media/image46.jpg"/><Relationship Id="rId1" Type="http://schemas.openxmlformats.org/officeDocument/2006/relationships/tags" Target="../tags/tag175.xml"/><Relationship Id="rId6" Type="http://schemas.openxmlformats.org/officeDocument/2006/relationships/tags" Target="../tags/tag180.xml"/><Relationship Id="rId15" Type="http://schemas.openxmlformats.org/officeDocument/2006/relationships/tags" Target="../tags/tag189.xml"/><Relationship Id="rId23" Type="http://schemas.openxmlformats.org/officeDocument/2006/relationships/tags" Target="../tags/tag197.xml"/><Relationship Id="rId28" Type="http://schemas.openxmlformats.org/officeDocument/2006/relationships/tags" Target="../tags/tag202.xml"/><Relationship Id="rId36" Type="http://schemas.openxmlformats.org/officeDocument/2006/relationships/tags" Target="../tags/tag210.xml"/><Relationship Id="rId49" Type="http://schemas.openxmlformats.org/officeDocument/2006/relationships/hyperlink" Target="https://paul-fsm.net/" TargetMode="External"/><Relationship Id="rId57" Type="http://schemas.openxmlformats.org/officeDocument/2006/relationships/image" Target="../media/image41.jpg"/><Relationship Id="rId10" Type="http://schemas.openxmlformats.org/officeDocument/2006/relationships/tags" Target="../tags/tag184.xml"/><Relationship Id="rId31" Type="http://schemas.openxmlformats.org/officeDocument/2006/relationships/tags" Target="../tags/tag205.xml"/><Relationship Id="rId44" Type="http://schemas.openxmlformats.org/officeDocument/2006/relationships/image" Target="../media/image9.png"/><Relationship Id="rId52" Type="http://schemas.openxmlformats.org/officeDocument/2006/relationships/image" Target="../media/image4.svg"/><Relationship Id="rId60" Type="http://schemas.openxmlformats.org/officeDocument/2006/relationships/image" Target="../media/image44.jpg"/><Relationship Id="rId4" Type="http://schemas.openxmlformats.org/officeDocument/2006/relationships/tags" Target="../tags/tag178.xml"/><Relationship Id="rId9" Type="http://schemas.openxmlformats.org/officeDocument/2006/relationships/tags" Target="../tags/tag183.xml"/></Relationships>
</file>

<file path=ppt/slides/_rels/slide7.xml.rels><?xml version="1.0" encoding="UTF-8" standalone="yes"?>
<Relationships xmlns="http://schemas.openxmlformats.org/package/2006/relationships"><Relationship Id="rId13" Type="http://schemas.openxmlformats.org/officeDocument/2006/relationships/tags" Target="../tags/tag229.xml"/><Relationship Id="rId18" Type="http://schemas.openxmlformats.org/officeDocument/2006/relationships/tags" Target="../tags/tag234.xml"/><Relationship Id="rId26" Type="http://schemas.openxmlformats.org/officeDocument/2006/relationships/image" Target="../media/image18.png"/><Relationship Id="rId39" Type="http://schemas.openxmlformats.org/officeDocument/2006/relationships/image" Target="../media/image47.png"/><Relationship Id="rId21" Type="http://schemas.openxmlformats.org/officeDocument/2006/relationships/tags" Target="../tags/tag237.xml"/><Relationship Id="rId34" Type="http://schemas.openxmlformats.org/officeDocument/2006/relationships/image" Target="../media/image5.png"/><Relationship Id="rId42" Type="http://schemas.openxmlformats.org/officeDocument/2006/relationships/image" Target="../media/image50.jpg"/><Relationship Id="rId7" Type="http://schemas.openxmlformats.org/officeDocument/2006/relationships/tags" Target="../tags/tag223.xml"/><Relationship Id="rId2" Type="http://schemas.openxmlformats.org/officeDocument/2006/relationships/tags" Target="../tags/tag218.xml"/><Relationship Id="rId16" Type="http://schemas.openxmlformats.org/officeDocument/2006/relationships/tags" Target="../tags/tag232.xml"/><Relationship Id="rId29" Type="http://schemas.openxmlformats.org/officeDocument/2006/relationships/image" Target="../media/image8.svg"/><Relationship Id="rId1" Type="http://schemas.openxmlformats.org/officeDocument/2006/relationships/tags" Target="../tags/tag217.xml"/><Relationship Id="rId6" Type="http://schemas.openxmlformats.org/officeDocument/2006/relationships/tags" Target="../tags/tag222.xml"/><Relationship Id="rId11" Type="http://schemas.openxmlformats.org/officeDocument/2006/relationships/tags" Target="../tags/tag227.xml"/><Relationship Id="rId24" Type="http://schemas.openxmlformats.org/officeDocument/2006/relationships/slideLayout" Target="../slideLayouts/slideLayout2.xml"/><Relationship Id="rId32" Type="http://schemas.openxmlformats.org/officeDocument/2006/relationships/image" Target="../media/image3.png"/><Relationship Id="rId37" Type="http://schemas.openxmlformats.org/officeDocument/2006/relationships/image" Target="../media/image31.svg"/><Relationship Id="rId40" Type="http://schemas.openxmlformats.org/officeDocument/2006/relationships/image" Target="../media/image48.jpg"/><Relationship Id="rId45" Type="http://schemas.openxmlformats.org/officeDocument/2006/relationships/image" Target="../media/image22.png"/><Relationship Id="rId5" Type="http://schemas.openxmlformats.org/officeDocument/2006/relationships/tags" Target="../tags/tag221.xml"/><Relationship Id="rId15" Type="http://schemas.openxmlformats.org/officeDocument/2006/relationships/tags" Target="../tags/tag231.xml"/><Relationship Id="rId23" Type="http://schemas.openxmlformats.org/officeDocument/2006/relationships/tags" Target="../tags/tag239.xml"/><Relationship Id="rId28" Type="http://schemas.openxmlformats.org/officeDocument/2006/relationships/image" Target="../media/image7.png"/><Relationship Id="rId36" Type="http://schemas.openxmlformats.org/officeDocument/2006/relationships/image" Target="../media/image30.png"/><Relationship Id="rId10" Type="http://schemas.openxmlformats.org/officeDocument/2006/relationships/tags" Target="../tags/tag226.xml"/><Relationship Id="rId19" Type="http://schemas.openxmlformats.org/officeDocument/2006/relationships/tags" Target="../tags/tag235.xml"/><Relationship Id="rId31" Type="http://schemas.openxmlformats.org/officeDocument/2006/relationships/hyperlink" Target="mailto:paul.flye.sainte.marie@gmail.com" TargetMode="External"/><Relationship Id="rId44" Type="http://schemas.openxmlformats.org/officeDocument/2006/relationships/image" Target="../media/image52.jpg"/><Relationship Id="rId4" Type="http://schemas.openxmlformats.org/officeDocument/2006/relationships/tags" Target="../tags/tag220.xml"/><Relationship Id="rId9" Type="http://schemas.openxmlformats.org/officeDocument/2006/relationships/tags" Target="../tags/tag225.xml"/><Relationship Id="rId14" Type="http://schemas.openxmlformats.org/officeDocument/2006/relationships/tags" Target="../tags/tag230.xml"/><Relationship Id="rId22" Type="http://schemas.openxmlformats.org/officeDocument/2006/relationships/tags" Target="../tags/tag238.xml"/><Relationship Id="rId27" Type="http://schemas.openxmlformats.org/officeDocument/2006/relationships/image" Target="../media/image19.svg"/><Relationship Id="rId30" Type="http://schemas.openxmlformats.org/officeDocument/2006/relationships/hyperlink" Target="https://paul-fsm.net/" TargetMode="External"/><Relationship Id="rId35" Type="http://schemas.openxmlformats.org/officeDocument/2006/relationships/image" Target="../media/image6.svg"/><Relationship Id="rId43" Type="http://schemas.openxmlformats.org/officeDocument/2006/relationships/image" Target="../media/image51.png"/><Relationship Id="rId8" Type="http://schemas.openxmlformats.org/officeDocument/2006/relationships/tags" Target="../tags/tag224.xml"/><Relationship Id="rId3" Type="http://schemas.openxmlformats.org/officeDocument/2006/relationships/tags" Target="../tags/tag219.xml"/><Relationship Id="rId12" Type="http://schemas.openxmlformats.org/officeDocument/2006/relationships/tags" Target="../tags/tag228.xml"/><Relationship Id="rId17" Type="http://schemas.openxmlformats.org/officeDocument/2006/relationships/tags" Target="../tags/tag233.xml"/><Relationship Id="rId25" Type="http://schemas.openxmlformats.org/officeDocument/2006/relationships/image" Target="../media/image9.png"/><Relationship Id="rId33" Type="http://schemas.openxmlformats.org/officeDocument/2006/relationships/image" Target="../media/image4.svg"/><Relationship Id="rId38" Type="http://schemas.openxmlformats.org/officeDocument/2006/relationships/image" Target="../media/image32.jpg"/><Relationship Id="rId46" Type="http://schemas.openxmlformats.org/officeDocument/2006/relationships/image" Target="../media/image23.png"/><Relationship Id="rId20" Type="http://schemas.openxmlformats.org/officeDocument/2006/relationships/tags" Target="../tags/tag236.xml"/><Relationship Id="rId41" Type="http://schemas.openxmlformats.org/officeDocument/2006/relationships/image" Target="../media/image49.jpg"/></Relationships>
</file>

<file path=ppt/slides/_rels/slide8.xml.rels><?xml version="1.0" encoding="UTF-8" standalone="yes"?>
<Relationships xmlns="http://schemas.openxmlformats.org/package/2006/relationships"><Relationship Id="rId13" Type="http://schemas.openxmlformats.org/officeDocument/2006/relationships/tags" Target="../tags/tag252.xml"/><Relationship Id="rId18" Type="http://schemas.openxmlformats.org/officeDocument/2006/relationships/tags" Target="../tags/tag257.xml"/><Relationship Id="rId26" Type="http://schemas.openxmlformats.org/officeDocument/2006/relationships/hyperlink" Target="mailto:paul.flye.sainte.marie@gmail.com" TargetMode="External"/><Relationship Id="rId3" Type="http://schemas.openxmlformats.org/officeDocument/2006/relationships/tags" Target="../tags/tag242.xml"/><Relationship Id="rId21" Type="http://schemas.openxmlformats.org/officeDocument/2006/relationships/image" Target="../media/image18.png"/><Relationship Id="rId34" Type="http://schemas.openxmlformats.org/officeDocument/2006/relationships/image" Target="../media/image22.png"/><Relationship Id="rId7" Type="http://schemas.openxmlformats.org/officeDocument/2006/relationships/tags" Target="../tags/tag246.xml"/><Relationship Id="rId12" Type="http://schemas.openxmlformats.org/officeDocument/2006/relationships/tags" Target="../tags/tag251.xml"/><Relationship Id="rId17" Type="http://schemas.openxmlformats.org/officeDocument/2006/relationships/tags" Target="../tags/tag256.xml"/><Relationship Id="rId25" Type="http://schemas.openxmlformats.org/officeDocument/2006/relationships/hyperlink" Target="https://paul-fsm.net/" TargetMode="External"/><Relationship Id="rId33" Type="http://schemas.openxmlformats.org/officeDocument/2006/relationships/image" Target="../media/image32.jpg"/><Relationship Id="rId2" Type="http://schemas.openxmlformats.org/officeDocument/2006/relationships/tags" Target="../tags/tag241.xml"/><Relationship Id="rId16" Type="http://schemas.openxmlformats.org/officeDocument/2006/relationships/tags" Target="../tags/tag255.xml"/><Relationship Id="rId20" Type="http://schemas.openxmlformats.org/officeDocument/2006/relationships/image" Target="../media/image9.png"/><Relationship Id="rId29" Type="http://schemas.openxmlformats.org/officeDocument/2006/relationships/image" Target="../media/image5.png"/><Relationship Id="rId1" Type="http://schemas.openxmlformats.org/officeDocument/2006/relationships/tags" Target="../tags/tag240.xml"/><Relationship Id="rId6" Type="http://schemas.openxmlformats.org/officeDocument/2006/relationships/tags" Target="../tags/tag245.xml"/><Relationship Id="rId11" Type="http://schemas.openxmlformats.org/officeDocument/2006/relationships/tags" Target="../tags/tag250.xml"/><Relationship Id="rId24" Type="http://schemas.openxmlformats.org/officeDocument/2006/relationships/image" Target="../media/image8.svg"/><Relationship Id="rId32" Type="http://schemas.openxmlformats.org/officeDocument/2006/relationships/image" Target="../media/image31.svg"/><Relationship Id="rId5" Type="http://schemas.openxmlformats.org/officeDocument/2006/relationships/tags" Target="../tags/tag244.xml"/><Relationship Id="rId15" Type="http://schemas.openxmlformats.org/officeDocument/2006/relationships/tags" Target="../tags/tag254.xml"/><Relationship Id="rId23" Type="http://schemas.openxmlformats.org/officeDocument/2006/relationships/image" Target="../media/image7.png"/><Relationship Id="rId28" Type="http://schemas.openxmlformats.org/officeDocument/2006/relationships/image" Target="../media/image4.svg"/><Relationship Id="rId10" Type="http://schemas.openxmlformats.org/officeDocument/2006/relationships/tags" Target="../tags/tag249.xml"/><Relationship Id="rId19" Type="http://schemas.openxmlformats.org/officeDocument/2006/relationships/slideLayout" Target="../slideLayouts/slideLayout2.xml"/><Relationship Id="rId31" Type="http://schemas.openxmlformats.org/officeDocument/2006/relationships/image" Target="../media/image30.png"/><Relationship Id="rId4" Type="http://schemas.openxmlformats.org/officeDocument/2006/relationships/tags" Target="../tags/tag243.xml"/><Relationship Id="rId9" Type="http://schemas.openxmlformats.org/officeDocument/2006/relationships/tags" Target="../tags/tag248.xml"/><Relationship Id="rId14" Type="http://schemas.openxmlformats.org/officeDocument/2006/relationships/tags" Target="../tags/tag253.xml"/><Relationship Id="rId22" Type="http://schemas.openxmlformats.org/officeDocument/2006/relationships/image" Target="../media/image19.svg"/><Relationship Id="rId27" Type="http://schemas.openxmlformats.org/officeDocument/2006/relationships/image" Target="../media/image3.png"/><Relationship Id="rId30" Type="http://schemas.openxmlformats.org/officeDocument/2006/relationships/image" Target="../media/image6.svg"/><Relationship Id="rId35" Type="http://schemas.openxmlformats.org/officeDocument/2006/relationships/image" Target="../media/image23.png"/><Relationship Id="rId8" Type="http://schemas.openxmlformats.org/officeDocument/2006/relationships/tags" Target="../tags/tag247.xml"/></Relationships>
</file>

<file path=ppt/slides/_rels/slide9.xml.rels><?xml version="1.0" encoding="UTF-8" standalone="yes"?>
<Relationships xmlns="http://schemas.openxmlformats.org/package/2006/relationships"><Relationship Id="rId13" Type="http://schemas.openxmlformats.org/officeDocument/2006/relationships/tags" Target="../tags/tag270.xml"/><Relationship Id="rId18" Type="http://schemas.openxmlformats.org/officeDocument/2006/relationships/tags" Target="../tags/tag275.xml"/><Relationship Id="rId26" Type="http://schemas.openxmlformats.org/officeDocument/2006/relationships/image" Target="../media/image7.png"/><Relationship Id="rId39" Type="http://schemas.openxmlformats.org/officeDocument/2006/relationships/image" Target="../media/image23.png"/><Relationship Id="rId21" Type="http://schemas.openxmlformats.org/officeDocument/2006/relationships/tags" Target="../tags/tag278.xml"/><Relationship Id="rId34" Type="http://schemas.openxmlformats.org/officeDocument/2006/relationships/image" Target="../media/image30.png"/><Relationship Id="rId7" Type="http://schemas.openxmlformats.org/officeDocument/2006/relationships/tags" Target="../tags/tag264.xml"/><Relationship Id="rId12" Type="http://schemas.openxmlformats.org/officeDocument/2006/relationships/tags" Target="../tags/tag269.xml"/><Relationship Id="rId17" Type="http://schemas.openxmlformats.org/officeDocument/2006/relationships/tags" Target="../tags/tag274.xml"/><Relationship Id="rId25" Type="http://schemas.openxmlformats.org/officeDocument/2006/relationships/image" Target="../media/image19.svg"/><Relationship Id="rId33" Type="http://schemas.openxmlformats.org/officeDocument/2006/relationships/image" Target="../media/image6.svg"/><Relationship Id="rId38" Type="http://schemas.openxmlformats.org/officeDocument/2006/relationships/image" Target="../media/image22.png"/><Relationship Id="rId2" Type="http://schemas.openxmlformats.org/officeDocument/2006/relationships/tags" Target="../tags/tag259.xml"/><Relationship Id="rId16" Type="http://schemas.openxmlformats.org/officeDocument/2006/relationships/tags" Target="../tags/tag273.xml"/><Relationship Id="rId20" Type="http://schemas.openxmlformats.org/officeDocument/2006/relationships/tags" Target="../tags/tag277.xml"/><Relationship Id="rId29" Type="http://schemas.openxmlformats.org/officeDocument/2006/relationships/hyperlink" Target="mailto:paul.flye.sainte.marie@gmail.com" TargetMode="External"/><Relationship Id="rId1" Type="http://schemas.openxmlformats.org/officeDocument/2006/relationships/tags" Target="../tags/tag258.xml"/><Relationship Id="rId6" Type="http://schemas.openxmlformats.org/officeDocument/2006/relationships/tags" Target="../tags/tag263.xml"/><Relationship Id="rId11" Type="http://schemas.openxmlformats.org/officeDocument/2006/relationships/tags" Target="../tags/tag268.xml"/><Relationship Id="rId24" Type="http://schemas.openxmlformats.org/officeDocument/2006/relationships/image" Target="../media/image18.png"/><Relationship Id="rId32" Type="http://schemas.openxmlformats.org/officeDocument/2006/relationships/image" Target="../media/image5.png"/><Relationship Id="rId37" Type="http://schemas.openxmlformats.org/officeDocument/2006/relationships/image" Target="../media/image32.jpg"/><Relationship Id="rId5" Type="http://schemas.openxmlformats.org/officeDocument/2006/relationships/tags" Target="../tags/tag262.xml"/><Relationship Id="rId15" Type="http://schemas.openxmlformats.org/officeDocument/2006/relationships/tags" Target="../tags/tag272.xml"/><Relationship Id="rId23" Type="http://schemas.openxmlformats.org/officeDocument/2006/relationships/image" Target="../media/image9.png"/><Relationship Id="rId28" Type="http://schemas.openxmlformats.org/officeDocument/2006/relationships/hyperlink" Target="https://paul-fsm.net/" TargetMode="External"/><Relationship Id="rId36" Type="http://schemas.openxmlformats.org/officeDocument/2006/relationships/image" Target="../media/image33.png"/><Relationship Id="rId10" Type="http://schemas.openxmlformats.org/officeDocument/2006/relationships/tags" Target="../tags/tag267.xml"/><Relationship Id="rId19" Type="http://schemas.openxmlformats.org/officeDocument/2006/relationships/tags" Target="../tags/tag276.xml"/><Relationship Id="rId31" Type="http://schemas.openxmlformats.org/officeDocument/2006/relationships/image" Target="../media/image4.svg"/><Relationship Id="rId4" Type="http://schemas.openxmlformats.org/officeDocument/2006/relationships/tags" Target="../tags/tag261.xml"/><Relationship Id="rId9" Type="http://schemas.openxmlformats.org/officeDocument/2006/relationships/tags" Target="../tags/tag266.xml"/><Relationship Id="rId14" Type="http://schemas.openxmlformats.org/officeDocument/2006/relationships/tags" Target="../tags/tag271.xml"/><Relationship Id="rId22" Type="http://schemas.openxmlformats.org/officeDocument/2006/relationships/slideLayout" Target="../slideLayouts/slideLayout2.xml"/><Relationship Id="rId27" Type="http://schemas.openxmlformats.org/officeDocument/2006/relationships/image" Target="../media/image8.svg"/><Relationship Id="rId30" Type="http://schemas.openxmlformats.org/officeDocument/2006/relationships/image" Target="../media/image3.png"/><Relationship Id="rId35" Type="http://schemas.openxmlformats.org/officeDocument/2006/relationships/image" Target="../media/image31.svg"/><Relationship Id="rId8" Type="http://schemas.openxmlformats.org/officeDocument/2006/relationships/tags" Target="../tags/tag265.xml"/><Relationship Id="rId3" Type="http://schemas.openxmlformats.org/officeDocument/2006/relationships/tags" Target="../tags/tag26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ZoneTexte 21">
            <a:extLst>
              <a:ext uri="{FF2B5EF4-FFF2-40B4-BE49-F238E27FC236}">
                <a16:creationId xmlns:a16="http://schemas.microsoft.com/office/drawing/2014/main" id="{0A09A7D2-DB6D-45C2-B2FF-68278E7ADE39}"/>
              </a:ext>
            </a:extLst>
          </p:cNvPr>
          <p:cNvSpPr txBox="1"/>
          <p:nvPr>
            <p:custDataLst>
              <p:tags r:id="rId1"/>
            </p:custDataLst>
          </p:nvPr>
        </p:nvSpPr>
        <p:spPr>
          <a:xfrm>
            <a:off x="2632215" y="4521737"/>
            <a:ext cx="4607648" cy="5924699"/>
          </a:xfrm>
          <a:prstGeom prst="rect">
            <a:avLst/>
          </a:prstGeom>
          <a:noFill/>
        </p:spPr>
        <p:txBody>
          <a:bodyPr wrap="square" lIns="0" tIns="0" rIns="0" bIns="0" rtlCol="0">
            <a:spAutoFit/>
          </a:bodyPr>
          <a:lstStyle/>
          <a:p>
            <a:pPr marL="171450" indent="-171450" algn="just">
              <a:spcAft>
                <a:spcPts val="300"/>
              </a:spcAft>
              <a:buFont typeface="Wingdings" panose="05000000000000000000" pitchFamily="2" charset="2"/>
              <a:buChar char="§"/>
            </a:pPr>
            <a:r>
              <a:rPr lang="fr-FR" sz="1050" dirty="0">
                <a:solidFill>
                  <a:schemeClr val="tx1">
                    <a:lumMod val="75000"/>
                    <a:lumOff val="25000"/>
                  </a:schemeClr>
                </a:solidFill>
                <a:latin typeface="Roboto" panose="02000000000000000000" pitchFamily="2" charset="0"/>
                <a:ea typeface="Roboto" panose="02000000000000000000" pitchFamily="2" charset="0"/>
              </a:rPr>
              <a:t>En tant que </a:t>
            </a:r>
            <a:r>
              <a:rPr lang="fr-FR" sz="1050" b="1" dirty="0">
                <a:solidFill>
                  <a:schemeClr val="tx1">
                    <a:lumMod val="75000"/>
                    <a:lumOff val="25000"/>
                  </a:schemeClr>
                </a:solidFill>
                <a:latin typeface="Roboto" panose="02000000000000000000" pitchFamily="2" charset="0"/>
                <a:ea typeface="Roboto" panose="02000000000000000000" pitchFamily="2" charset="0"/>
              </a:rPr>
              <a:t>Product </a:t>
            </a:r>
            <a:r>
              <a:rPr lang="fr-FR" sz="1050" b="1" dirty="0" err="1">
                <a:solidFill>
                  <a:schemeClr val="tx1">
                    <a:lumMod val="75000"/>
                    <a:lumOff val="25000"/>
                  </a:schemeClr>
                </a:solidFill>
                <a:latin typeface="Roboto" panose="02000000000000000000" pitchFamily="2" charset="0"/>
                <a:ea typeface="Roboto" panose="02000000000000000000" pitchFamily="2" charset="0"/>
              </a:rPr>
              <a:t>Owner</a:t>
            </a:r>
            <a:r>
              <a:rPr lang="fr-FR" sz="1050" b="1" dirty="0">
                <a:solidFill>
                  <a:schemeClr val="tx1">
                    <a:lumMod val="75000"/>
                    <a:lumOff val="25000"/>
                  </a:schemeClr>
                </a:solidFill>
                <a:latin typeface="Roboto" panose="02000000000000000000" pitchFamily="2" charset="0"/>
                <a:ea typeface="Roboto" panose="02000000000000000000" pitchFamily="2" charset="0"/>
              </a:rPr>
              <a:t> </a:t>
            </a:r>
            <a:r>
              <a:rPr lang="fr-FR" sz="1050" dirty="0">
                <a:solidFill>
                  <a:schemeClr val="tx1">
                    <a:lumMod val="75000"/>
                    <a:lumOff val="25000"/>
                  </a:schemeClr>
                </a:solidFill>
                <a:latin typeface="Roboto" panose="02000000000000000000" pitchFamily="2" charset="0"/>
                <a:ea typeface="Roboto" panose="02000000000000000000" pitchFamily="2" charset="0"/>
              </a:rPr>
              <a:t>et Tech </a:t>
            </a:r>
            <a:r>
              <a:rPr lang="fr-FR" sz="1050" b="1" dirty="0">
                <a:solidFill>
                  <a:schemeClr val="tx1">
                    <a:lumMod val="75000"/>
                    <a:lumOff val="25000"/>
                  </a:schemeClr>
                </a:solidFill>
                <a:latin typeface="Roboto" panose="02000000000000000000" pitchFamily="2" charset="0"/>
                <a:ea typeface="Roboto" panose="02000000000000000000" pitchFamily="2" charset="0"/>
              </a:rPr>
              <a:t>Lead </a:t>
            </a:r>
            <a:r>
              <a:rPr lang="fr-FR" sz="1050" b="1" dirty="0" err="1">
                <a:solidFill>
                  <a:schemeClr val="tx1">
                    <a:lumMod val="75000"/>
                    <a:lumOff val="25000"/>
                  </a:schemeClr>
                </a:solidFill>
                <a:latin typeface="Roboto" panose="02000000000000000000" pitchFamily="2" charset="0"/>
                <a:ea typeface="Roboto" panose="02000000000000000000" pitchFamily="2" charset="0"/>
              </a:rPr>
              <a:t>Atlassian</a:t>
            </a:r>
            <a:r>
              <a:rPr lang="fr-FR" sz="1050" dirty="0">
                <a:solidFill>
                  <a:schemeClr val="tx1">
                    <a:lumMod val="75000"/>
                    <a:lumOff val="25000"/>
                  </a:schemeClr>
                </a:solidFill>
                <a:latin typeface="Roboto" panose="02000000000000000000" pitchFamily="2" charset="0"/>
                <a:ea typeface="Roboto" panose="02000000000000000000" pitchFamily="2" charset="0"/>
              </a:rPr>
              <a:t>, je définis la vision du produit, collecte et priorise le </a:t>
            </a:r>
            <a:r>
              <a:rPr lang="fr-FR" sz="1050" dirty="0" err="1">
                <a:solidFill>
                  <a:schemeClr val="tx1">
                    <a:lumMod val="75000"/>
                    <a:lumOff val="25000"/>
                  </a:schemeClr>
                </a:solidFill>
                <a:latin typeface="Roboto" panose="02000000000000000000" pitchFamily="2" charset="0"/>
                <a:ea typeface="Roboto" panose="02000000000000000000" pitchFamily="2" charset="0"/>
              </a:rPr>
              <a:t>backlog</a:t>
            </a:r>
            <a:r>
              <a:rPr lang="fr-FR" sz="1050" dirty="0">
                <a:solidFill>
                  <a:schemeClr val="tx1">
                    <a:lumMod val="75000"/>
                    <a:lumOff val="25000"/>
                  </a:schemeClr>
                </a:solidFill>
                <a:latin typeface="Roboto" panose="02000000000000000000" pitchFamily="2" charset="0"/>
                <a:ea typeface="Roboto" panose="02000000000000000000" pitchFamily="2" charset="0"/>
              </a:rPr>
              <a:t> de l'équipe tout en assistant dans l'estimation des tâches, et je guide également la roadmap de l'équipe. Mon expertise technique inclut la revue de code, la rédaction de cahiers de tests, ainsi que le packaging et le déploiement des développements. </a:t>
            </a:r>
          </a:p>
          <a:p>
            <a:pPr marL="171450" indent="-171450" algn="just">
              <a:spcAft>
                <a:spcPts val="300"/>
              </a:spcAft>
              <a:buFont typeface="Wingdings" panose="05000000000000000000" pitchFamily="2" charset="2"/>
              <a:buChar char="§"/>
            </a:pPr>
            <a:r>
              <a:rPr lang="fr-FR" sz="1050" dirty="0">
                <a:solidFill>
                  <a:schemeClr val="tx1">
                    <a:lumMod val="75000"/>
                    <a:lumOff val="25000"/>
                  </a:schemeClr>
                </a:solidFill>
                <a:latin typeface="Roboto" panose="02000000000000000000" pitchFamily="2" charset="0"/>
                <a:ea typeface="Roboto" panose="02000000000000000000" pitchFamily="2" charset="0"/>
              </a:rPr>
              <a:t>En tant que </a:t>
            </a:r>
            <a:r>
              <a:rPr lang="fr-FR" sz="1050" b="1" dirty="0">
                <a:solidFill>
                  <a:schemeClr val="tx1">
                    <a:lumMod val="75000"/>
                    <a:lumOff val="25000"/>
                  </a:schemeClr>
                </a:solidFill>
                <a:latin typeface="Roboto" panose="02000000000000000000" pitchFamily="2" charset="0"/>
                <a:ea typeface="Roboto" panose="02000000000000000000" pitchFamily="2" charset="0"/>
              </a:rPr>
              <a:t>Service </a:t>
            </a:r>
            <a:r>
              <a:rPr lang="fr-FR" sz="1050" b="1" dirty="0" err="1">
                <a:solidFill>
                  <a:schemeClr val="tx1">
                    <a:lumMod val="75000"/>
                    <a:lumOff val="25000"/>
                  </a:schemeClr>
                </a:solidFill>
                <a:latin typeface="Roboto" panose="02000000000000000000" pitchFamily="2" charset="0"/>
                <a:ea typeface="Roboto" panose="02000000000000000000" pitchFamily="2" charset="0"/>
              </a:rPr>
              <a:t>Owner</a:t>
            </a:r>
            <a:r>
              <a:rPr lang="fr-FR" sz="1050" dirty="0">
                <a:solidFill>
                  <a:schemeClr val="tx1">
                    <a:lumMod val="75000"/>
                    <a:lumOff val="25000"/>
                  </a:schemeClr>
                </a:solidFill>
                <a:latin typeface="Roboto" panose="02000000000000000000" pitchFamily="2" charset="0"/>
                <a:ea typeface="Roboto" panose="02000000000000000000" pitchFamily="2" charset="0"/>
              </a:rPr>
              <a:t>, je supervise le pilotage et la maintenance des applications </a:t>
            </a:r>
            <a:r>
              <a:rPr lang="fr-FR" sz="1050" dirty="0" err="1">
                <a:solidFill>
                  <a:schemeClr val="tx1">
                    <a:lumMod val="75000"/>
                    <a:lumOff val="25000"/>
                  </a:schemeClr>
                </a:solidFill>
                <a:latin typeface="Roboto" panose="02000000000000000000" pitchFamily="2" charset="0"/>
                <a:ea typeface="Roboto" panose="02000000000000000000" pitchFamily="2" charset="0"/>
              </a:rPr>
              <a:t>Atlassian</a:t>
            </a:r>
            <a:r>
              <a:rPr lang="fr-FR" sz="1050" dirty="0">
                <a:solidFill>
                  <a:schemeClr val="tx1">
                    <a:lumMod val="75000"/>
                    <a:lumOff val="25000"/>
                  </a:schemeClr>
                </a:solidFill>
                <a:latin typeface="Roboto" panose="02000000000000000000" pitchFamily="2" charset="0"/>
                <a:ea typeface="Roboto" panose="02000000000000000000" pitchFamily="2" charset="0"/>
              </a:rPr>
              <a:t>, qui gère l'analyse des incidents et la résolution de problèmes dans le cadre de l'ITSM, et coordonne les releases et les changements. Ma connaissance approfondie couvre les plateformes </a:t>
            </a:r>
            <a:r>
              <a:rPr lang="fr-FR" sz="1050" dirty="0" err="1">
                <a:solidFill>
                  <a:schemeClr val="tx1">
                    <a:lumMod val="75000"/>
                    <a:lumOff val="25000"/>
                  </a:schemeClr>
                </a:solidFill>
                <a:latin typeface="Roboto" panose="02000000000000000000" pitchFamily="2" charset="0"/>
                <a:ea typeface="Roboto" panose="02000000000000000000" pitchFamily="2" charset="0"/>
              </a:rPr>
              <a:t>Atlassian</a:t>
            </a:r>
            <a:r>
              <a:rPr lang="fr-FR" sz="1050" dirty="0">
                <a:solidFill>
                  <a:schemeClr val="tx1">
                    <a:lumMod val="75000"/>
                    <a:lumOff val="25000"/>
                  </a:schemeClr>
                </a:solidFill>
                <a:latin typeface="Roboto" panose="02000000000000000000" pitchFamily="2" charset="0"/>
                <a:ea typeface="Roboto" panose="02000000000000000000" pitchFamily="2" charset="0"/>
              </a:rPr>
              <a:t> Cloud, Server et Data Center.</a:t>
            </a:r>
          </a:p>
          <a:p>
            <a:pPr marL="171450" indent="-171450" algn="just">
              <a:spcAft>
                <a:spcPts val="300"/>
              </a:spcAft>
              <a:buFont typeface="Wingdings" panose="05000000000000000000" pitchFamily="2" charset="2"/>
              <a:buChar char="§"/>
            </a:pPr>
            <a:r>
              <a:rPr lang="fr-FR" sz="1050" dirty="0">
                <a:solidFill>
                  <a:schemeClr val="tx1">
                    <a:lumMod val="75000"/>
                    <a:lumOff val="25000"/>
                  </a:schemeClr>
                </a:solidFill>
                <a:latin typeface="Roboto" panose="02000000000000000000" pitchFamily="2" charset="0"/>
                <a:ea typeface="Roboto" panose="02000000000000000000" pitchFamily="2" charset="0"/>
              </a:rPr>
              <a:t>En tant que </a:t>
            </a:r>
            <a:r>
              <a:rPr lang="fr-FR" sz="1050" b="1" dirty="0">
                <a:solidFill>
                  <a:schemeClr val="tx1">
                    <a:lumMod val="75000"/>
                    <a:lumOff val="25000"/>
                  </a:schemeClr>
                </a:solidFill>
                <a:latin typeface="Roboto" panose="02000000000000000000" pitchFamily="2" charset="0"/>
                <a:ea typeface="Roboto" panose="02000000000000000000" pitchFamily="2" charset="0"/>
              </a:rPr>
              <a:t>responsable de l'orchestration d'applicatifs et de la coordination d'équipes de développeurs et d'architectes</a:t>
            </a:r>
            <a:r>
              <a:rPr lang="fr-FR" sz="1050" dirty="0">
                <a:solidFill>
                  <a:schemeClr val="tx1">
                    <a:lumMod val="75000"/>
                    <a:lumOff val="25000"/>
                  </a:schemeClr>
                </a:solidFill>
                <a:latin typeface="Roboto" panose="02000000000000000000" pitchFamily="2" charset="0"/>
                <a:ea typeface="Roboto" panose="02000000000000000000" pitchFamily="2" charset="0"/>
              </a:rPr>
              <a:t>, je m'attelle à l'implémentation de l'agilité et des principes du DevOps au moyen d'outils adéquats qui répondent aux besoins spécifiques des équipes de développement</a:t>
            </a:r>
          </a:p>
          <a:p>
            <a:pPr marL="171450" indent="-171450" algn="just">
              <a:spcAft>
                <a:spcPts val="300"/>
              </a:spcAft>
              <a:buFont typeface="Wingdings" panose="05000000000000000000" pitchFamily="2" charset="2"/>
              <a:buChar char="§"/>
            </a:pPr>
            <a:r>
              <a:rPr lang="fr-FR" sz="1050" dirty="0">
                <a:solidFill>
                  <a:schemeClr val="tx1">
                    <a:lumMod val="75000"/>
                    <a:lumOff val="25000"/>
                  </a:schemeClr>
                </a:solidFill>
                <a:latin typeface="Roboto" panose="02000000000000000000" pitchFamily="2" charset="0"/>
                <a:ea typeface="Roboto" panose="02000000000000000000" pitchFamily="2" charset="0"/>
              </a:rPr>
              <a:t>En tant que </a:t>
            </a:r>
            <a:r>
              <a:rPr lang="fr-FR" sz="1050" b="1" dirty="0">
                <a:solidFill>
                  <a:schemeClr val="tx1">
                    <a:lumMod val="75000"/>
                    <a:lumOff val="25000"/>
                  </a:schemeClr>
                </a:solidFill>
                <a:latin typeface="Roboto" panose="02000000000000000000" pitchFamily="2" charset="0"/>
                <a:ea typeface="Roboto" panose="02000000000000000000" pitchFamily="2" charset="0"/>
              </a:rPr>
              <a:t>spécialiste en méthodologies de gestion de projet</a:t>
            </a:r>
            <a:r>
              <a:rPr lang="fr-FR" sz="1050" dirty="0">
                <a:solidFill>
                  <a:schemeClr val="tx1">
                    <a:lumMod val="75000"/>
                    <a:lumOff val="25000"/>
                  </a:schemeClr>
                </a:solidFill>
                <a:latin typeface="Roboto" panose="02000000000000000000" pitchFamily="2" charset="0"/>
                <a:ea typeface="Roboto" panose="02000000000000000000" pitchFamily="2" charset="0"/>
              </a:rPr>
              <a:t>, j'orchestre l'adoption de </a:t>
            </a:r>
            <a:r>
              <a:rPr lang="fr-FR" sz="1050" dirty="0" err="1">
                <a:solidFill>
                  <a:schemeClr val="tx1">
                    <a:lumMod val="75000"/>
                    <a:lumOff val="25000"/>
                  </a:schemeClr>
                </a:solidFill>
                <a:latin typeface="Roboto" panose="02000000000000000000" pitchFamily="2" charset="0"/>
                <a:ea typeface="Roboto" panose="02000000000000000000" pitchFamily="2" charset="0"/>
              </a:rPr>
              <a:t>framework</a:t>
            </a:r>
            <a:r>
              <a:rPr lang="fr-FR" sz="1050" dirty="0">
                <a:solidFill>
                  <a:schemeClr val="tx1">
                    <a:lumMod val="75000"/>
                    <a:lumOff val="25000"/>
                  </a:schemeClr>
                </a:solidFill>
                <a:latin typeface="Roboto" panose="02000000000000000000" pitchFamily="2" charset="0"/>
                <a:ea typeface="Roboto" panose="02000000000000000000" pitchFamily="2" charset="0"/>
              </a:rPr>
              <a:t> agile tel que Scrum, Kanban, SAFE et XP, ainsi que l'approche traditionnelle du Cycle en V, tout en consolidant la gestion de la connaissance (</a:t>
            </a:r>
            <a:r>
              <a:rPr lang="fr-FR" sz="1050" dirty="0" err="1">
                <a:solidFill>
                  <a:schemeClr val="tx1">
                    <a:lumMod val="75000"/>
                    <a:lumOff val="25000"/>
                  </a:schemeClr>
                </a:solidFill>
                <a:latin typeface="Roboto" panose="02000000000000000000" pitchFamily="2" charset="0"/>
                <a:ea typeface="Roboto" panose="02000000000000000000" pitchFamily="2" charset="0"/>
              </a:rPr>
              <a:t>Knowledge</a:t>
            </a:r>
            <a:r>
              <a:rPr lang="fr-FR" sz="1050" dirty="0">
                <a:solidFill>
                  <a:schemeClr val="tx1">
                    <a:lumMod val="75000"/>
                    <a:lumOff val="25000"/>
                  </a:schemeClr>
                </a:solidFill>
                <a:latin typeface="Roboto" panose="02000000000000000000" pitchFamily="2" charset="0"/>
                <a:ea typeface="Roboto" panose="02000000000000000000" pitchFamily="2" charset="0"/>
              </a:rPr>
              <a:t> Management) et en assurant un accompagnement dédié à l'amélioration de la qualité des développements.</a:t>
            </a:r>
          </a:p>
          <a:p>
            <a:pPr marL="171450" indent="-171450" algn="just">
              <a:spcAft>
                <a:spcPts val="300"/>
              </a:spcAft>
              <a:buFont typeface="Wingdings" panose="05000000000000000000" pitchFamily="2" charset="2"/>
              <a:buChar char="§"/>
            </a:pPr>
            <a:r>
              <a:rPr lang="fr-FR" sz="1050" dirty="0">
                <a:solidFill>
                  <a:schemeClr val="tx1">
                    <a:lumMod val="75000"/>
                    <a:lumOff val="25000"/>
                  </a:schemeClr>
                </a:solidFill>
                <a:latin typeface="Roboto" panose="02000000000000000000" pitchFamily="2" charset="0"/>
                <a:ea typeface="Roboto" panose="02000000000000000000" pitchFamily="2" charset="0"/>
              </a:rPr>
              <a:t>En tant </a:t>
            </a:r>
            <a:r>
              <a:rPr lang="fr-FR" sz="1050" b="1" dirty="0">
                <a:solidFill>
                  <a:schemeClr val="tx1">
                    <a:lumMod val="75000"/>
                    <a:lumOff val="25000"/>
                  </a:schemeClr>
                </a:solidFill>
                <a:latin typeface="Roboto" panose="02000000000000000000" pitchFamily="2" charset="0"/>
                <a:ea typeface="Roboto" panose="02000000000000000000" pitchFamily="2" charset="0"/>
              </a:rPr>
              <a:t>qu'expert en outillage collaboratif</a:t>
            </a:r>
            <a:r>
              <a:rPr lang="fr-FR" sz="1050" dirty="0">
                <a:solidFill>
                  <a:schemeClr val="tx1">
                    <a:lumMod val="75000"/>
                    <a:lumOff val="25000"/>
                  </a:schemeClr>
                </a:solidFill>
                <a:latin typeface="Roboto" panose="02000000000000000000" pitchFamily="2" charset="0"/>
                <a:ea typeface="Roboto" panose="02000000000000000000" pitchFamily="2" charset="0"/>
              </a:rPr>
              <a:t>, je facilite la transition des équipes vers l'agilité en mettant en œuvre des applications spécifiquement conçues pour soutenir cette transformation. </a:t>
            </a:r>
          </a:p>
          <a:p>
            <a:pPr marL="171450" indent="-171450" algn="just">
              <a:spcAft>
                <a:spcPts val="300"/>
              </a:spcAft>
              <a:buFont typeface="Wingdings" panose="05000000000000000000" pitchFamily="2" charset="2"/>
              <a:buChar char="§"/>
            </a:pPr>
            <a:r>
              <a:rPr lang="fr-FR" sz="1050" dirty="0">
                <a:solidFill>
                  <a:schemeClr val="tx1">
                    <a:lumMod val="75000"/>
                    <a:lumOff val="25000"/>
                  </a:schemeClr>
                </a:solidFill>
                <a:latin typeface="Roboto" panose="02000000000000000000" pitchFamily="2" charset="0"/>
                <a:ea typeface="Roboto" panose="02000000000000000000" pitchFamily="2" charset="0"/>
              </a:rPr>
              <a:t>En tant que </a:t>
            </a:r>
            <a:r>
              <a:rPr lang="fr-FR" sz="1050" b="1" dirty="0">
                <a:solidFill>
                  <a:schemeClr val="tx1">
                    <a:lumMod val="75000"/>
                    <a:lumOff val="25000"/>
                  </a:schemeClr>
                </a:solidFill>
                <a:latin typeface="Roboto" panose="02000000000000000000" pitchFamily="2" charset="0"/>
                <a:ea typeface="Roboto" panose="02000000000000000000" pitchFamily="2" charset="0"/>
              </a:rPr>
              <a:t>chef de projet aguerri</a:t>
            </a:r>
            <a:r>
              <a:rPr lang="fr-FR" sz="1050" dirty="0">
                <a:solidFill>
                  <a:schemeClr val="tx1">
                    <a:lumMod val="75000"/>
                    <a:lumOff val="25000"/>
                  </a:schemeClr>
                </a:solidFill>
                <a:latin typeface="Roboto" panose="02000000000000000000" pitchFamily="2" charset="0"/>
                <a:ea typeface="Roboto" panose="02000000000000000000" pitchFamily="2" charset="0"/>
              </a:rPr>
              <a:t>, je pilote les échanges avec les maîtrises d'ouvrage et d'œuvre, rédige les spécifications fonctionnelles et techniques, élabore des stratégies de recette, gère les risques liés aux projets, et organise les comités de pilotage, de projet et de suivi des anomalies. </a:t>
            </a:r>
          </a:p>
          <a:p>
            <a:pPr marL="171450" indent="-171450" algn="just">
              <a:spcAft>
                <a:spcPts val="300"/>
              </a:spcAft>
              <a:buFont typeface="Wingdings" panose="05000000000000000000" pitchFamily="2" charset="2"/>
              <a:buChar char="§"/>
            </a:pPr>
            <a:r>
              <a:rPr lang="fr-FR" sz="1050" dirty="0">
                <a:solidFill>
                  <a:schemeClr val="tx1">
                    <a:lumMod val="75000"/>
                    <a:lumOff val="25000"/>
                  </a:schemeClr>
                </a:solidFill>
                <a:latin typeface="Roboto" panose="02000000000000000000" pitchFamily="2" charset="0"/>
                <a:ea typeface="Roboto" panose="02000000000000000000" pitchFamily="2" charset="0"/>
              </a:rPr>
              <a:t>En </a:t>
            </a:r>
            <a:r>
              <a:rPr lang="fr-FR" sz="1050" b="1" dirty="0">
                <a:solidFill>
                  <a:schemeClr val="tx1">
                    <a:lumMod val="75000"/>
                    <a:lumOff val="25000"/>
                  </a:schemeClr>
                </a:solidFill>
                <a:latin typeface="Roboto" panose="02000000000000000000" pitchFamily="2" charset="0"/>
                <a:ea typeface="Roboto" panose="02000000000000000000" pitchFamily="2" charset="0"/>
              </a:rPr>
              <a:t>tant que développeur informatique expérimenté</a:t>
            </a:r>
            <a:r>
              <a:rPr lang="fr-FR" sz="1050" dirty="0">
                <a:solidFill>
                  <a:schemeClr val="tx1">
                    <a:lumMod val="75000"/>
                    <a:lumOff val="25000"/>
                  </a:schemeClr>
                </a:solidFill>
                <a:latin typeface="Roboto" panose="02000000000000000000" pitchFamily="2" charset="0"/>
                <a:ea typeface="Roboto" panose="02000000000000000000" pitchFamily="2" charset="0"/>
              </a:rPr>
              <a:t>, je me spécialise dans la conception de l'architecture des applications en utilisant des méthodes de modélisation telles que Merise et UML 2, j'assure le développement orienté objet en appliquant des design patterns, je réalise des tests fonctionnels et unitaires, et je configure les environnements de développement, de recette et de production.</a:t>
            </a:r>
          </a:p>
        </p:txBody>
      </p:sp>
      <p:sp>
        <p:nvSpPr>
          <p:cNvPr id="12" name="Rectangle 11">
            <a:extLst>
              <a:ext uri="{FF2B5EF4-FFF2-40B4-BE49-F238E27FC236}">
                <a16:creationId xmlns:a16="http://schemas.microsoft.com/office/drawing/2014/main" id="{8C960FE9-3FCE-4113-887F-C4EA7DC37C50}"/>
              </a:ext>
            </a:extLst>
          </p:cNvPr>
          <p:cNvSpPr>
            <a:spLocks/>
          </p:cNvSpPr>
          <p:nvPr>
            <p:custDataLst>
              <p:tags r:id="rId2"/>
            </p:custDataLst>
          </p:nvPr>
        </p:nvSpPr>
        <p:spPr>
          <a:xfrm>
            <a:off x="0" y="2991"/>
            <a:ext cx="7560000" cy="2151530"/>
          </a:xfrm>
          <a:prstGeom prst="rect">
            <a:avLst/>
          </a:prstGeom>
          <a:solidFill>
            <a:srgbClr val="EAEAE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Aft>
                <a:spcPts val="300"/>
              </a:spcAft>
            </a:pPr>
            <a:endParaRPr lang="fr-FR" dirty="0"/>
          </a:p>
        </p:txBody>
      </p:sp>
      <p:sp>
        <p:nvSpPr>
          <p:cNvPr id="68" name="Rectangle 67">
            <a:extLst>
              <a:ext uri="{FF2B5EF4-FFF2-40B4-BE49-F238E27FC236}">
                <a16:creationId xmlns:a16="http://schemas.microsoft.com/office/drawing/2014/main" id="{3EBE9EAA-E9D1-46CD-80B5-AD0A14FB04B8}"/>
              </a:ext>
            </a:extLst>
          </p:cNvPr>
          <p:cNvSpPr>
            <a:spLocks/>
          </p:cNvSpPr>
          <p:nvPr>
            <p:custDataLst>
              <p:tags r:id="rId3"/>
            </p:custDataLst>
          </p:nvPr>
        </p:nvSpPr>
        <p:spPr>
          <a:xfrm>
            <a:off x="0" y="2153663"/>
            <a:ext cx="2350124" cy="8531984"/>
          </a:xfrm>
          <a:prstGeom prst="rect">
            <a:avLst/>
          </a:prstGeom>
          <a:solidFill>
            <a:srgbClr val="555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Aft>
                <a:spcPts val="300"/>
              </a:spcAft>
            </a:pPr>
            <a:endParaRPr lang="fr-FR" dirty="0"/>
          </a:p>
        </p:txBody>
      </p:sp>
      <p:cxnSp>
        <p:nvCxnSpPr>
          <p:cNvPr id="4" name="Connecteur droit 3">
            <a:extLst>
              <a:ext uri="{FF2B5EF4-FFF2-40B4-BE49-F238E27FC236}">
                <a16:creationId xmlns:a16="http://schemas.microsoft.com/office/drawing/2014/main" id="{80890FBA-611E-4578-B66A-8B29E4D44D2B}"/>
              </a:ext>
            </a:extLst>
          </p:cNvPr>
          <p:cNvCxnSpPr>
            <a:cxnSpLocks/>
          </p:cNvCxnSpPr>
          <p:nvPr>
            <p:custDataLst>
              <p:tags r:id="rId4"/>
            </p:custDataLst>
          </p:nvPr>
        </p:nvCxnSpPr>
        <p:spPr>
          <a:xfrm>
            <a:off x="256113" y="2497670"/>
            <a:ext cx="1907221" cy="0"/>
          </a:xfrm>
          <a:prstGeom prst="line">
            <a:avLst/>
          </a:prstGeom>
          <a:ln w="635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7" name="Connecteur droit 16">
            <a:extLst>
              <a:ext uri="{FF2B5EF4-FFF2-40B4-BE49-F238E27FC236}">
                <a16:creationId xmlns:a16="http://schemas.microsoft.com/office/drawing/2014/main" id="{12C68504-A49D-4F40-8F4B-9A16BA5F02EF}"/>
              </a:ext>
            </a:extLst>
          </p:cNvPr>
          <p:cNvCxnSpPr>
            <a:cxnSpLocks/>
          </p:cNvCxnSpPr>
          <p:nvPr>
            <p:custDataLst>
              <p:tags r:id="rId5"/>
            </p:custDataLst>
          </p:nvPr>
        </p:nvCxnSpPr>
        <p:spPr>
          <a:xfrm>
            <a:off x="268728" y="8264737"/>
            <a:ext cx="1894606" cy="0"/>
          </a:xfrm>
          <a:prstGeom prst="line">
            <a:avLst/>
          </a:prstGeom>
          <a:ln w="635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8" name="Connecteur droit 17">
            <a:extLst>
              <a:ext uri="{FF2B5EF4-FFF2-40B4-BE49-F238E27FC236}">
                <a16:creationId xmlns:a16="http://schemas.microsoft.com/office/drawing/2014/main" id="{0F6ED997-83D8-4A94-8BF0-61D7A117ECE1}"/>
              </a:ext>
            </a:extLst>
          </p:cNvPr>
          <p:cNvCxnSpPr>
            <a:cxnSpLocks/>
          </p:cNvCxnSpPr>
          <p:nvPr>
            <p:custDataLst>
              <p:tags r:id="rId6"/>
            </p:custDataLst>
          </p:nvPr>
        </p:nvCxnSpPr>
        <p:spPr>
          <a:xfrm>
            <a:off x="2626778" y="4427072"/>
            <a:ext cx="4618641" cy="0"/>
          </a:xfrm>
          <a:prstGeom prst="line">
            <a:avLst/>
          </a:prstGeom>
          <a:ln w="6350">
            <a:solidFill>
              <a:srgbClr val="555454"/>
            </a:solidFill>
          </a:ln>
          <a:effectLst/>
        </p:spPr>
        <p:style>
          <a:lnRef idx="2">
            <a:schemeClr val="accent1"/>
          </a:lnRef>
          <a:fillRef idx="0">
            <a:schemeClr val="accent1"/>
          </a:fillRef>
          <a:effectRef idx="1">
            <a:schemeClr val="accent1"/>
          </a:effectRef>
          <a:fontRef idx="minor">
            <a:schemeClr val="tx1"/>
          </a:fontRef>
        </p:style>
      </p:cxnSp>
      <p:cxnSp>
        <p:nvCxnSpPr>
          <p:cNvPr id="20" name="Connecteur droit 19">
            <a:extLst>
              <a:ext uri="{FF2B5EF4-FFF2-40B4-BE49-F238E27FC236}">
                <a16:creationId xmlns:a16="http://schemas.microsoft.com/office/drawing/2014/main" id="{0692D8E3-68D6-442A-8877-68D7386AE11B}"/>
              </a:ext>
            </a:extLst>
          </p:cNvPr>
          <p:cNvCxnSpPr>
            <a:cxnSpLocks/>
          </p:cNvCxnSpPr>
          <p:nvPr>
            <p:custDataLst>
              <p:tags r:id="rId7"/>
            </p:custDataLst>
          </p:nvPr>
        </p:nvCxnSpPr>
        <p:spPr>
          <a:xfrm>
            <a:off x="2626778" y="2497670"/>
            <a:ext cx="4618641" cy="0"/>
          </a:xfrm>
          <a:prstGeom prst="line">
            <a:avLst/>
          </a:prstGeom>
          <a:ln w="6350">
            <a:solidFill>
              <a:srgbClr val="555454"/>
            </a:solidFill>
          </a:ln>
          <a:effectLst/>
        </p:spPr>
        <p:style>
          <a:lnRef idx="2">
            <a:schemeClr val="accent1"/>
          </a:lnRef>
          <a:fillRef idx="0">
            <a:schemeClr val="accent1"/>
          </a:fillRef>
          <a:effectRef idx="1">
            <a:schemeClr val="accent1"/>
          </a:effectRef>
          <a:fontRef idx="minor">
            <a:schemeClr val="tx1"/>
          </a:fontRef>
        </p:style>
      </p:cxnSp>
      <p:sp>
        <p:nvSpPr>
          <p:cNvPr id="19" name="Rectangle à coins arrondis 79">
            <a:extLst>
              <a:ext uri="{FF2B5EF4-FFF2-40B4-BE49-F238E27FC236}">
                <a16:creationId xmlns:a16="http://schemas.microsoft.com/office/drawing/2014/main" id="{2EAE9422-592F-4858-B5E6-78B7CF3F5ADB}"/>
              </a:ext>
            </a:extLst>
          </p:cNvPr>
          <p:cNvSpPr/>
          <p:nvPr>
            <p:custDataLst>
              <p:tags r:id="rId8"/>
            </p:custDataLst>
          </p:nvPr>
        </p:nvSpPr>
        <p:spPr>
          <a:xfrm>
            <a:off x="2179638" y="303054"/>
            <a:ext cx="5060224" cy="602554"/>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90000" bIns="36000" rtlCol="0" anchor="ctr"/>
          <a:lstStyle/>
          <a:p>
            <a:pPr>
              <a:spcAft>
                <a:spcPts val="300"/>
              </a:spcAft>
            </a:pPr>
            <a:r>
              <a:rPr lang="en-US" sz="3200" dirty="0">
                <a:solidFill>
                  <a:srgbClr val="555454"/>
                </a:solidFill>
                <a:latin typeface="Roboto SemiBold" panose="02000000000000000000" pitchFamily="2" charset="0"/>
                <a:ea typeface="Roboto SemiBold" panose="02000000000000000000" pitchFamily="2" charset="0"/>
                <a:cs typeface="Helvetica Neue Condensed" panose="02000503000000020004" pitchFamily="2" charset="0"/>
              </a:rPr>
              <a:t>Paul </a:t>
            </a:r>
            <a:r>
              <a:rPr lang="en-US" sz="3200" b="1" dirty="0">
                <a:solidFill>
                  <a:srgbClr val="BFBFBF"/>
                </a:solidFill>
                <a:latin typeface="Roboto SemiBold" panose="02000000000000000000" pitchFamily="2" charset="0"/>
              </a:rPr>
              <a:t>FLYE SAINTE MARIE</a:t>
            </a:r>
            <a:endParaRPr lang="en-US" sz="3200" b="1" dirty="0">
              <a:solidFill>
                <a:srgbClr val="BFBFBF"/>
              </a:solidFill>
              <a:latin typeface="Roboto SemiBold" panose="02000000000000000000" pitchFamily="2" charset="0"/>
              <a:ea typeface="Roboto SemiBold" panose="02000000000000000000" pitchFamily="2" charset="0"/>
              <a:cs typeface="Helvetica Neue Condensed" panose="02000503000000020004" pitchFamily="2" charset="0"/>
            </a:endParaRPr>
          </a:p>
        </p:txBody>
      </p:sp>
      <p:sp>
        <p:nvSpPr>
          <p:cNvPr id="21" name="Rectangle 20">
            <a:extLst>
              <a:ext uri="{FF2B5EF4-FFF2-40B4-BE49-F238E27FC236}">
                <a16:creationId xmlns:a16="http://schemas.microsoft.com/office/drawing/2014/main" id="{DB880385-DE26-4098-BCD6-9CB9C8FC83F1}"/>
              </a:ext>
            </a:extLst>
          </p:cNvPr>
          <p:cNvSpPr/>
          <p:nvPr>
            <p:custDataLst>
              <p:tags r:id="rId9"/>
            </p:custDataLst>
          </p:nvPr>
        </p:nvSpPr>
        <p:spPr>
          <a:xfrm>
            <a:off x="2620014" y="2554489"/>
            <a:ext cx="4613204" cy="1500411"/>
          </a:xfrm>
          <a:prstGeom prst="rect">
            <a:avLst/>
          </a:prstGeom>
        </p:spPr>
        <p:txBody>
          <a:bodyPr wrap="square" lIns="0" rIns="0">
            <a:spAutoFit/>
          </a:bodyPr>
          <a:lstStyle/>
          <a:p>
            <a:pPr algn="just">
              <a:spcAft>
                <a:spcPts val="600"/>
              </a:spcAft>
            </a:pPr>
            <a:r>
              <a:rPr lang="fr-FR" sz="1050" b="1"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37 ans </a:t>
            </a:r>
            <a:r>
              <a:rPr lang="fr-FR" sz="105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en 2025, pacsé, 2 enfants.</a:t>
            </a:r>
          </a:p>
          <a:p>
            <a:pPr algn="just">
              <a:spcAft>
                <a:spcPts val="300"/>
              </a:spcAft>
            </a:pPr>
            <a:r>
              <a:rPr lang="fr-FR" sz="1050" dirty="0">
                <a:solidFill>
                  <a:schemeClr val="tx1">
                    <a:lumMod val="75000"/>
                    <a:lumOff val="25000"/>
                  </a:schemeClr>
                </a:solidFill>
                <a:latin typeface="Roboto" panose="02000000000000000000" pitchFamily="2" charset="0"/>
                <a:ea typeface="Roboto" panose="02000000000000000000" pitchFamily="2" charset="0"/>
              </a:rPr>
              <a:t>Doté d’une expertise en informatique et en gestion de projet, je me suis spécialisé dans les produits </a:t>
            </a:r>
            <a:r>
              <a:rPr lang="fr-FR" sz="1050" b="1" dirty="0" err="1">
                <a:solidFill>
                  <a:schemeClr val="tx1">
                    <a:lumMod val="75000"/>
                    <a:lumOff val="25000"/>
                  </a:schemeClr>
                </a:solidFill>
                <a:latin typeface="Roboto" panose="02000000000000000000" pitchFamily="2" charset="0"/>
                <a:ea typeface="Roboto" panose="02000000000000000000" pitchFamily="2" charset="0"/>
              </a:rPr>
              <a:t>Atlassian</a:t>
            </a:r>
            <a:r>
              <a:rPr lang="fr-FR" sz="1050" dirty="0">
                <a:solidFill>
                  <a:schemeClr val="tx1">
                    <a:lumMod val="75000"/>
                    <a:lumOff val="25000"/>
                  </a:schemeClr>
                </a:solidFill>
                <a:latin typeface="Roboto" panose="02000000000000000000" pitchFamily="2" charset="0"/>
                <a:ea typeface="Roboto" panose="02000000000000000000" pitchFamily="2" charset="0"/>
              </a:rPr>
              <a:t> avec plusieurs expériences significatives en tant que </a:t>
            </a:r>
            <a:r>
              <a:rPr lang="fr-FR" sz="1050" b="1" dirty="0">
                <a:solidFill>
                  <a:schemeClr val="tx1">
                    <a:lumMod val="75000"/>
                    <a:lumOff val="25000"/>
                  </a:schemeClr>
                </a:solidFill>
                <a:latin typeface="Roboto" panose="02000000000000000000" pitchFamily="2" charset="0"/>
                <a:ea typeface="Roboto" panose="02000000000000000000" pitchFamily="2" charset="0"/>
              </a:rPr>
              <a:t>Product &amp; Service </a:t>
            </a:r>
            <a:r>
              <a:rPr lang="fr-FR" sz="1050" b="1" dirty="0" err="1">
                <a:solidFill>
                  <a:schemeClr val="tx1">
                    <a:lumMod val="75000"/>
                    <a:lumOff val="25000"/>
                  </a:schemeClr>
                </a:solidFill>
                <a:latin typeface="Roboto" panose="02000000000000000000" pitchFamily="2" charset="0"/>
                <a:ea typeface="Roboto" panose="02000000000000000000" pitchFamily="2" charset="0"/>
              </a:rPr>
              <a:t>Owner</a:t>
            </a:r>
            <a:r>
              <a:rPr lang="fr-FR" sz="1050" dirty="0">
                <a:solidFill>
                  <a:schemeClr val="tx1">
                    <a:lumMod val="75000"/>
                    <a:lumOff val="25000"/>
                  </a:schemeClr>
                </a:solidFill>
                <a:latin typeface="Roboto" panose="02000000000000000000" pitchFamily="2" charset="0"/>
                <a:ea typeface="Roboto" panose="02000000000000000000" pitchFamily="2" charset="0"/>
              </a:rPr>
              <a:t> et également </a:t>
            </a:r>
            <a:r>
              <a:rPr lang="fr-FR" sz="1050" b="1" dirty="0">
                <a:solidFill>
                  <a:schemeClr val="tx1">
                    <a:lumMod val="75000"/>
                    <a:lumOff val="25000"/>
                  </a:schemeClr>
                </a:solidFill>
                <a:latin typeface="Roboto" panose="02000000000000000000" pitchFamily="2" charset="0"/>
                <a:ea typeface="Roboto" panose="02000000000000000000" pitchFamily="2" charset="0"/>
              </a:rPr>
              <a:t>chef de projet MOE / pilotage</a:t>
            </a:r>
            <a:r>
              <a:rPr lang="fr-FR" sz="1050" dirty="0">
                <a:solidFill>
                  <a:schemeClr val="tx1">
                    <a:lumMod val="75000"/>
                    <a:lumOff val="25000"/>
                  </a:schemeClr>
                </a:solidFill>
                <a:latin typeface="Roboto" panose="02000000000000000000" pitchFamily="2" charset="0"/>
                <a:ea typeface="Roboto" panose="02000000000000000000" pitchFamily="2" charset="0"/>
              </a:rPr>
              <a:t>. </a:t>
            </a:r>
          </a:p>
          <a:p>
            <a:pPr algn="just">
              <a:spcAft>
                <a:spcPts val="300"/>
              </a:spcAft>
            </a:pPr>
            <a:r>
              <a:rPr lang="fr-FR" sz="1050" dirty="0">
                <a:solidFill>
                  <a:schemeClr val="tx1">
                    <a:lumMod val="75000"/>
                    <a:lumOff val="25000"/>
                  </a:schemeClr>
                </a:solidFill>
                <a:latin typeface="Roboto" panose="02000000000000000000" pitchFamily="2" charset="0"/>
                <a:ea typeface="Roboto" panose="02000000000000000000" pitchFamily="2" charset="0"/>
              </a:rPr>
              <a:t>Mon parcours de plus de 15 ans m’a permis de maîtriser la coordination d’équipes et la conduite de projets IT, visant toujours à optimiser les processus et maximiser la valeur des services IT.</a:t>
            </a:r>
          </a:p>
        </p:txBody>
      </p:sp>
      <p:sp>
        <p:nvSpPr>
          <p:cNvPr id="23" name="ZoneTexte 22">
            <a:extLst>
              <a:ext uri="{FF2B5EF4-FFF2-40B4-BE49-F238E27FC236}">
                <a16:creationId xmlns:a16="http://schemas.microsoft.com/office/drawing/2014/main" id="{D35FD74F-C85C-4E90-8D96-A623EA12DA9F}"/>
              </a:ext>
            </a:extLst>
          </p:cNvPr>
          <p:cNvSpPr txBox="1"/>
          <p:nvPr>
            <p:custDataLst>
              <p:tags r:id="rId10"/>
            </p:custDataLst>
          </p:nvPr>
        </p:nvSpPr>
        <p:spPr>
          <a:xfrm>
            <a:off x="173292" y="2590398"/>
            <a:ext cx="1990042" cy="497572"/>
          </a:xfrm>
          <a:prstGeom prst="rect">
            <a:avLst/>
          </a:prstGeom>
          <a:noFill/>
        </p:spPr>
        <p:txBody>
          <a:bodyPr wrap="square" lIns="0" tIns="0" rIns="0" bIns="0" rtlCol="0">
            <a:spAutoFit/>
          </a:bodyPr>
          <a:lstStyle/>
          <a:p>
            <a:pPr algn="r">
              <a:spcAft>
                <a:spcPts val="400"/>
              </a:spcAft>
            </a:pPr>
            <a:r>
              <a:rPr lang="fr-FR" sz="800" b="1" dirty="0">
                <a:solidFill>
                  <a:schemeClr val="bg1"/>
                </a:solidFill>
                <a:latin typeface="Roboto SemiBold" panose="02000000000000000000" pitchFamily="2" charset="0"/>
                <a:ea typeface="Roboto SemiBold" panose="02000000000000000000" pitchFamily="2" charset="0"/>
                <a:cs typeface="Helvetica Neue" panose="02000503000000020004" pitchFamily="2" charset="0"/>
              </a:rPr>
              <a:t>Master 2 informatique des Organisations</a:t>
            </a:r>
          </a:p>
          <a:p>
            <a:pPr algn="r">
              <a:spcAft>
                <a:spcPts val="600"/>
              </a:spcAft>
            </a:pPr>
            <a:r>
              <a:rPr lang="fr-FR" sz="700" dirty="0">
                <a:solidFill>
                  <a:schemeClr val="bg1"/>
                </a:solidFill>
                <a:latin typeface="Roboto SemiBold" panose="02000000000000000000" pitchFamily="2" charset="0"/>
                <a:ea typeface="Roboto SemiBold" panose="02000000000000000000" pitchFamily="2" charset="0"/>
                <a:cs typeface="Helvetica Neue" panose="02000503000000020004" pitchFamily="2" charset="0"/>
              </a:rPr>
              <a:t>à l’Université Paris Dauphine </a:t>
            </a:r>
            <a:br>
              <a:rPr lang="fr-FR" sz="900" dirty="0">
                <a:solidFill>
                  <a:schemeClr val="bg1"/>
                </a:solidFill>
                <a:latin typeface="Roboto SemiBold" panose="02000000000000000000" pitchFamily="2" charset="0"/>
                <a:ea typeface="Roboto SemiBold" panose="02000000000000000000" pitchFamily="2" charset="0"/>
                <a:cs typeface="Helvetica Neue" panose="02000503000000020004" pitchFamily="2" charset="0"/>
              </a:rPr>
            </a:br>
            <a:r>
              <a:rPr lang="fr-FR" sz="700" dirty="0">
                <a:solidFill>
                  <a:schemeClr val="bg1"/>
                </a:solidFill>
                <a:latin typeface="Roboto SemiBold" panose="02000000000000000000" pitchFamily="2" charset="0"/>
                <a:ea typeface="Roboto SemiBold" panose="02000000000000000000" pitchFamily="2" charset="0"/>
                <a:cs typeface="Helvetica Neue" panose="02000503000000020004" pitchFamily="2" charset="0"/>
              </a:rPr>
              <a:t>Spécialité</a:t>
            </a:r>
            <a:r>
              <a:rPr lang="fr-FR" sz="700" b="1" dirty="0">
                <a:solidFill>
                  <a:schemeClr val="bg1"/>
                </a:solidFill>
                <a:latin typeface="Roboto SemiBold" panose="02000000000000000000" pitchFamily="2" charset="0"/>
                <a:ea typeface="Roboto SemiBold" panose="02000000000000000000" pitchFamily="2" charset="0"/>
                <a:cs typeface="Helvetica Neue" panose="02000503000000020004" pitchFamily="2" charset="0"/>
              </a:rPr>
              <a:t> Système d’Information et Technologies nouvelles – 2012 </a:t>
            </a:r>
          </a:p>
        </p:txBody>
      </p:sp>
      <p:sp>
        <p:nvSpPr>
          <p:cNvPr id="24" name="Rectangle à coins arrondis 79">
            <a:extLst>
              <a:ext uri="{FF2B5EF4-FFF2-40B4-BE49-F238E27FC236}">
                <a16:creationId xmlns:a16="http://schemas.microsoft.com/office/drawing/2014/main" id="{10D5A0C0-D2ED-4EF9-8CEC-C92C0B32162A}"/>
              </a:ext>
            </a:extLst>
          </p:cNvPr>
          <p:cNvSpPr/>
          <p:nvPr>
            <p:custDataLst>
              <p:tags r:id="rId11"/>
            </p:custDataLst>
          </p:nvPr>
        </p:nvSpPr>
        <p:spPr>
          <a:xfrm>
            <a:off x="2174156" y="824234"/>
            <a:ext cx="5060224" cy="517297"/>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90000" bIns="36000" rtlCol="0" anchor="ctr"/>
          <a:lstStyle/>
          <a:p>
            <a:r>
              <a:rPr lang="en-US" sz="1500" b="1" dirty="0">
                <a:solidFill>
                  <a:schemeClr val="tx1">
                    <a:lumMod val="75000"/>
                    <a:lumOff val="25000"/>
                  </a:schemeClr>
                </a:solidFill>
                <a:latin typeface="Old Standard TT" panose="00000500000000000000" pitchFamily="2" charset="0"/>
              </a:rPr>
              <a:t>PRODUCT/SERVICE OWNER ATLASSIAN </a:t>
            </a:r>
          </a:p>
          <a:p>
            <a:r>
              <a:rPr lang="en-US" sz="1500" b="1" dirty="0">
                <a:solidFill>
                  <a:schemeClr val="tx1">
                    <a:lumMod val="75000"/>
                    <a:lumOff val="25000"/>
                  </a:schemeClr>
                </a:solidFill>
                <a:latin typeface="Old Standard TT" panose="00000500000000000000" pitchFamily="2" charset="0"/>
              </a:rPr>
              <a:t>&amp; INSUFFLEUR AGILE</a:t>
            </a:r>
          </a:p>
        </p:txBody>
      </p:sp>
      <p:sp>
        <p:nvSpPr>
          <p:cNvPr id="25" name="Rectangle à coins arrondis 79">
            <a:extLst>
              <a:ext uri="{FF2B5EF4-FFF2-40B4-BE49-F238E27FC236}">
                <a16:creationId xmlns:a16="http://schemas.microsoft.com/office/drawing/2014/main" id="{33A9437E-165F-431B-BDC0-11DC7CDBB939}"/>
              </a:ext>
            </a:extLst>
          </p:cNvPr>
          <p:cNvSpPr/>
          <p:nvPr>
            <p:custDataLst>
              <p:tags r:id="rId12"/>
            </p:custDataLst>
          </p:nvPr>
        </p:nvSpPr>
        <p:spPr>
          <a:xfrm>
            <a:off x="2621222" y="2201108"/>
            <a:ext cx="4618641" cy="321580"/>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spcAft>
                <a:spcPts val="300"/>
              </a:spcAft>
            </a:pPr>
            <a:r>
              <a:rPr lang="en-US" sz="1500" b="1" dirty="0" err="1">
                <a:solidFill>
                  <a:schemeClr val="tx1">
                    <a:lumMod val="75000"/>
                    <a:lumOff val="25000"/>
                  </a:schemeClr>
                </a:solidFill>
                <a:latin typeface="Old Standard TT" panose="00000500000000000000" pitchFamily="2" charset="0"/>
                <a:ea typeface="Helvetica Neue Condensed" panose="02000503000000020004" pitchFamily="2" charset="0"/>
                <a:cs typeface="Helvetica Neue Condensed" panose="02000503000000020004" pitchFamily="2" charset="0"/>
              </a:rPr>
              <a:t>À</a:t>
            </a:r>
            <a:r>
              <a:rPr lang="en-US" sz="1500" b="1" dirty="0">
                <a:solidFill>
                  <a:schemeClr val="tx1">
                    <a:lumMod val="75000"/>
                    <a:lumOff val="25000"/>
                  </a:schemeClr>
                </a:solidFill>
                <a:latin typeface="Old Standard TT" panose="00000500000000000000" pitchFamily="2" charset="0"/>
                <a:ea typeface="Helvetica Neue Condensed" panose="02000503000000020004" pitchFamily="2" charset="0"/>
                <a:cs typeface="Helvetica Neue Condensed" panose="02000503000000020004" pitchFamily="2" charset="0"/>
              </a:rPr>
              <a:t> </a:t>
            </a:r>
            <a:r>
              <a:rPr lang="en-US" sz="1500" b="1" dirty="0" err="1">
                <a:solidFill>
                  <a:schemeClr val="tx1">
                    <a:lumMod val="75000"/>
                    <a:lumOff val="25000"/>
                  </a:schemeClr>
                </a:solidFill>
                <a:latin typeface="Old Standard TT" panose="00000500000000000000" pitchFamily="2" charset="0"/>
                <a:ea typeface="Helvetica Neue Condensed" panose="02000503000000020004" pitchFamily="2" charset="0"/>
                <a:cs typeface="Helvetica Neue Condensed" panose="02000503000000020004" pitchFamily="2" charset="0"/>
              </a:rPr>
              <a:t>propos</a:t>
            </a:r>
            <a:r>
              <a:rPr lang="en-US" sz="1500" b="1" dirty="0">
                <a:solidFill>
                  <a:schemeClr val="tx1">
                    <a:lumMod val="75000"/>
                    <a:lumOff val="25000"/>
                  </a:schemeClr>
                </a:solidFill>
                <a:latin typeface="Old Standard TT" panose="00000500000000000000" pitchFamily="2" charset="0"/>
                <a:ea typeface="Helvetica Neue Condensed" panose="02000503000000020004" pitchFamily="2" charset="0"/>
                <a:cs typeface="Helvetica Neue Condensed" panose="02000503000000020004" pitchFamily="2" charset="0"/>
              </a:rPr>
              <a:t> de </a:t>
            </a:r>
            <a:r>
              <a:rPr lang="en-US" sz="1500" b="1" dirty="0" err="1">
                <a:solidFill>
                  <a:schemeClr val="tx1">
                    <a:lumMod val="75000"/>
                    <a:lumOff val="25000"/>
                  </a:schemeClr>
                </a:solidFill>
                <a:latin typeface="Old Standard TT" panose="00000500000000000000" pitchFamily="2" charset="0"/>
                <a:ea typeface="Helvetica Neue Condensed" panose="02000503000000020004" pitchFamily="2" charset="0"/>
                <a:cs typeface="Helvetica Neue Condensed" panose="02000503000000020004" pitchFamily="2" charset="0"/>
              </a:rPr>
              <a:t>moi</a:t>
            </a:r>
            <a:endParaRPr lang="en-US" sz="1500" b="1" dirty="0">
              <a:solidFill>
                <a:schemeClr val="tx1">
                  <a:lumMod val="75000"/>
                  <a:lumOff val="25000"/>
                </a:schemeClr>
              </a:solidFill>
              <a:latin typeface="Old Standard TT" panose="00000500000000000000" pitchFamily="2" charset="0"/>
              <a:ea typeface="Helvetica Neue Condensed" panose="02000503000000020004" pitchFamily="2" charset="0"/>
              <a:cs typeface="Helvetica Neue Condensed" panose="02000503000000020004" pitchFamily="2" charset="0"/>
            </a:endParaRPr>
          </a:p>
        </p:txBody>
      </p:sp>
      <p:sp>
        <p:nvSpPr>
          <p:cNvPr id="26" name="Rectangle à coins arrondis 79">
            <a:extLst>
              <a:ext uri="{FF2B5EF4-FFF2-40B4-BE49-F238E27FC236}">
                <a16:creationId xmlns:a16="http://schemas.microsoft.com/office/drawing/2014/main" id="{E6B1C2FE-8560-4E79-BAE2-65F5FC351210}"/>
              </a:ext>
            </a:extLst>
          </p:cNvPr>
          <p:cNvSpPr/>
          <p:nvPr>
            <p:custDataLst>
              <p:tags r:id="rId13"/>
            </p:custDataLst>
          </p:nvPr>
        </p:nvSpPr>
        <p:spPr>
          <a:xfrm>
            <a:off x="2621222" y="4105492"/>
            <a:ext cx="4618641" cy="321580"/>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spcAft>
                <a:spcPts val="300"/>
              </a:spcAft>
            </a:pPr>
            <a:r>
              <a:rPr lang="en-US" sz="1500" b="1" dirty="0" err="1">
                <a:solidFill>
                  <a:schemeClr val="tx1">
                    <a:lumMod val="75000"/>
                    <a:lumOff val="25000"/>
                  </a:schemeClr>
                </a:solidFill>
                <a:latin typeface="Old Standard TT" panose="00000500000000000000" pitchFamily="2" charset="0"/>
                <a:ea typeface="Helvetica Neue Condensed" panose="02000503000000020004" pitchFamily="2" charset="0"/>
                <a:cs typeface="Helvetica Neue Condensed" panose="02000503000000020004" pitchFamily="2" charset="0"/>
              </a:rPr>
              <a:t>Domaines</a:t>
            </a:r>
            <a:r>
              <a:rPr lang="en-US" sz="1500" b="1" dirty="0">
                <a:solidFill>
                  <a:schemeClr val="tx1">
                    <a:lumMod val="75000"/>
                    <a:lumOff val="25000"/>
                  </a:schemeClr>
                </a:solidFill>
                <a:latin typeface="Old Standard TT" panose="00000500000000000000" pitchFamily="2" charset="0"/>
                <a:ea typeface="Helvetica Neue Condensed" panose="02000503000000020004" pitchFamily="2" charset="0"/>
                <a:cs typeface="Helvetica Neue Condensed" panose="02000503000000020004" pitchFamily="2" charset="0"/>
              </a:rPr>
              <a:t> de </a:t>
            </a:r>
            <a:r>
              <a:rPr lang="en-US" sz="1500" b="1" dirty="0" err="1">
                <a:solidFill>
                  <a:schemeClr val="tx1">
                    <a:lumMod val="75000"/>
                    <a:lumOff val="25000"/>
                  </a:schemeClr>
                </a:solidFill>
                <a:latin typeface="Old Standard TT" panose="00000500000000000000" pitchFamily="2" charset="0"/>
                <a:ea typeface="Helvetica Neue Condensed" panose="02000503000000020004" pitchFamily="2" charset="0"/>
                <a:cs typeface="Helvetica Neue Condensed" panose="02000503000000020004" pitchFamily="2" charset="0"/>
              </a:rPr>
              <a:t>compétences</a:t>
            </a:r>
            <a:endParaRPr lang="en-US" sz="1500" b="1" dirty="0">
              <a:solidFill>
                <a:schemeClr val="tx1">
                  <a:lumMod val="75000"/>
                  <a:lumOff val="25000"/>
                </a:schemeClr>
              </a:solidFill>
              <a:latin typeface="Old Standard TT" panose="00000500000000000000" pitchFamily="2" charset="0"/>
              <a:ea typeface="Helvetica Neue Condensed" panose="02000503000000020004" pitchFamily="2" charset="0"/>
              <a:cs typeface="Helvetica Neue Condensed" panose="02000503000000020004" pitchFamily="2" charset="0"/>
            </a:endParaRPr>
          </a:p>
        </p:txBody>
      </p:sp>
      <p:sp>
        <p:nvSpPr>
          <p:cNvPr id="27" name="Rectangle à coins arrondis 79">
            <a:extLst>
              <a:ext uri="{FF2B5EF4-FFF2-40B4-BE49-F238E27FC236}">
                <a16:creationId xmlns:a16="http://schemas.microsoft.com/office/drawing/2014/main" id="{F9088678-FB57-4526-84D9-887DC3CC752B}"/>
              </a:ext>
            </a:extLst>
          </p:cNvPr>
          <p:cNvSpPr/>
          <p:nvPr>
            <p:custDataLst>
              <p:tags r:id="rId14"/>
            </p:custDataLst>
          </p:nvPr>
        </p:nvSpPr>
        <p:spPr>
          <a:xfrm>
            <a:off x="429001" y="2201108"/>
            <a:ext cx="1746841" cy="321580"/>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r">
              <a:spcAft>
                <a:spcPts val="300"/>
              </a:spcAft>
            </a:pPr>
            <a:r>
              <a:rPr lang="en-US" sz="1500" b="1" dirty="0">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rPr>
              <a:t>Formations</a:t>
            </a:r>
          </a:p>
        </p:txBody>
      </p:sp>
      <p:sp>
        <p:nvSpPr>
          <p:cNvPr id="28" name="Rectangle à coins arrondis 79">
            <a:extLst>
              <a:ext uri="{FF2B5EF4-FFF2-40B4-BE49-F238E27FC236}">
                <a16:creationId xmlns:a16="http://schemas.microsoft.com/office/drawing/2014/main" id="{3B7AB497-10FE-4713-9D2E-40D301289ACB}"/>
              </a:ext>
            </a:extLst>
          </p:cNvPr>
          <p:cNvSpPr/>
          <p:nvPr>
            <p:custDataLst>
              <p:tags r:id="rId15"/>
            </p:custDataLst>
          </p:nvPr>
        </p:nvSpPr>
        <p:spPr>
          <a:xfrm>
            <a:off x="416493" y="5321468"/>
            <a:ext cx="1746841" cy="321580"/>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r">
              <a:spcAft>
                <a:spcPts val="300"/>
              </a:spcAft>
            </a:pPr>
            <a:r>
              <a:rPr lang="en-US" sz="1500" b="1" dirty="0" err="1">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rPr>
              <a:t>Compétences</a:t>
            </a:r>
            <a:endParaRPr lang="en-US" sz="1500" b="1" dirty="0">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endParaRPr>
          </a:p>
        </p:txBody>
      </p:sp>
      <p:sp>
        <p:nvSpPr>
          <p:cNvPr id="29" name="Rectangle à coins arrondis 79">
            <a:extLst>
              <a:ext uri="{FF2B5EF4-FFF2-40B4-BE49-F238E27FC236}">
                <a16:creationId xmlns:a16="http://schemas.microsoft.com/office/drawing/2014/main" id="{B6FCD2BE-060E-4CBF-AA62-9D70D1C1F6B1}"/>
              </a:ext>
            </a:extLst>
          </p:cNvPr>
          <p:cNvSpPr/>
          <p:nvPr>
            <p:custDataLst>
              <p:tags r:id="rId16"/>
            </p:custDataLst>
          </p:nvPr>
        </p:nvSpPr>
        <p:spPr>
          <a:xfrm>
            <a:off x="416493" y="7949741"/>
            <a:ext cx="1746841" cy="321580"/>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r">
              <a:spcAft>
                <a:spcPts val="300"/>
              </a:spcAft>
            </a:pPr>
            <a:r>
              <a:rPr lang="en-US" sz="1500" b="1" dirty="0" err="1">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rPr>
              <a:t>Qualités</a:t>
            </a:r>
            <a:endParaRPr lang="en-US" sz="1500" b="1" dirty="0">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endParaRPr>
          </a:p>
        </p:txBody>
      </p:sp>
      <p:sp>
        <p:nvSpPr>
          <p:cNvPr id="30" name="Rectangle 29">
            <a:extLst>
              <a:ext uri="{FF2B5EF4-FFF2-40B4-BE49-F238E27FC236}">
                <a16:creationId xmlns:a16="http://schemas.microsoft.com/office/drawing/2014/main" id="{E0B7B832-6D5C-40CB-8398-95912303ED6D}"/>
              </a:ext>
            </a:extLst>
          </p:cNvPr>
          <p:cNvSpPr/>
          <p:nvPr>
            <p:custDataLst>
              <p:tags r:id="rId17"/>
            </p:custDataLst>
          </p:nvPr>
        </p:nvSpPr>
        <p:spPr>
          <a:xfrm>
            <a:off x="2451431" y="1456813"/>
            <a:ext cx="1800000" cy="507831"/>
          </a:xfrm>
          <a:prstGeom prst="rect">
            <a:avLst/>
          </a:prstGeom>
        </p:spPr>
        <p:txBody>
          <a:bodyPr wrap="square" lIns="0" rIns="0" anchor="ctr">
            <a:spAutoFit/>
          </a:bodyPr>
          <a:lstStyle/>
          <a:p>
            <a:pPr>
              <a:spcAft>
                <a:spcPts val="300"/>
              </a:spcAft>
            </a:pPr>
            <a:r>
              <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519 rue Daniel </a:t>
            </a:r>
            <a:r>
              <a:rPr lang="fr-FR" sz="900" dirty="0" err="1">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Blervaque</a:t>
            </a:r>
            <a:r>
              <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 </a:t>
            </a:r>
            <a:br>
              <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br>
            <a:r>
              <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78955 Carrières-sous-Poissy France</a:t>
            </a:r>
          </a:p>
        </p:txBody>
      </p:sp>
      <p:sp>
        <p:nvSpPr>
          <p:cNvPr id="31" name="Rectangle 30">
            <a:extLst>
              <a:ext uri="{FF2B5EF4-FFF2-40B4-BE49-F238E27FC236}">
                <a16:creationId xmlns:a16="http://schemas.microsoft.com/office/drawing/2014/main" id="{4395D12E-3E77-449B-A51E-3C8B03D6D71C}"/>
              </a:ext>
            </a:extLst>
          </p:cNvPr>
          <p:cNvSpPr/>
          <p:nvPr>
            <p:custDataLst>
              <p:tags r:id="rId18"/>
            </p:custDataLst>
          </p:nvPr>
        </p:nvSpPr>
        <p:spPr>
          <a:xfrm>
            <a:off x="4379173" y="1435847"/>
            <a:ext cx="1800000" cy="230832"/>
          </a:xfrm>
          <a:prstGeom prst="rect">
            <a:avLst/>
          </a:prstGeom>
        </p:spPr>
        <p:txBody>
          <a:bodyPr wrap="square" lIns="0" rIns="0" anchor="ctr">
            <a:spAutoFit/>
          </a:bodyPr>
          <a:lstStyle/>
          <a:p>
            <a:pPr>
              <a:spcAft>
                <a:spcPts val="300"/>
              </a:spcAft>
            </a:pPr>
            <a:r>
              <a:rPr lang="fr-FR" sz="900" dirty="0">
                <a:solidFill>
                  <a:schemeClr val="tx1">
                    <a:lumMod val="75000"/>
                    <a:lumOff val="25000"/>
                  </a:schemeClr>
                </a:solidFill>
                <a:latin typeface="Roboto" panose="02000000000000000000" pitchFamily="2" charset="0"/>
                <a:ea typeface="Roboto" panose="02000000000000000000" pitchFamily="2" charset="0"/>
                <a:hlinkClick r:id="rId45">
                  <a:extLst>
                    <a:ext uri="{A12FA001-AC4F-418D-AE19-62706E023703}">
                      <ahyp:hlinkClr xmlns:ahyp="http://schemas.microsoft.com/office/drawing/2018/hyperlinkcolor" val="tx"/>
                    </a:ext>
                  </a:extLst>
                </a:hlinkClick>
              </a:rPr>
              <a:t>paul.flye.sainte.marie@gmail.com</a:t>
            </a:r>
            <a:endParaRPr lang="fr-FR" sz="900" dirty="0">
              <a:solidFill>
                <a:schemeClr val="tx1">
                  <a:lumMod val="75000"/>
                  <a:lumOff val="25000"/>
                </a:schemeClr>
              </a:solidFill>
              <a:latin typeface="Roboto" panose="02000000000000000000" pitchFamily="2" charset="0"/>
              <a:ea typeface="Roboto" panose="02000000000000000000" pitchFamily="2" charset="0"/>
            </a:endParaRPr>
          </a:p>
        </p:txBody>
      </p:sp>
      <p:sp>
        <p:nvSpPr>
          <p:cNvPr id="32" name="Rectangle 31">
            <a:extLst>
              <a:ext uri="{FF2B5EF4-FFF2-40B4-BE49-F238E27FC236}">
                <a16:creationId xmlns:a16="http://schemas.microsoft.com/office/drawing/2014/main" id="{BDA1D230-D0DC-46CF-9929-9A3D78B62783}"/>
              </a:ext>
            </a:extLst>
          </p:cNvPr>
          <p:cNvSpPr/>
          <p:nvPr>
            <p:custDataLst>
              <p:tags r:id="rId19"/>
            </p:custDataLst>
          </p:nvPr>
        </p:nvSpPr>
        <p:spPr>
          <a:xfrm>
            <a:off x="6535052" y="1567076"/>
            <a:ext cx="881381" cy="230832"/>
          </a:xfrm>
          <a:prstGeom prst="rect">
            <a:avLst/>
          </a:prstGeom>
        </p:spPr>
        <p:txBody>
          <a:bodyPr wrap="square" lIns="0" rIns="0" anchor="ctr">
            <a:spAutoFit/>
          </a:bodyPr>
          <a:lstStyle/>
          <a:p>
            <a:pPr>
              <a:spcAft>
                <a:spcPts val="300"/>
              </a:spcAft>
            </a:pPr>
            <a:r>
              <a:rPr lang="fr-FR" sz="900" dirty="0">
                <a:solidFill>
                  <a:schemeClr val="tx1">
                    <a:lumMod val="75000"/>
                    <a:lumOff val="25000"/>
                  </a:schemeClr>
                </a:solidFill>
                <a:latin typeface="Roboto" panose="02000000000000000000" pitchFamily="2" charset="0"/>
                <a:ea typeface="Roboto" panose="02000000000000000000" pitchFamily="2" charset="0"/>
              </a:rPr>
              <a:t>07 81 79 09 03 </a:t>
            </a:r>
          </a:p>
        </p:txBody>
      </p:sp>
      <p:sp>
        <p:nvSpPr>
          <p:cNvPr id="37" name="ZoneTexte 36">
            <a:extLst>
              <a:ext uri="{FF2B5EF4-FFF2-40B4-BE49-F238E27FC236}">
                <a16:creationId xmlns:a16="http://schemas.microsoft.com/office/drawing/2014/main" id="{7A9470B0-D300-4C6C-B477-24B5E40B4429}"/>
              </a:ext>
            </a:extLst>
          </p:cNvPr>
          <p:cNvSpPr txBox="1"/>
          <p:nvPr>
            <p:custDataLst>
              <p:tags r:id="rId20"/>
            </p:custDataLst>
          </p:nvPr>
        </p:nvSpPr>
        <p:spPr>
          <a:xfrm>
            <a:off x="125480" y="3292229"/>
            <a:ext cx="2037854" cy="282129"/>
          </a:xfrm>
          <a:prstGeom prst="rect">
            <a:avLst/>
          </a:prstGeom>
          <a:noFill/>
        </p:spPr>
        <p:txBody>
          <a:bodyPr wrap="square" lIns="0" tIns="0" rIns="0" bIns="0" rtlCol="0">
            <a:spAutoFit/>
          </a:bodyPr>
          <a:lstStyle/>
          <a:p>
            <a:pPr algn="r">
              <a:spcAft>
                <a:spcPts val="400"/>
              </a:spcAft>
            </a:pPr>
            <a:r>
              <a:rPr lang="fr-FR" sz="800" b="1" dirty="0">
                <a:solidFill>
                  <a:schemeClr val="bg1"/>
                </a:solidFill>
                <a:latin typeface="Roboto SemiBold" panose="02000000000000000000" pitchFamily="2" charset="0"/>
              </a:rPr>
              <a:t>Licence informatique MIAGE</a:t>
            </a:r>
          </a:p>
          <a:p>
            <a:pPr algn="r">
              <a:spcAft>
                <a:spcPts val="300"/>
              </a:spcAft>
            </a:pPr>
            <a:r>
              <a:rPr lang="fr-FR" sz="700" b="1" dirty="0">
                <a:solidFill>
                  <a:schemeClr val="bg1"/>
                </a:solidFill>
                <a:latin typeface="Roboto SemiBold" panose="02000000000000000000" pitchFamily="2" charset="0"/>
              </a:rPr>
              <a:t>en alternance</a:t>
            </a:r>
            <a:r>
              <a:rPr lang="fr-FR" sz="700" dirty="0">
                <a:solidFill>
                  <a:schemeClr val="bg1"/>
                </a:solidFill>
                <a:latin typeface="Roboto SemiBold" panose="02000000000000000000" pitchFamily="2" charset="0"/>
              </a:rPr>
              <a:t>, à Paris Descartes - 2009</a:t>
            </a:r>
          </a:p>
        </p:txBody>
      </p:sp>
      <p:sp>
        <p:nvSpPr>
          <p:cNvPr id="39" name="ZoneTexte 38">
            <a:extLst>
              <a:ext uri="{FF2B5EF4-FFF2-40B4-BE49-F238E27FC236}">
                <a16:creationId xmlns:a16="http://schemas.microsoft.com/office/drawing/2014/main" id="{8ADBE7C2-4B63-4C5D-8298-1D5B03DCB1B5}"/>
              </a:ext>
            </a:extLst>
          </p:cNvPr>
          <p:cNvSpPr txBox="1"/>
          <p:nvPr>
            <p:custDataLst>
              <p:tags r:id="rId21"/>
            </p:custDataLst>
          </p:nvPr>
        </p:nvSpPr>
        <p:spPr>
          <a:xfrm>
            <a:off x="414178" y="8361184"/>
            <a:ext cx="1749156" cy="1254189"/>
          </a:xfrm>
          <a:prstGeom prst="rect">
            <a:avLst/>
          </a:prstGeom>
          <a:noFill/>
        </p:spPr>
        <p:txBody>
          <a:bodyPr wrap="square" lIns="0" tIns="0" rIns="0" bIns="0" rtlCol="0">
            <a:spAutoFit/>
          </a:bodyPr>
          <a:lstStyle/>
          <a:p>
            <a:pPr algn="r">
              <a:spcAft>
                <a:spcPts val="300"/>
              </a:spcAft>
            </a:pPr>
            <a:r>
              <a:rPr lang="fr-FR" sz="800" dirty="0">
                <a:solidFill>
                  <a:schemeClr val="bg1"/>
                </a:solidFill>
                <a:latin typeface="Roboto" panose="02000000000000000000" pitchFamily="2" charset="0"/>
                <a:ea typeface="Roboto" panose="02000000000000000000" pitchFamily="2" charset="0"/>
                <a:cs typeface="Helvetica Neue" panose="02000503000000020004" pitchFamily="2" charset="0"/>
              </a:rPr>
              <a:t>Leadership &amp; influence</a:t>
            </a:r>
          </a:p>
          <a:p>
            <a:pPr algn="r">
              <a:spcAft>
                <a:spcPts val="300"/>
              </a:spcAft>
            </a:pPr>
            <a:r>
              <a:rPr lang="fr-FR" sz="800" dirty="0">
                <a:solidFill>
                  <a:schemeClr val="bg1"/>
                </a:solidFill>
                <a:latin typeface="Roboto" panose="02000000000000000000" pitchFamily="2" charset="0"/>
                <a:ea typeface="Roboto" panose="02000000000000000000" pitchFamily="2" charset="0"/>
                <a:cs typeface="Helvetica Neue" panose="02000503000000020004" pitchFamily="2" charset="0"/>
              </a:rPr>
              <a:t>Sens du service</a:t>
            </a:r>
          </a:p>
          <a:p>
            <a:pPr algn="r">
              <a:spcAft>
                <a:spcPts val="300"/>
              </a:spcAft>
            </a:pPr>
            <a:r>
              <a:rPr lang="fr-FR" sz="800" dirty="0">
                <a:solidFill>
                  <a:schemeClr val="bg1"/>
                </a:solidFill>
                <a:latin typeface="Roboto" panose="02000000000000000000" pitchFamily="2" charset="0"/>
                <a:ea typeface="Roboto" panose="02000000000000000000" pitchFamily="2" charset="0"/>
                <a:cs typeface="Helvetica Neue" panose="02000503000000020004" pitchFamily="2" charset="0"/>
              </a:rPr>
              <a:t>Capacité d’analyse</a:t>
            </a:r>
            <a:endParaRPr lang="fr-FR" sz="800" u="sng" dirty="0">
              <a:solidFill>
                <a:schemeClr val="bg1"/>
              </a:solidFill>
              <a:latin typeface="Roboto" panose="02000000000000000000" pitchFamily="2" charset="0"/>
              <a:ea typeface="Roboto" panose="02000000000000000000" pitchFamily="2" charset="0"/>
              <a:cs typeface="Helvetica Neue" panose="02000503000000020004" pitchFamily="2" charset="0"/>
            </a:endParaRPr>
          </a:p>
          <a:p>
            <a:pPr algn="r">
              <a:spcAft>
                <a:spcPts val="300"/>
              </a:spcAft>
            </a:pPr>
            <a:r>
              <a:rPr lang="fr-FR" sz="800" dirty="0">
                <a:solidFill>
                  <a:schemeClr val="bg1"/>
                </a:solidFill>
                <a:latin typeface="Roboto" panose="02000000000000000000" pitchFamily="2" charset="0"/>
                <a:ea typeface="Roboto" panose="02000000000000000000" pitchFamily="2" charset="0"/>
                <a:cs typeface="Helvetica Neue" panose="02000503000000020004" pitchFamily="2" charset="0"/>
              </a:rPr>
              <a:t>Empathie et intelligence émotionnelle</a:t>
            </a:r>
            <a:endParaRPr lang="fr-FR" sz="800" u="sng" dirty="0">
              <a:solidFill>
                <a:schemeClr val="bg1"/>
              </a:solidFill>
              <a:latin typeface="Roboto" panose="02000000000000000000" pitchFamily="2" charset="0"/>
              <a:ea typeface="Roboto" panose="02000000000000000000" pitchFamily="2" charset="0"/>
              <a:cs typeface="Helvetica Neue" panose="02000503000000020004" pitchFamily="2" charset="0"/>
            </a:endParaRPr>
          </a:p>
          <a:p>
            <a:pPr algn="r">
              <a:spcAft>
                <a:spcPts val="300"/>
              </a:spcAft>
            </a:pPr>
            <a:r>
              <a:rPr lang="fr-FR" sz="800" dirty="0">
                <a:solidFill>
                  <a:schemeClr val="bg1"/>
                </a:solidFill>
                <a:latin typeface="Roboto" panose="02000000000000000000" pitchFamily="2" charset="0"/>
                <a:ea typeface="Roboto" panose="02000000000000000000" pitchFamily="2" charset="0"/>
                <a:cs typeface="Helvetica Neue" panose="02000503000000020004" pitchFamily="2" charset="0"/>
              </a:rPr>
              <a:t>Vision et force de proposition</a:t>
            </a:r>
          </a:p>
          <a:p>
            <a:pPr algn="r">
              <a:spcAft>
                <a:spcPts val="300"/>
              </a:spcAft>
            </a:pPr>
            <a:r>
              <a:rPr lang="fr-FR" sz="800" dirty="0">
                <a:solidFill>
                  <a:schemeClr val="bg1"/>
                </a:solidFill>
                <a:latin typeface="Roboto" panose="02000000000000000000" pitchFamily="2" charset="0"/>
                <a:ea typeface="Roboto" panose="02000000000000000000" pitchFamily="2" charset="0"/>
                <a:cs typeface="Helvetica Neue" panose="02000503000000020004" pitchFamily="2" charset="0"/>
              </a:rPr>
              <a:t>Organisation &amp; rigueur</a:t>
            </a:r>
            <a:endParaRPr lang="fr-FR" sz="800" u="sng" dirty="0">
              <a:solidFill>
                <a:schemeClr val="bg1"/>
              </a:solidFill>
              <a:latin typeface="Roboto" panose="02000000000000000000" pitchFamily="2" charset="0"/>
              <a:ea typeface="Roboto" panose="02000000000000000000" pitchFamily="2" charset="0"/>
              <a:cs typeface="Helvetica Neue" panose="02000503000000020004" pitchFamily="2" charset="0"/>
            </a:endParaRPr>
          </a:p>
          <a:p>
            <a:pPr algn="r">
              <a:spcAft>
                <a:spcPts val="300"/>
              </a:spcAft>
            </a:pPr>
            <a:r>
              <a:rPr lang="fr-FR" sz="800" dirty="0">
                <a:solidFill>
                  <a:schemeClr val="bg1"/>
                </a:solidFill>
                <a:latin typeface="Roboto" panose="02000000000000000000" pitchFamily="2" charset="0"/>
                <a:ea typeface="Roboto" panose="02000000000000000000" pitchFamily="2" charset="0"/>
                <a:cs typeface="Helvetica Neue" panose="02000503000000020004" pitchFamily="2" charset="0"/>
              </a:rPr>
              <a:t>Gestion des priorités</a:t>
            </a:r>
            <a:endParaRPr lang="fr-FR" sz="800" u="sng" dirty="0">
              <a:solidFill>
                <a:schemeClr val="bg1"/>
              </a:solidFill>
              <a:latin typeface="Roboto" panose="02000000000000000000" pitchFamily="2" charset="0"/>
              <a:ea typeface="Roboto" panose="02000000000000000000" pitchFamily="2" charset="0"/>
              <a:cs typeface="Helvetica Neue" panose="02000503000000020004" pitchFamily="2" charset="0"/>
            </a:endParaRPr>
          </a:p>
          <a:p>
            <a:pPr algn="r">
              <a:spcAft>
                <a:spcPts val="300"/>
              </a:spcAft>
            </a:pPr>
            <a:r>
              <a:rPr lang="fr-FR" sz="800" dirty="0">
                <a:solidFill>
                  <a:schemeClr val="bg1"/>
                </a:solidFill>
                <a:latin typeface="Roboto" panose="02000000000000000000" pitchFamily="2" charset="0"/>
                <a:ea typeface="Roboto" panose="02000000000000000000" pitchFamily="2" charset="0"/>
                <a:cs typeface="Helvetica Neue" panose="02000503000000020004" pitchFamily="2" charset="0"/>
              </a:rPr>
              <a:t>Autonome et opérationnel</a:t>
            </a:r>
            <a:endParaRPr lang="fr-FR" sz="800" u="sng" dirty="0">
              <a:solidFill>
                <a:schemeClr val="bg1"/>
              </a:solidFill>
              <a:latin typeface="Roboto" panose="02000000000000000000" pitchFamily="2" charset="0"/>
              <a:ea typeface="Roboto" panose="02000000000000000000" pitchFamily="2" charset="0"/>
              <a:cs typeface="Helvetica Neue" panose="02000503000000020004" pitchFamily="2" charset="0"/>
            </a:endParaRPr>
          </a:p>
        </p:txBody>
      </p:sp>
      <p:pic>
        <p:nvPicPr>
          <p:cNvPr id="3" name="Graphique 2" descr="Logement contour">
            <a:extLst>
              <a:ext uri="{FF2B5EF4-FFF2-40B4-BE49-F238E27FC236}">
                <a16:creationId xmlns:a16="http://schemas.microsoft.com/office/drawing/2014/main" id="{FA150A58-959F-A419-54CF-9BD7392D1836}"/>
              </a:ext>
            </a:extLst>
          </p:cNvPr>
          <p:cNvPicPr>
            <a:picLocks noChangeAspect="1"/>
          </p:cNvPicPr>
          <p:nvPr>
            <p:custDataLst>
              <p:tags r:id="rId22"/>
            </p:custDataLst>
          </p:nvPr>
        </p:nvPicPr>
        <p:blipFill>
          <a:blip r:embed="rId46">
            <a:extLst>
              <a:ext uri="{96DAC541-7B7A-43D3-8B79-37D633B846F1}">
                <asvg:svgBlip xmlns:asvg="http://schemas.microsoft.com/office/drawing/2016/SVG/main" r:embed="rId47"/>
              </a:ext>
            </a:extLst>
          </a:blip>
          <a:stretch>
            <a:fillRect/>
          </a:stretch>
        </p:blipFill>
        <p:spPr>
          <a:xfrm>
            <a:off x="2136537" y="1542499"/>
            <a:ext cx="273909" cy="273909"/>
          </a:xfrm>
          <a:prstGeom prst="rect">
            <a:avLst/>
          </a:prstGeom>
        </p:spPr>
      </p:pic>
      <p:pic>
        <p:nvPicPr>
          <p:cNvPr id="8" name="Graphique 7" descr="Adresse de courrier contour">
            <a:extLst>
              <a:ext uri="{FF2B5EF4-FFF2-40B4-BE49-F238E27FC236}">
                <a16:creationId xmlns:a16="http://schemas.microsoft.com/office/drawing/2014/main" id="{86BBE739-7B76-025E-40BA-3C68957D221F}"/>
              </a:ext>
            </a:extLst>
          </p:cNvPr>
          <p:cNvPicPr>
            <a:picLocks noChangeAspect="1"/>
          </p:cNvPicPr>
          <p:nvPr>
            <p:custDataLst>
              <p:tags r:id="rId23"/>
            </p:custDataLst>
          </p:nvPr>
        </p:nvPicPr>
        <p:blipFill>
          <a:blip r:embed="rId48">
            <a:extLst>
              <a:ext uri="{96DAC541-7B7A-43D3-8B79-37D633B846F1}">
                <asvg:svgBlip xmlns:asvg="http://schemas.microsoft.com/office/drawing/2016/SVG/main" r:embed="rId49"/>
              </a:ext>
            </a:extLst>
          </a:blip>
          <a:stretch>
            <a:fillRect/>
          </a:stretch>
        </p:blipFill>
        <p:spPr>
          <a:xfrm>
            <a:off x="4104607" y="1419947"/>
            <a:ext cx="261998" cy="261998"/>
          </a:xfrm>
          <a:prstGeom prst="rect">
            <a:avLst/>
          </a:prstGeom>
        </p:spPr>
      </p:pic>
      <p:pic>
        <p:nvPicPr>
          <p:cNvPr id="11" name="Graphique 10" descr="Vibration du téléphone contour">
            <a:extLst>
              <a:ext uri="{FF2B5EF4-FFF2-40B4-BE49-F238E27FC236}">
                <a16:creationId xmlns:a16="http://schemas.microsoft.com/office/drawing/2014/main" id="{7D02B02F-3E71-9226-8B39-13879A8C8F0C}"/>
              </a:ext>
            </a:extLst>
          </p:cNvPr>
          <p:cNvPicPr>
            <a:picLocks noChangeAspect="1"/>
          </p:cNvPicPr>
          <p:nvPr>
            <p:custDataLst>
              <p:tags r:id="rId24"/>
            </p:custDataLst>
          </p:nvPr>
        </p:nvPicPr>
        <p:blipFill>
          <a:blip r:embed="rId50">
            <a:extLst>
              <a:ext uri="{96DAC541-7B7A-43D3-8B79-37D633B846F1}">
                <asvg:svgBlip xmlns:asvg="http://schemas.microsoft.com/office/drawing/2016/SVG/main" r:embed="rId51"/>
              </a:ext>
            </a:extLst>
          </a:blip>
          <a:stretch>
            <a:fillRect/>
          </a:stretch>
        </p:blipFill>
        <p:spPr>
          <a:xfrm>
            <a:off x="6267034" y="1552937"/>
            <a:ext cx="268174" cy="268174"/>
          </a:xfrm>
          <a:prstGeom prst="rect">
            <a:avLst/>
          </a:prstGeom>
        </p:spPr>
      </p:pic>
      <p:pic>
        <p:nvPicPr>
          <p:cNvPr id="14" name="Graphique 13" descr="Internet contour">
            <a:extLst>
              <a:ext uri="{FF2B5EF4-FFF2-40B4-BE49-F238E27FC236}">
                <a16:creationId xmlns:a16="http://schemas.microsoft.com/office/drawing/2014/main" id="{59AC40EE-F823-C49F-2C87-78CB90C25DCC}"/>
              </a:ext>
            </a:extLst>
          </p:cNvPr>
          <p:cNvPicPr>
            <a:picLocks noChangeAspect="1"/>
          </p:cNvPicPr>
          <p:nvPr>
            <p:custDataLst>
              <p:tags r:id="rId25"/>
            </p:custDataLst>
          </p:nvPr>
        </p:nvPicPr>
        <p:blipFill>
          <a:blip r:embed="rId52">
            <a:extLst>
              <a:ext uri="{96DAC541-7B7A-43D3-8B79-37D633B846F1}">
                <asvg:svgBlip xmlns:asvg="http://schemas.microsoft.com/office/drawing/2016/SVG/main" r:embed="rId53"/>
              </a:ext>
            </a:extLst>
          </a:blip>
          <a:stretch>
            <a:fillRect/>
          </a:stretch>
        </p:blipFill>
        <p:spPr>
          <a:xfrm>
            <a:off x="4104607" y="1719735"/>
            <a:ext cx="261998" cy="261998"/>
          </a:xfrm>
          <a:prstGeom prst="rect">
            <a:avLst/>
          </a:prstGeom>
        </p:spPr>
      </p:pic>
      <p:sp>
        <p:nvSpPr>
          <p:cNvPr id="15" name="Rectangle 14">
            <a:extLst>
              <a:ext uri="{FF2B5EF4-FFF2-40B4-BE49-F238E27FC236}">
                <a16:creationId xmlns:a16="http://schemas.microsoft.com/office/drawing/2014/main" id="{C3994628-B572-8E42-A269-1B1BEC7871EA}"/>
              </a:ext>
            </a:extLst>
          </p:cNvPr>
          <p:cNvSpPr/>
          <p:nvPr>
            <p:custDataLst>
              <p:tags r:id="rId26"/>
            </p:custDataLst>
          </p:nvPr>
        </p:nvSpPr>
        <p:spPr>
          <a:xfrm>
            <a:off x="4379173" y="1714335"/>
            <a:ext cx="1800000" cy="230832"/>
          </a:xfrm>
          <a:prstGeom prst="rect">
            <a:avLst/>
          </a:prstGeom>
        </p:spPr>
        <p:txBody>
          <a:bodyPr wrap="square" lIns="0" rIns="0" anchor="ctr">
            <a:spAutoFit/>
          </a:bodyPr>
          <a:lstStyle/>
          <a:p>
            <a:pPr>
              <a:spcAft>
                <a:spcPts val="300"/>
              </a:spcAft>
            </a:pPr>
            <a:r>
              <a:rPr lang="fr-FR" sz="900" dirty="0">
                <a:solidFill>
                  <a:schemeClr val="tx1">
                    <a:lumMod val="75000"/>
                    <a:lumOff val="25000"/>
                  </a:schemeClr>
                </a:solidFill>
                <a:latin typeface="Roboto" panose="02000000000000000000" pitchFamily="2" charset="0"/>
                <a:ea typeface="Roboto" panose="02000000000000000000" pitchFamily="2" charset="0"/>
                <a:hlinkClick r:id="rId54">
                  <a:extLst>
                    <a:ext uri="{A12FA001-AC4F-418D-AE19-62706E023703}">
                      <ahyp:hlinkClr xmlns:ahyp="http://schemas.microsoft.com/office/drawing/2018/hyperlinkcolor" val="tx"/>
                    </a:ext>
                  </a:extLst>
                </a:hlinkClick>
              </a:rPr>
              <a:t>https://paul-fsm.net</a:t>
            </a:r>
            <a:r>
              <a:rPr lang="fr-FR" sz="900" dirty="0">
                <a:solidFill>
                  <a:schemeClr val="tx1">
                    <a:lumMod val="75000"/>
                    <a:lumOff val="25000"/>
                  </a:schemeClr>
                </a:solidFill>
                <a:latin typeface="Roboto" panose="02000000000000000000" pitchFamily="2" charset="0"/>
                <a:ea typeface="Roboto" panose="02000000000000000000" pitchFamily="2" charset="0"/>
              </a:rPr>
              <a:t> </a:t>
            </a:r>
          </a:p>
        </p:txBody>
      </p:sp>
      <p:pic>
        <p:nvPicPr>
          <p:cNvPr id="42" name="Image 41" descr="Une image contenant Visage humain, portrait, Barbe humaine, Front&#10;&#10;Description générée automatiquement">
            <a:extLst>
              <a:ext uri="{FF2B5EF4-FFF2-40B4-BE49-F238E27FC236}">
                <a16:creationId xmlns:a16="http://schemas.microsoft.com/office/drawing/2014/main" id="{B1F543C4-5CC3-AAA3-9E56-3FE8C72F0A87}"/>
              </a:ext>
            </a:extLst>
          </p:cNvPr>
          <p:cNvPicPr>
            <a:picLocks noChangeAspect="1"/>
          </p:cNvPicPr>
          <p:nvPr>
            <p:custDataLst>
              <p:tags r:id="rId27"/>
            </p:custDataLst>
          </p:nvPr>
        </p:nvPicPr>
        <p:blipFill>
          <a:blip r:embed="rId55"/>
          <a:stretch>
            <a:fillRect/>
          </a:stretch>
        </p:blipFill>
        <p:spPr>
          <a:xfrm>
            <a:off x="245799" y="307210"/>
            <a:ext cx="1663760" cy="1663760"/>
          </a:xfrm>
          <a:prstGeom prst="rect">
            <a:avLst/>
          </a:prstGeom>
        </p:spPr>
      </p:pic>
      <p:sp>
        <p:nvSpPr>
          <p:cNvPr id="43" name="ZoneTexte 42">
            <a:extLst>
              <a:ext uri="{FF2B5EF4-FFF2-40B4-BE49-F238E27FC236}">
                <a16:creationId xmlns:a16="http://schemas.microsoft.com/office/drawing/2014/main" id="{9998B0ED-19D3-6B7D-CB41-2F36E7557B23}"/>
              </a:ext>
            </a:extLst>
          </p:cNvPr>
          <p:cNvSpPr txBox="1"/>
          <p:nvPr>
            <p:custDataLst>
              <p:tags r:id="rId28"/>
            </p:custDataLst>
          </p:nvPr>
        </p:nvSpPr>
        <p:spPr>
          <a:xfrm>
            <a:off x="173292" y="3828052"/>
            <a:ext cx="1990042" cy="282129"/>
          </a:xfrm>
          <a:prstGeom prst="rect">
            <a:avLst/>
          </a:prstGeom>
          <a:noFill/>
        </p:spPr>
        <p:txBody>
          <a:bodyPr wrap="square" lIns="0" tIns="0" rIns="0" bIns="0" rtlCol="0">
            <a:spAutoFit/>
          </a:bodyPr>
          <a:lstStyle/>
          <a:p>
            <a:pPr algn="r">
              <a:spcAft>
                <a:spcPts val="400"/>
              </a:spcAft>
            </a:pPr>
            <a:r>
              <a:rPr lang="fr-FR" sz="800" b="1" dirty="0">
                <a:solidFill>
                  <a:schemeClr val="bg1"/>
                </a:solidFill>
                <a:latin typeface="Roboto SemiBold" panose="02000000000000000000" pitchFamily="2" charset="0"/>
              </a:rPr>
              <a:t>DUT informatique</a:t>
            </a:r>
          </a:p>
          <a:p>
            <a:pPr algn="r">
              <a:spcAft>
                <a:spcPts val="300"/>
              </a:spcAft>
            </a:pPr>
            <a:r>
              <a:rPr lang="fr-FR" sz="700" dirty="0">
                <a:solidFill>
                  <a:schemeClr val="bg1"/>
                </a:solidFill>
                <a:latin typeface="Roboto SemiBold" panose="02000000000000000000" pitchFamily="2" charset="0"/>
              </a:rPr>
              <a:t>à l’IUT de Vélizy - 2008</a:t>
            </a:r>
          </a:p>
        </p:txBody>
      </p:sp>
      <p:cxnSp>
        <p:nvCxnSpPr>
          <p:cNvPr id="44" name="Connecteur droit 43">
            <a:extLst>
              <a:ext uri="{FF2B5EF4-FFF2-40B4-BE49-F238E27FC236}">
                <a16:creationId xmlns:a16="http://schemas.microsoft.com/office/drawing/2014/main" id="{6D586070-3D53-C36F-08DB-05E0FEAE3E33}"/>
              </a:ext>
            </a:extLst>
          </p:cNvPr>
          <p:cNvCxnSpPr>
            <a:cxnSpLocks/>
          </p:cNvCxnSpPr>
          <p:nvPr>
            <p:custDataLst>
              <p:tags r:id="rId29"/>
            </p:custDataLst>
          </p:nvPr>
        </p:nvCxnSpPr>
        <p:spPr>
          <a:xfrm>
            <a:off x="1842781" y="3196545"/>
            <a:ext cx="320553" cy="0"/>
          </a:xfrm>
          <a:prstGeom prst="line">
            <a:avLst/>
          </a:prstGeom>
          <a:ln w="635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48" name="Connecteur droit 47">
            <a:extLst>
              <a:ext uri="{FF2B5EF4-FFF2-40B4-BE49-F238E27FC236}">
                <a16:creationId xmlns:a16="http://schemas.microsoft.com/office/drawing/2014/main" id="{3AF1F168-3821-BBB4-873E-E45782594BC6}"/>
              </a:ext>
            </a:extLst>
          </p:cNvPr>
          <p:cNvCxnSpPr>
            <a:cxnSpLocks/>
          </p:cNvCxnSpPr>
          <p:nvPr>
            <p:custDataLst>
              <p:tags r:id="rId30"/>
            </p:custDataLst>
          </p:nvPr>
        </p:nvCxnSpPr>
        <p:spPr>
          <a:xfrm>
            <a:off x="1842781" y="4229471"/>
            <a:ext cx="320553" cy="0"/>
          </a:xfrm>
          <a:prstGeom prst="line">
            <a:avLst/>
          </a:prstGeom>
          <a:ln w="635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49" name="Connecteur droit 48">
            <a:extLst>
              <a:ext uri="{FF2B5EF4-FFF2-40B4-BE49-F238E27FC236}">
                <a16:creationId xmlns:a16="http://schemas.microsoft.com/office/drawing/2014/main" id="{D5148483-C43F-8D5A-749B-DAD3E88D1D96}"/>
              </a:ext>
            </a:extLst>
          </p:cNvPr>
          <p:cNvCxnSpPr>
            <a:cxnSpLocks/>
          </p:cNvCxnSpPr>
          <p:nvPr>
            <p:custDataLst>
              <p:tags r:id="rId31"/>
            </p:custDataLst>
          </p:nvPr>
        </p:nvCxnSpPr>
        <p:spPr>
          <a:xfrm>
            <a:off x="256113" y="4584500"/>
            <a:ext cx="1907221" cy="0"/>
          </a:xfrm>
          <a:prstGeom prst="line">
            <a:avLst/>
          </a:prstGeom>
          <a:ln w="635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0" name="Rectangle à coins arrondis 79">
            <a:extLst>
              <a:ext uri="{FF2B5EF4-FFF2-40B4-BE49-F238E27FC236}">
                <a16:creationId xmlns:a16="http://schemas.microsoft.com/office/drawing/2014/main" id="{643C0E1C-A7FC-1527-EA8D-F71194020500}"/>
              </a:ext>
            </a:extLst>
          </p:cNvPr>
          <p:cNvSpPr/>
          <p:nvPr>
            <p:custDataLst>
              <p:tags r:id="rId32"/>
            </p:custDataLst>
          </p:nvPr>
        </p:nvSpPr>
        <p:spPr>
          <a:xfrm>
            <a:off x="416493" y="4279464"/>
            <a:ext cx="1746841" cy="321580"/>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r">
              <a:spcAft>
                <a:spcPts val="300"/>
              </a:spcAft>
            </a:pPr>
            <a:r>
              <a:rPr lang="en-US" sz="1500" b="1" dirty="0">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rPr>
              <a:t>Certifications</a:t>
            </a:r>
          </a:p>
        </p:txBody>
      </p:sp>
      <p:sp>
        <p:nvSpPr>
          <p:cNvPr id="54" name="ZoneTexte 53">
            <a:extLst>
              <a:ext uri="{FF2B5EF4-FFF2-40B4-BE49-F238E27FC236}">
                <a16:creationId xmlns:a16="http://schemas.microsoft.com/office/drawing/2014/main" id="{359412FC-268E-044D-5DBF-D9EA56524AC9}"/>
              </a:ext>
            </a:extLst>
          </p:cNvPr>
          <p:cNvSpPr txBox="1"/>
          <p:nvPr>
            <p:custDataLst>
              <p:tags r:id="rId33"/>
            </p:custDataLst>
          </p:nvPr>
        </p:nvSpPr>
        <p:spPr>
          <a:xfrm>
            <a:off x="173292" y="4705274"/>
            <a:ext cx="1990042" cy="400110"/>
          </a:xfrm>
          <a:prstGeom prst="rect">
            <a:avLst/>
          </a:prstGeom>
          <a:noFill/>
        </p:spPr>
        <p:txBody>
          <a:bodyPr wrap="square" lIns="0" tIns="0" rIns="0" bIns="0" rtlCol="0">
            <a:spAutoFit/>
          </a:bodyPr>
          <a:lstStyle/>
          <a:p>
            <a:pPr algn="r">
              <a:spcAft>
                <a:spcPts val="600"/>
              </a:spcAft>
            </a:pPr>
            <a:r>
              <a:rPr lang="fr-FR" sz="700" b="1" dirty="0" err="1">
                <a:solidFill>
                  <a:schemeClr val="bg1"/>
                </a:solidFill>
                <a:latin typeface="Roboto SemiBold" panose="02000000000000000000" pitchFamily="2" charset="0"/>
              </a:rPr>
              <a:t>SAFe</a:t>
            </a:r>
            <a:r>
              <a:rPr lang="fr-FR" sz="700" b="1" dirty="0">
                <a:solidFill>
                  <a:schemeClr val="bg1"/>
                </a:solidFill>
                <a:latin typeface="Roboto SemiBold" panose="02000000000000000000" pitchFamily="2" charset="0"/>
              </a:rPr>
              <a:t> 4.5 </a:t>
            </a:r>
            <a:r>
              <a:rPr lang="fr-FR" sz="700" b="1" dirty="0" err="1">
                <a:solidFill>
                  <a:schemeClr val="bg1"/>
                </a:solidFill>
                <a:latin typeface="Roboto SemiBold" panose="02000000000000000000" pitchFamily="2" charset="0"/>
              </a:rPr>
              <a:t>Certified</a:t>
            </a:r>
            <a:r>
              <a:rPr lang="fr-FR" sz="700" b="1" dirty="0">
                <a:solidFill>
                  <a:schemeClr val="bg1"/>
                </a:solidFill>
                <a:latin typeface="Roboto SemiBold" panose="02000000000000000000" pitchFamily="2" charset="0"/>
              </a:rPr>
              <a:t> </a:t>
            </a:r>
            <a:r>
              <a:rPr lang="fr-FR" sz="700" b="1" dirty="0" err="1">
                <a:solidFill>
                  <a:schemeClr val="bg1"/>
                </a:solidFill>
                <a:latin typeface="Roboto SemiBold" panose="02000000000000000000" pitchFamily="2" charset="0"/>
              </a:rPr>
              <a:t>Agilist</a:t>
            </a:r>
            <a:r>
              <a:rPr lang="fr-FR" sz="700" b="1" dirty="0">
                <a:solidFill>
                  <a:schemeClr val="bg1"/>
                </a:solidFill>
                <a:latin typeface="Roboto SemiBold" panose="02000000000000000000" pitchFamily="2" charset="0"/>
              </a:rPr>
              <a:t> </a:t>
            </a:r>
            <a:r>
              <a:rPr lang="fr-FR" sz="700" dirty="0">
                <a:solidFill>
                  <a:schemeClr val="bg1"/>
                </a:solidFill>
                <a:latin typeface="Roboto SemiBold" panose="02000000000000000000" pitchFamily="2" charset="0"/>
              </a:rPr>
              <a:t>&amp;</a:t>
            </a:r>
            <a:r>
              <a:rPr lang="fr-FR" sz="700" b="1" dirty="0">
                <a:solidFill>
                  <a:schemeClr val="bg1"/>
                </a:solidFill>
                <a:latin typeface="Roboto SemiBold" panose="02000000000000000000" pitchFamily="2" charset="0"/>
              </a:rPr>
              <a:t> </a:t>
            </a:r>
            <a:r>
              <a:rPr lang="fr-FR" sz="700" b="1" dirty="0" err="1">
                <a:solidFill>
                  <a:schemeClr val="bg1"/>
                </a:solidFill>
                <a:latin typeface="Roboto SemiBold" panose="02000000000000000000" pitchFamily="2" charset="0"/>
              </a:rPr>
              <a:t>AgilePM</a:t>
            </a:r>
            <a:r>
              <a:rPr lang="fr-FR" sz="700" b="1" dirty="0">
                <a:solidFill>
                  <a:schemeClr val="bg1"/>
                </a:solidFill>
                <a:latin typeface="Roboto SemiBold" panose="02000000000000000000" pitchFamily="2" charset="0"/>
              </a:rPr>
              <a:t>® </a:t>
            </a:r>
            <a:r>
              <a:rPr lang="fr-FR" sz="700" b="1" dirty="0" err="1">
                <a:solidFill>
                  <a:schemeClr val="bg1"/>
                </a:solidFill>
                <a:latin typeface="Roboto SemiBold" panose="02000000000000000000" pitchFamily="2" charset="0"/>
              </a:rPr>
              <a:t>Foundation</a:t>
            </a:r>
            <a:r>
              <a:rPr lang="fr-FR" sz="700" b="1" dirty="0">
                <a:solidFill>
                  <a:schemeClr val="bg1"/>
                </a:solidFill>
                <a:latin typeface="Roboto SemiBold" panose="02000000000000000000" pitchFamily="2" charset="0"/>
              </a:rPr>
              <a:t> </a:t>
            </a:r>
            <a:r>
              <a:rPr lang="fr-FR" sz="700" dirty="0">
                <a:solidFill>
                  <a:schemeClr val="bg1"/>
                </a:solidFill>
                <a:latin typeface="Roboto SemiBold" panose="02000000000000000000" pitchFamily="2" charset="0"/>
              </a:rPr>
              <a:t>– 2018</a:t>
            </a:r>
          </a:p>
          <a:p>
            <a:pPr algn="r">
              <a:spcAft>
                <a:spcPts val="300"/>
              </a:spcAft>
            </a:pPr>
            <a:r>
              <a:rPr lang="fr-FR" sz="700" b="1" dirty="0">
                <a:solidFill>
                  <a:schemeClr val="bg1"/>
                </a:solidFill>
                <a:latin typeface="Roboto SemiBold" panose="02000000000000000000" pitchFamily="2" charset="0"/>
              </a:rPr>
              <a:t>Professional Scrum Product </a:t>
            </a:r>
            <a:r>
              <a:rPr lang="fr-FR" sz="700" b="1" dirty="0" err="1">
                <a:solidFill>
                  <a:schemeClr val="bg1"/>
                </a:solidFill>
                <a:latin typeface="Roboto SemiBold" panose="02000000000000000000" pitchFamily="2" charset="0"/>
              </a:rPr>
              <a:t>Owner</a:t>
            </a:r>
            <a:r>
              <a:rPr lang="fr-FR" sz="700" b="1" dirty="0">
                <a:solidFill>
                  <a:schemeClr val="bg1"/>
                </a:solidFill>
                <a:latin typeface="Roboto SemiBold" panose="02000000000000000000" pitchFamily="2" charset="0"/>
              </a:rPr>
              <a:t>™ </a:t>
            </a:r>
            <a:r>
              <a:rPr lang="fr-FR" sz="700" dirty="0">
                <a:solidFill>
                  <a:schemeClr val="bg1"/>
                </a:solidFill>
                <a:latin typeface="Roboto SemiBold" panose="02000000000000000000" pitchFamily="2" charset="0"/>
              </a:rPr>
              <a:t>– 2015 </a:t>
            </a:r>
          </a:p>
        </p:txBody>
      </p:sp>
      <p:cxnSp>
        <p:nvCxnSpPr>
          <p:cNvPr id="55" name="Connecteur droit 54">
            <a:extLst>
              <a:ext uri="{FF2B5EF4-FFF2-40B4-BE49-F238E27FC236}">
                <a16:creationId xmlns:a16="http://schemas.microsoft.com/office/drawing/2014/main" id="{1255C37E-4DF8-426A-9CED-1371E70CC5A7}"/>
              </a:ext>
            </a:extLst>
          </p:cNvPr>
          <p:cNvCxnSpPr>
            <a:cxnSpLocks/>
          </p:cNvCxnSpPr>
          <p:nvPr>
            <p:custDataLst>
              <p:tags r:id="rId34"/>
            </p:custDataLst>
          </p:nvPr>
        </p:nvCxnSpPr>
        <p:spPr>
          <a:xfrm>
            <a:off x="256113" y="5632780"/>
            <a:ext cx="1907221" cy="0"/>
          </a:xfrm>
          <a:prstGeom prst="line">
            <a:avLst/>
          </a:prstGeom>
          <a:ln w="635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8" name="ZoneTexte 37">
            <a:extLst>
              <a:ext uri="{FF2B5EF4-FFF2-40B4-BE49-F238E27FC236}">
                <a16:creationId xmlns:a16="http://schemas.microsoft.com/office/drawing/2014/main" id="{E2C26AF1-7423-4A2F-AFF9-EA4C52225591}"/>
              </a:ext>
            </a:extLst>
          </p:cNvPr>
          <p:cNvSpPr txBox="1"/>
          <p:nvPr>
            <p:custDataLst>
              <p:tags r:id="rId35"/>
            </p:custDataLst>
          </p:nvPr>
        </p:nvSpPr>
        <p:spPr>
          <a:xfrm>
            <a:off x="256113" y="5739509"/>
            <a:ext cx="1907221" cy="2076979"/>
          </a:xfrm>
          <a:prstGeom prst="rect">
            <a:avLst/>
          </a:prstGeom>
          <a:noFill/>
        </p:spPr>
        <p:txBody>
          <a:bodyPr wrap="square" lIns="0" tIns="0" rIns="0" bIns="0" rtlCol="0">
            <a:spAutoFit/>
          </a:bodyPr>
          <a:lstStyle/>
          <a:p>
            <a:pPr algn="r">
              <a:spcAft>
                <a:spcPts val="600"/>
              </a:spcAft>
            </a:pPr>
            <a:r>
              <a:rPr lang="fr-FR" sz="800" b="1" dirty="0">
                <a:solidFill>
                  <a:schemeClr val="bg1"/>
                </a:solidFill>
                <a:latin typeface="Roboto" panose="02000000000000000000" pitchFamily="2" charset="0"/>
                <a:ea typeface="Roboto" panose="02000000000000000000" pitchFamily="2" charset="0"/>
                <a:cs typeface="Helvetica Neue" panose="02000503000000020004" pitchFamily="2" charset="0"/>
              </a:rPr>
              <a:t>Gestion de projet / Framework Agile</a:t>
            </a:r>
            <a:endParaRPr lang="fr-FR" sz="800" dirty="0">
              <a:solidFill>
                <a:schemeClr val="bg1"/>
              </a:solidFill>
              <a:latin typeface="Roboto" panose="02000000000000000000" pitchFamily="2" charset="0"/>
              <a:ea typeface="Roboto" panose="02000000000000000000" pitchFamily="2" charset="0"/>
              <a:cs typeface="Helvetica Neue" panose="02000503000000020004" pitchFamily="2" charset="0"/>
            </a:endParaRPr>
          </a:p>
          <a:p>
            <a:pPr algn="r">
              <a:spcAft>
                <a:spcPts val="600"/>
              </a:spcAft>
            </a:pPr>
            <a:r>
              <a:rPr lang="fr-FR" sz="600" dirty="0">
                <a:solidFill>
                  <a:schemeClr val="bg1"/>
                </a:solidFill>
                <a:latin typeface="Roboto" panose="02000000000000000000" pitchFamily="2" charset="0"/>
                <a:ea typeface="Roboto" panose="02000000000000000000" pitchFamily="2" charset="0"/>
                <a:cs typeface="Helvetica Neue" panose="02000503000000020004" pitchFamily="2" charset="0"/>
              </a:rPr>
              <a:t>KANBAN, Scrum, Cycle en V, </a:t>
            </a:r>
            <a:r>
              <a:rPr lang="fr-FR" sz="600" dirty="0" err="1">
                <a:solidFill>
                  <a:schemeClr val="bg1"/>
                </a:solidFill>
                <a:latin typeface="Roboto" panose="02000000000000000000" pitchFamily="2" charset="0"/>
                <a:ea typeface="Roboto" panose="02000000000000000000" pitchFamily="2" charset="0"/>
                <a:cs typeface="Helvetica Neue" panose="02000503000000020004" pitchFamily="2" charset="0"/>
              </a:rPr>
              <a:t>SAFe</a:t>
            </a:r>
            <a:r>
              <a:rPr lang="fr-FR" sz="600" dirty="0">
                <a:solidFill>
                  <a:schemeClr val="bg1"/>
                </a:solidFill>
                <a:latin typeface="Roboto" panose="02000000000000000000" pitchFamily="2" charset="0"/>
                <a:ea typeface="Roboto" panose="02000000000000000000" pitchFamily="2" charset="0"/>
                <a:cs typeface="Helvetica Neue" panose="02000503000000020004" pitchFamily="2" charset="0"/>
              </a:rPr>
              <a:t>, </a:t>
            </a:r>
            <a:r>
              <a:rPr lang="fr-FR" sz="600" dirty="0" err="1">
                <a:solidFill>
                  <a:schemeClr val="bg1"/>
                </a:solidFill>
                <a:latin typeface="Roboto" panose="02000000000000000000" pitchFamily="2" charset="0"/>
                <a:ea typeface="Roboto" panose="02000000000000000000" pitchFamily="2" charset="0"/>
                <a:cs typeface="Helvetica Neue" panose="02000503000000020004" pitchFamily="2" charset="0"/>
              </a:rPr>
              <a:t>AgilePM</a:t>
            </a:r>
            <a:r>
              <a:rPr lang="fr-FR" sz="600" dirty="0">
                <a:solidFill>
                  <a:schemeClr val="bg1"/>
                </a:solidFill>
                <a:latin typeface="Roboto" panose="02000000000000000000" pitchFamily="2" charset="0"/>
                <a:ea typeface="Roboto" panose="02000000000000000000" pitchFamily="2" charset="0"/>
                <a:cs typeface="Helvetica Neue" panose="02000503000000020004" pitchFamily="2" charset="0"/>
              </a:rPr>
              <a:t>, XP (</a:t>
            </a:r>
            <a:r>
              <a:rPr lang="fr-FR" sz="600" dirty="0" err="1">
                <a:solidFill>
                  <a:schemeClr val="bg1"/>
                </a:solidFill>
                <a:latin typeface="Roboto" panose="02000000000000000000" pitchFamily="2" charset="0"/>
                <a:ea typeface="Roboto" panose="02000000000000000000" pitchFamily="2" charset="0"/>
                <a:cs typeface="Helvetica Neue" panose="02000503000000020004" pitchFamily="2" charset="0"/>
              </a:rPr>
              <a:t>eXtreme</a:t>
            </a:r>
            <a:r>
              <a:rPr lang="fr-FR" sz="600" dirty="0">
                <a:solidFill>
                  <a:schemeClr val="bg1"/>
                </a:solidFill>
                <a:latin typeface="Roboto" panose="02000000000000000000" pitchFamily="2" charset="0"/>
                <a:ea typeface="Roboto" panose="02000000000000000000" pitchFamily="2" charset="0"/>
                <a:cs typeface="Helvetica Neue" panose="02000503000000020004" pitchFamily="2" charset="0"/>
              </a:rPr>
              <a:t> </a:t>
            </a:r>
            <a:r>
              <a:rPr lang="fr-FR" sz="600" dirty="0" err="1">
                <a:solidFill>
                  <a:schemeClr val="bg1"/>
                </a:solidFill>
                <a:latin typeface="Roboto" panose="02000000000000000000" pitchFamily="2" charset="0"/>
                <a:ea typeface="Roboto" panose="02000000000000000000" pitchFamily="2" charset="0"/>
                <a:cs typeface="Helvetica Neue" panose="02000503000000020004" pitchFamily="2" charset="0"/>
              </a:rPr>
              <a:t>Programming</a:t>
            </a:r>
            <a:r>
              <a:rPr lang="fr-FR" sz="600" dirty="0">
                <a:solidFill>
                  <a:schemeClr val="bg1"/>
                </a:solidFill>
                <a:latin typeface="Roboto" panose="02000000000000000000" pitchFamily="2" charset="0"/>
                <a:ea typeface="Roboto" panose="02000000000000000000" pitchFamily="2" charset="0"/>
                <a:cs typeface="Helvetica Neue" panose="02000503000000020004" pitchFamily="2" charset="0"/>
              </a:rPr>
              <a:t>), </a:t>
            </a:r>
            <a:r>
              <a:rPr lang="fr-FR" sz="600" dirty="0" err="1">
                <a:solidFill>
                  <a:schemeClr val="bg1"/>
                </a:solidFill>
                <a:latin typeface="Roboto" panose="02000000000000000000" pitchFamily="2" charset="0"/>
                <a:ea typeface="Roboto" panose="02000000000000000000" pitchFamily="2" charset="0"/>
                <a:cs typeface="Helvetica Neue" panose="02000503000000020004" pitchFamily="2" charset="0"/>
              </a:rPr>
              <a:t>AgilePgM</a:t>
            </a:r>
            <a:r>
              <a:rPr lang="fr-FR" sz="600" dirty="0">
                <a:solidFill>
                  <a:schemeClr val="bg1"/>
                </a:solidFill>
                <a:latin typeface="Roboto" panose="02000000000000000000" pitchFamily="2" charset="0"/>
                <a:ea typeface="Roboto" panose="02000000000000000000" pitchFamily="2" charset="0"/>
                <a:cs typeface="Helvetica Neue" panose="02000503000000020004" pitchFamily="2" charset="0"/>
              </a:rPr>
              <a:t>, KAIZEN</a:t>
            </a:r>
            <a:endParaRPr lang="fr-FR" sz="800" u="sng" dirty="0">
              <a:solidFill>
                <a:schemeClr val="bg1"/>
              </a:solidFill>
              <a:latin typeface="Roboto" panose="02000000000000000000" pitchFamily="2" charset="0"/>
              <a:ea typeface="Roboto" panose="02000000000000000000" pitchFamily="2" charset="0"/>
              <a:cs typeface="Helvetica Neue" panose="02000503000000020004" pitchFamily="2" charset="0"/>
            </a:endParaRPr>
          </a:p>
          <a:p>
            <a:pPr algn="r">
              <a:spcBef>
                <a:spcPts val="600"/>
              </a:spcBef>
              <a:spcAft>
                <a:spcPts val="300"/>
              </a:spcAft>
            </a:pPr>
            <a:r>
              <a:rPr lang="fr-FR" sz="800" b="1" dirty="0">
                <a:solidFill>
                  <a:schemeClr val="bg1"/>
                </a:solidFill>
                <a:latin typeface="Roboto" panose="02000000000000000000" pitchFamily="2" charset="0"/>
                <a:ea typeface="Roboto" panose="02000000000000000000" pitchFamily="2" charset="0"/>
                <a:cs typeface="Helvetica Neue" panose="02000503000000020004" pitchFamily="2" charset="0"/>
              </a:rPr>
              <a:t>Langages informatiques</a:t>
            </a:r>
          </a:p>
          <a:p>
            <a:pPr algn="r">
              <a:spcAft>
                <a:spcPts val="600"/>
              </a:spcAft>
            </a:pPr>
            <a:r>
              <a:rPr lang="fr-FR" sz="600" dirty="0">
                <a:solidFill>
                  <a:schemeClr val="bg1"/>
                </a:solidFill>
                <a:latin typeface="Roboto" panose="02000000000000000000" pitchFamily="2" charset="0"/>
                <a:ea typeface="Roboto" panose="02000000000000000000" pitchFamily="2" charset="0"/>
              </a:rPr>
              <a:t>Java, Groovy, Web (JavaScript, HTML 4 – 5, XHTML, PHP, XML, CSS, </a:t>
            </a:r>
            <a:r>
              <a:rPr lang="fr-FR" sz="600" dirty="0" err="1">
                <a:solidFill>
                  <a:schemeClr val="bg1"/>
                </a:solidFill>
                <a:latin typeface="Roboto" panose="02000000000000000000" pitchFamily="2" charset="0"/>
                <a:ea typeface="Roboto" panose="02000000000000000000" pitchFamily="2" charset="0"/>
              </a:rPr>
              <a:t>Less</a:t>
            </a:r>
            <a:r>
              <a:rPr lang="fr-FR" sz="600" dirty="0">
                <a:solidFill>
                  <a:schemeClr val="bg1"/>
                </a:solidFill>
                <a:latin typeface="Roboto" panose="02000000000000000000" pitchFamily="2" charset="0"/>
                <a:ea typeface="Roboto" panose="02000000000000000000" pitchFamily="2" charset="0"/>
              </a:rPr>
              <a:t>), C++ / C, Python, Batch, Bash </a:t>
            </a:r>
          </a:p>
          <a:p>
            <a:pPr algn="r">
              <a:spcBef>
                <a:spcPts val="600"/>
              </a:spcBef>
              <a:spcAft>
                <a:spcPts val="300"/>
              </a:spcAft>
            </a:pPr>
            <a:r>
              <a:rPr lang="fr-FR" sz="800" b="1" dirty="0">
                <a:solidFill>
                  <a:schemeClr val="bg1"/>
                </a:solidFill>
                <a:latin typeface="Roboto" panose="02000000000000000000" pitchFamily="2" charset="0"/>
                <a:ea typeface="Roboto" panose="02000000000000000000" pitchFamily="2" charset="0"/>
              </a:rPr>
              <a:t>Base de données</a:t>
            </a:r>
          </a:p>
          <a:p>
            <a:pPr algn="r">
              <a:spcAft>
                <a:spcPts val="600"/>
              </a:spcAft>
            </a:pPr>
            <a:r>
              <a:rPr lang="fr-FR" sz="600" dirty="0">
                <a:solidFill>
                  <a:schemeClr val="bg1"/>
                </a:solidFill>
                <a:latin typeface="Roboto" panose="02000000000000000000" pitchFamily="2" charset="0"/>
                <a:ea typeface="Roboto" panose="02000000000000000000" pitchFamily="2" charset="0"/>
              </a:rPr>
              <a:t>PostgreSQL, MySQL, DB2, Oracle, </a:t>
            </a:r>
            <a:r>
              <a:rPr lang="fr-FR" sz="600" dirty="0" err="1">
                <a:solidFill>
                  <a:schemeClr val="bg1"/>
                </a:solidFill>
                <a:latin typeface="Roboto" panose="02000000000000000000" pitchFamily="2" charset="0"/>
                <a:ea typeface="Roboto" panose="02000000000000000000" pitchFamily="2" charset="0"/>
              </a:rPr>
              <a:t>ElasticSearch</a:t>
            </a:r>
            <a:r>
              <a:rPr lang="fr-FR" sz="600" dirty="0">
                <a:solidFill>
                  <a:schemeClr val="bg1"/>
                </a:solidFill>
                <a:latin typeface="Roboto" panose="02000000000000000000" pitchFamily="2" charset="0"/>
                <a:ea typeface="Roboto" panose="02000000000000000000" pitchFamily="2" charset="0"/>
              </a:rPr>
              <a:t> (2.2), Cassandra</a:t>
            </a:r>
            <a:endParaRPr lang="fr-FR" sz="800" u="sng" dirty="0">
              <a:solidFill>
                <a:schemeClr val="bg1"/>
              </a:solidFill>
              <a:latin typeface="Roboto" panose="02000000000000000000" pitchFamily="2" charset="0"/>
              <a:ea typeface="Roboto" panose="02000000000000000000" pitchFamily="2" charset="0"/>
              <a:cs typeface="Helvetica Neue" panose="02000503000000020004" pitchFamily="2" charset="0"/>
            </a:endParaRPr>
          </a:p>
          <a:p>
            <a:pPr algn="r">
              <a:spcAft>
                <a:spcPts val="300"/>
              </a:spcAft>
            </a:pPr>
            <a:r>
              <a:rPr lang="fr-FR" sz="800" b="1" dirty="0">
                <a:solidFill>
                  <a:schemeClr val="bg1"/>
                </a:solidFill>
                <a:latin typeface="Roboto" panose="02000000000000000000" pitchFamily="2" charset="0"/>
                <a:ea typeface="Roboto" panose="02000000000000000000" pitchFamily="2" charset="0"/>
                <a:cs typeface="Helvetica Neue" panose="02000503000000020004" pitchFamily="2" charset="0"/>
              </a:rPr>
              <a:t>Logiciels &amp; Applications</a:t>
            </a:r>
          </a:p>
          <a:p>
            <a:pPr algn="r">
              <a:spcAft>
                <a:spcPts val="600"/>
              </a:spcAft>
            </a:pPr>
            <a:r>
              <a:rPr lang="fr-FR" sz="600" dirty="0">
                <a:solidFill>
                  <a:schemeClr val="bg1"/>
                </a:solidFill>
                <a:latin typeface="Roboto" panose="02000000000000000000" pitchFamily="2" charset="0"/>
                <a:ea typeface="Roboto" panose="02000000000000000000" pitchFamily="2" charset="0"/>
                <a:cs typeface="Helvetica Neue" panose="02000503000000020004" pitchFamily="2" charset="0"/>
              </a:rPr>
              <a:t>Jira Software, Confluence, </a:t>
            </a:r>
            <a:r>
              <a:rPr lang="fr-FR" sz="600" dirty="0" err="1">
                <a:solidFill>
                  <a:schemeClr val="bg1"/>
                </a:solidFill>
                <a:latin typeface="Roboto" panose="02000000000000000000" pitchFamily="2" charset="0"/>
                <a:ea typeface="Roboto" panose="02000000000000000000" pitchFamily="2" charset="0"/>
                <a:cs typeface="Helvetica Neue" panose="02000503000000020004" pitchFamily="2" charset="0"/>
              </a:rPr>
              <a:t>OpsGenie</a:t>
            </a:r>
            <a:r>
              <a:rPr lang="fr-FR" sz="600" dirty="0">
                <a:solidFill>
                  <a:schemeClr val="bg1"/>
                </a:solidFill>
                <a:latin typeface="Roboto" panose="02000000000000000000" pitchFamily="2" charset="0"/>
                <a:ea typeface="Roboto" panose="02000000000000000000" pitchFamily="2" charset="0"/>
                <a:cs typeface="Helvetica Neue" panose="02000503000000020004" pitchFamily="2" charset="0"/>
              </a:rPr>
              <a:t>, </a:t>
            </a:r>
            <a:r>
              <a:rPr lang="fr-FR" sz="600" dirty="0" err="1">
                <a:solidFill>
                  <a:schemeClr val="bg1"/>
                </a:solidFill>
                <a:latin typeface="Roboto" panose="02000000000000000000" pitchFamily="2" charset="0"/>
                <a:ea typeface="Roboto" panose="02000000000000000000" pitchFamily="2" charset="0"/>
                <a:cs typeface="Helvetica Neue" panose="02000503000000020004" pitchFamily="2" charset="0"/>
              </a:rPr>
              <a:t>Status</a:t>
            </a:r>
            <a:r>
              <a:rPr lang="fr-FR" sz="600" dirty="0">
                <a:solidFill>
                  <a:schemeClr val="bg1"/>
                </a:solidFill>
                <a:latin typeface="Roboto" panose="02000000000000000000" pitchFamily="2" charset="0"/>
                <a:ea typeface="Roboto" panose="02000000000000000000" pitchFamily="2" charset="0"/>
                <a:cs typeface="Helvetica Neue" panose="02000503000000020004" pitchFamily="2" charset="0"/>
              </a:rPr>
              <a:t>, </a:t>
            </a:r>
            <a:r>
              <a:rPr lang="fr-FR" sz="600" dirty="0" err="1">
                <a:solidFill>
                  <a:schemeClr val="bg1"/>
                </a:solidFill>
                <a:latin typeface="Roboto" panose="02000000000000000000" pitchFamily="2" charset="0"/>
                <a:ea typeface="Roboto" panose="02000000000000000000" pitchFamily="2" charset="0"/>
                <a:cs typeface="Helvetica Neue" panose="02000503000000020004" pitchFamily="2" charset="0"/>
              </a:rPr>
              <a:t>PostMan</a:t>
            </a:r>
            <a:r>
              <a:rPr lang="fr-FR" sz="600" dirty="0">
                <a:solidFill>
                  <a:schemeClr val="bg1"/>
                </a:solidFill>
                <a:latin typeface="Roboto" panose="02000000000000000000" pitchFamily="2" charset="0"/>
                <a:ea typeface="Roboto" panose="02000000000000000000" pitchFamily="2" charset="0"/>
                <a:cs typeface="Helvetica Neue" panose="02000503000000020004" pitchFamily="2" charset="0"/>
              </a:rPr>
              <a:t>, </a:t>
            </a:r>
            <a:r>
              <a:rPr lang="fr-FR" sz="600" dirty="0" err="1">
                <a:solidFill>
                  <a:schemeClr val="bg1"/>
                </a:solidFill>
                <a:latin typeface="Roboto" panose="02000000000000000000" pitchFamily="2" charset="0"/>
                <a:ea typeface="Roboto" panose="02000000000000000000" pitchFamily="2" charset="0"/>
                <a:cs typeface="Helvetica Neue" panose="02000503000000020004" pitchFamily="2" charset="0"/>
              </a:rPr>
              <a:t>Kibana</a:t>
            </a:r>
            <a:r>
              <a:rPr lang="fr-FR" sz="600" dirty="0">
                <a:solidFill>
                  <a:schemeClr val="bg1"/>
                </a:solidFill>
                <a:latin typeface="Roboto" panose="02000000000000000000" pitchFamily="2" charset="0"/>
                <a:ea typeface="Roboto" panose="02000000000000000000" pitchFamily="2" charset="0"/>
                <a:cs typeface="Helvetica Neue" panose="02000503000000020004" pitchFamily="2" charset="0"/>
              </a:rPr>
              <a:t>, </a:t>
            </a:r>
            <a:r>
              <a:rPr lang="fr-FR" sz="600" dirty="0" err="1">
                <a:solidFill>
                  <a:schemeClr val="bg1"/>
                </a:solidFill>
                <a:latin typeface="Roboto" panose="02000000000000000000" pitchFamily="2" charset="0"/>
                <a:ea typeface="Roboto" panose="02000000000000000000" pitchFamily="2" charset="0"/>
                <a:cs typeface="Helvetica Neue" panose="02000503000000020004" pitchFamily="2" charset="0"/>
              </a:rPr>
              <a:t>Grafana</a:t>
            </a:r>
            <a:r>
              <a:rPr lang="fr-FR" sz="600" dirty="0">
                <a:solidFill>
                  <a:schemeClr val="bg1"/>
                </a:solidFill>
                <a:latin typeface="Roboto" panose="02000000000000000000" pitchFamily="2" charset="0"/>
                <a:ea typeface="Roboto" panose="02000000000000000000" pitchFamily="2" charset="0"/>
                <a:cs typeface="Helvetica Neue" panose="02000503000000020004" pitchFamily="2" charset="0"/>
              </a:rPr>
              <a:t>, Slack, Jenkins, QC, Microsoft365</a:t>
            </a:r>
          </a:p>
          <a:p>
            <a:pPr algn="r">
              <a:lnSpc>
                <a:spcPct val="180000"/>
              </a:lnSpc>
              <a:spcAft>
                <a:spcPts val="300"/>
              </a:spcAft>
            </a:pPr>
            <a:r>
              <a:rPr lang="fr-FR" sz="800" b="1" dirty="0">
                <a:solidFill>
                  <a:schemeClr val="bg1"/>
                </a:solidFill>
                <a:latin typeface="Roboto" panose="02000000000000000000" pitchFamily="2" charset="0"/>
                <a:ea typeface="Roboto" panose="02000000000000000000" pitchFamily="2" charset="0"/>
                <a:cs typeface="Helvetica Neue" panose="02000503000000020004" pitchFamily="2" charset="0"/>
              </a:rPr>
              <a:t>Management &amp; animation d’une équipe</a:t>
            </a:r>
            <a:endParaRPr lang="fr-FR" sz="800" b="1" u="sng" dirty="0">
              <a:solidFill>
                <a:schemeClr val="bg1"/>
              </a:solidFill>
              <a:latin typeface="Roboto" panose="02000000000000000000" pitchFamily="2" charset="0"/>
              <a:ea typeface="Roboto" panose="02000000000000000000" pitchFamily="2" charset="0"/>
              <a:cs typeface="Helvetica Neue" panose="02000503000000020004" pitchFamily="2" charset="0"/>
            </a:endParaRPr>
          </a:p>
        </p:txBody>
      </p:sp>
      <p:sp>
        <p:nvSpPr>
          <p:cNvPr id="6" name="Rectangle 5">
            <a:extLst>
              <a:ext uri="{FF2B5EF4-FFF2-40B4-BE49-F238E27FC236}">
                <a16:creationId xmlns:a16="http://schemas.microsoft.com/office/drawing/2014/main" id="{C95BBF7F-6F0A-728E-0B46-C1DA2EFA970C}"/>
              </a:ext>
            </a:extLst>
          </p:cNvPr>
          <p:cNvSpPr>
            <a:spLocks/>
          </p:cNvSpPr>
          <p:nvPr>
            <p:custDataLst>
              <p:tags r:id="rId36"/>
            </p:custDataLst>
          </p:nvPr>
        </p:nvSpPr>
        <p:spPr>
          <a:xfrm>
            <a:off x="0" y="9744073"/>
            <a:ext cx="2350124" cy="941574"/>
          </a:xfrm>
          <a:prstGeom prst="rect">
            <a:avLst/>
          </a:prstGeom>
          <a:solidFill>
            <a:srgbClr val="EAEAE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Aft>
                <a:spcPts val="300"/>
              </a:spcAft>
            </a:pPr>
            <a:endParaRPr lang="fr-FR" dirty="0"/>
          </a:p>
        </p:txBody>
      </p:sp>
      <p:pic>
        <p:nvPicPr>
          <p:cNvPr id="9" name="Graphique 8" descr="Toque d'étudiant contour">
            <a:extLst>
              <a:ext uri="{FF2B5EF4-FFF2-40B4-BE49-F238E27FC236}">
                <a16:creationId xmlns:a16="http://schemas.microsoft.com/office/drawing/2014/main" id="{89A6CD4E-E2B3-B843-9359-4CB4C63865D4}"/>
              </a:ext>
            </a:extLst>
          </p:cNvPr>
          <p:cNvPicPr>
            <a:picLocks noChangeAspect="1"/>
          </p:cNvPicPr>
          <p:nvPr>
            <p:custDataLst>
              <p:tags r:id="rId37"/>
            </p:custDataLst>
          </p:nvPr>
        </p:nvPicPr>
        <p:blipFill>
          <a:blip r:embed="rId56">
            <a:extLst>
              <a:ext uri="{96DAC541-7B7A-43D3-8B79-37D633B846F1}">
                <asvg:svgBlip xmlns:asvg="http://schemas.microsoft.com/office/drawing/2016/SVG/main" r:embed="rId57"/>
              </a:ext>
            </a:extLst>
          </a:blip>
          <a:stretch>
            <a:fillRect/>
          </a:stretch>
        </p:blipFill>
        <p:spPr>
          <a:xfrm>
            <a:off x="250622" y="2300020"/>
            <a:ext cx="212705" cy="212705"/>
          </a:xfrm>
          <a:prstGeom prst="rect">
            <a:avLst/>
          </a:prstGeom>
        </p:spPr>
      </p:pic>
      <p:pic>
        <p:nvPicPr>
          <p:cNvPr id="13" name="Graphique 12" descr="Diplôme roulé contour">
            <a:extLst>
              <a:ext uri="{FF2B5EF4-FFF2-40B4-BE49-F238E27FC236}">
                <a16:creationId xmlns:a16="http://schemas.microsoft.com/office/drawing/2014/main" id="{CE00FAE0-D146-25BE-6D03-9FB59FC4CAAF}"/>
              </a:ext>
            </a:extLst>
          </p:cNvPr>
          <p:cNvPicPr>
            <a:picLocks noChangeAspect="1"/>
          </p:cNvPicPr>
          <p:nvPr>
            <p:custDataLst>
              <p:tags r:id="rId38"/>
            </p:custDataLst>
          </p:nvPr>
        </p:nvPicPr>
        <p:blipFill>
          <a:blip r:embed="rId58">
            <a:extLst>
              <a:ext uri="{96DAC541-7B7A-43D3-8B79-37D633B846F1}">
                <asvg:svgBlip xmlns:asvg="http://schemas.microsoft.com/office/drawing/2016/SVG/main" r:embed="rId59"/>
              </a:ext>
            </a:extLst>
          </a:blip>
          <a:stretch>
            <a:fillRect/>
          </a:stretch>
        </p:blipFill>
        <p:spPr>
          <a:xfrm>
            <a:off x="255333" y="4375665"/>
            <a:ext cx="214498" cy="214498"/>
          </a:xfrm>
          <a:prstGeom prst="rect">
            <a:avLst/>
          </a:prstGeom>
        </p:spPr>
      </p:pic>
      <p:pic>
        <p:nvPicPr>
          <p:cNvPr id="52" name="Graphique 51" descr="Évaluation 3 étoiles avec un remplissage uni">
            <a:extLst>
              <a:ext uri="{FF2B5EF4-FFF2-40B4-BE49-F238E27FC236}">
                <a16:creationId xmlns:a16="http://schemas.microsoft.com/office/drawing/2014/main" id="{C333E350-F70D-A261-0B53-672650A293FC}"/>
              </a:ext>
            </a:extLst>
          </p:cNvPr>
          <p:cNvPicPr>
            <a:picLocks noChangeAspect="1"/>
          </p:cNvPicPr>
          <p:nvPr>
            <p:custDataLst>
              <p:tags r:id="rId39"/>
            </p:custDataLst>
          </p:nvPr>
        </p:nvPicPr>
        <p:blipFill>
          <a:blip r:embed="rId60">
            <a:extLst>
              <a:ext uri="{96DAC541-7B7A-43D3-8B79-37D633B846F1}">
                <asvg:svgBlip xmlns:asvg="http://schemas.microsoft.com/office/drawing/2016/SVG/main" r:embed="rId61"/>
              </a:ext>
            </a:extLst>
          </a:blip>
          <a:stretch>
            <a:fillRect/>
          </a:stretch>
        </p:blipFill>
        <p:spPr>
          <a:xfrm>
            <a:off x="270943" y="8061108"/>
            <a:ext cx="218163" cy="218163"/>
          </a:xfrm>
          <a:prstGeom prst="rect">
            <a:avLst/>
          </a:prstGeom>
        </p:spPr>
      </p:pic>
      <p:sp>
        <p:nvSpPr>
          <p:cNvPr id="57" name="ZoneTexte 56">
            <a:extLst>
              <a:ext uri="{FF2B5EF4-FFF2-40B4-BE49-F238E27FC236}">
                <a16:creationId xmlns:a16="http://schemas.microsoft.com/office/drawing/2014/main" id="{8629243E-52AC-BDCF-341C-9835AC342573}"/>
              </a:ext>
            </a:extLst>
          </p:cNvPr>
          <p:cNvSpPr txBox="1"/>
          <p:nvPr>
            <p:custDataLst>
              <p:tags r:id="rId40"/>
            </p:custDataLst>
          </p:nvPr>
        </p:nvSpPr>
        <p:spPr>
          <a:xfrm>
            <a:off x="3123506" y="10411259"/>
            <a:ext cx="4383940" cy="200055"/>
          </a:xfrm>
          <a:prstGeom prst="rect">
            <a:avLst/>
          </a:prstGeom>
          <a:noFill/>
        </p:spPr>
        <p:txBody>
          <a:bodyPr wrap="square" rtlCol="0">
            <a:spAutoFit/>
          </a:bodyPr>
          <a:lstStyle/>
          <a:p>
            <a:pPr algn="r"/>
            <a:r>
              <a:rPr lang="fr-FR" sz="700" dirty="0">
                <a:effectLst/>
                <a:latin typeface="Roboto Thin" panose="02000000000000000000" pitchFamily="2" charset="0"/>
                <a:ea typeface="Roboto Thin" panose="02000000000000000000" pitchFamily="2" charset="0"/>
                <a:cs typeface="Times New Roman" panose="02020603050405020304" pitchFamily="18" charset="0"/>
              </a:rPr>
              <a:t>Dossier de compétences  mis à jour le</a:t>
            </a:r>
            <a:r>
              <a:rPr lang="fr-FR" sz="700" b="1" dirty="0">
                <a:effectLst/>
                <a:latin typeface="Roboto Thin" panose="02000000000000000000" pitchFamily="2" charset="0"/>
                <a:ea typeface="Roboto Thin" panose="02000000000000000000" pitchFamily="2" charset="0"/>
                <a:cs typeface="Times New Roman" panose="02020603050405020304" pitchFamily="18" charset="0"/>
              </a:rPr>
              <a:t> </a:t>
            </a:r>
            <a:r>
              <a:rPr lang="fr-FR" sz="700" b="1" dirty="0">
                <a:latin typeface="Roboto Thin" panose="02000000000000000000" pitchFamily="2" charset="0"/>
                <a:ea typeface="Roboto Thin" panose="02000000000000000000" pitchFamily="2" charset="0"/>
                <a:cs typeface="Times New Roman" panose="02020603050405020304" pitchFamily="18" charset="0"/>
              </a:rPr>
              <a:t>14 mai 2025 </a:t>
            </a:r>
            <a:r>
              <a:rPr lang="fr-FR" sz="700" b="1" dirty="0">
                <a:effectLst/>
                <a:latin typeface="Roboto Thin" panose="02000000000000000000" pitchFamily="2" charset="0"/>
                <a:ea typeface="Roboto Thin" panose="02000000000000000000" pitchFamily="2" charset="0"/>
                <a:cs typeface="Times New Roman" panose="02020603050405020304" pitchFamily="18" charset="0"/>
              </a:rPr>
              <a:t>– Page 1 / 15  </a:t>
            </a:r>
            <a:endParaRPr lang="fr-FR" sz="700" b="1" dirty="0">
              <a:latin typeface="Roboto Thin" panose="02000000000000000000" pitchFamily="2" charset="0"/>
              <a:ea typeface="Roboto Thin" panose="02000000000000000000" pitchFamily="2" charset="0"/>
            </a:endParaRPr>
          </a:p>
        </p:txBody>
      </p:sp>
      <p:pic>
        <p:nvPicPr>
          <p:cNvPr id="59" name="Graphique 58" descr="Pièces de puzzle contour">
            <a:extLst>
              <a:ext uri="{FF2B5EF4-FFF2-40B4-BE49-F238E27FC236}">
                <a16:creationId xmlns:a16="http://schemas.microsoft.com/office/drawing/2014/main" id="{84E280CA-5C64-049F-E52F-9CC9AB62F248}"/>
              </a:ext>
            </a:extLst>
          </p:cNvPr>
          <p:cNvPicPr>
            <a:picLocks noChangeAspect="1"/>
          </p:cNvPicPr>
          <p:nvPr>
            <p:custDataLst>
              <p:tags r:id="rId41"/>
            </p:custDataLst>
          </p:nvPr>
        </p:nvPicPr>
        <p:blipFill>
          <a:blip r:embed="rId62">
            <a:extLst>
              <a:ext uri="{96DAC541-7B7A-43D3-8B79-37D633B846F1}">
                <asvg:svgBlip xmlns:asvg="http://schemas.microsoft.com/office/drawing/2016/SVG/main" r:embed="rId63"/>
              </a:ext>
            </a:extLst>
          </a:blip>
          <a:stretch>
            <a:fillRect/>
          </a:stretch>
        </p:blipFill>
        <p:spPr>
          <a:xfrm>
            <a:off x="251830" y="5391953"/>
            <a:ext cx="228429" cy="228429"/>
          </a:xfrm>
          <a:prstGeom prst="rect">
            <a:avLst/>
          </a:prstGeom>
        </p:spPr>
      </p:pic>
      <p:pic>
        <p:nvPicPr>
          <p:cNvPr id="34" name="Graphique 33" descr="Calendrier journalier contour">
            <a:extLst>
              <a:ext uri="{FF2B5EF4-FFF2-40B4-BE49-F238E27FC236}">
                <a16:creationId xmlns:a16="http://schemas.microsoft.com/office/drawing/2014/main" id="{7A9AC5E5-85ED-388C-3E3D-29CE50CA13BE}"/>
              </a:ext>
            </a:extLst>
          </p:cNvPr>
          <p:cNvPicPr>
            <a:picLocks noChangeAspect="1"/>
          </p:cNvPicPr>
          <p:nvPr>
            <p:custDataLst>
              <p:tags r:id="rId42"/>
            </p:custDataLst>
          </p:nvPr>
        </p:nvPicPr>
        <p:blipFill>
          <a:blip r:embed="rId64">
            <a:extLst>
              <a:ext uri="{96DAC541-7B7A-43D3-8B79-37D633B846F1}">
                <asvg:svgBlip xmlns:asvg="http://schemas.microsoft.com/office/drawing/2016/SVG/main" r:embed="rId65"/>
              </a:ext>
            </a:extLst>
          </a:blip>
          <a:stretch>
            <a:fillRect/>
          </a:stretch>
        </p:blipFill>
        <p:spPr>
          <a:xfrm>
            <a:off x="4746809" y="10425995"/>
            <a:ext cx="147731" cy="147731"/>
          </a:xfrm>
          <a:prstGeom prst="rect">
            <a:avLst/>
          </a:prstGeom>
        </p:spPr>
      </p:pic>
      <p:pic>
        <p:nvPicPr>
          <p:cNvPr id="7" name="Graphique 6" descr="Pièces de puzzle contour">
            <a:extLst>
              <a:ext uri="{FF2B5EF4-FFF2-40B4-BE49-F238E27FC236}">
                <a16:creationId xmlns:a16="http://schemas.microsoft.com/office/drawing/2014/main" id="{FAB916AC-ED7F-85A9-B60B-91DFFD0C4FDC}"/>
              </a:ext>
            </a:extLst>
          </p:cNvPr>
          <p:cNvPicPr>
            <a:picLocks noChangeAspect="1"/>
          </p:cNvPicPr>
          <p:nvPr>
            <p:custDataLst>
              <p:tags r:id="rId43"/>
            </p:custDataLst>
          </p:nvPr>
        </p:nvPicPr>
        <p:blipFill>
          <a:blip r:embed="rId66">
            <a:extLst>
              <a:ext uri="{96DAC541-7B7A-43D3-8B79-37D633B846F1}">
                <asvg:svgBlip xmlns:asvg="http://schemas.microsoft.com/office/drawing/2016/SVG/main" r:embed="rId67"/>
              </a:ext>
            </a:extLst>
          </a:blip>
          <a:stretch>
            <a:fillRect/>
          </a:stretch>
        </p:blipFill>
        <p:spPr>
          <a:xfrm>
            <a:off x="4812401" y="4154348"/>
            <a:ext cx="228429" cy="228429"/>
          </a:xfrm>
          <a:prstGeom prst="rect">
            <a:avLst/>
          </a:prstGeom>
        </p:spPr>
      </p:pic>
      <p:grpSp>
        <p:nvGrpSpPr>
          <p:cNvPr id="2" name="Groupe 1">
            <a:extLst>
              <a:ext uri="{FF2B5EF4-FFF2-40B4-BE49-F238E27FC236}">
                <a16:creationId xmlns:a16="http://schemas.microsoft.com/office/drawing/2014/main" id="{920829A6-2C9A-28F3-67D2-EC0E019B63A6}"/>
              </a:ext>
            </a:extLst>
          </p:cNvPr>
          <p:cNvGrpSpPr/>
          <p:nvPr/>
        </p:nvGrpSpPr>
        <p:grpSpPr>
          <a:xfrm>
            <a:off x="793798" y="9827621"/>
            <a:ext cx="749029" cy="841583"/>
            <a:chOff x="3258892" y="1900954"/>
            <a:chExt cx="3457538" cy="3981931"/>
          </a:xfrm>
        </p:grpSpPr>
        <p:pic>
          <p:nvPicPr>
            <p:cNvPr id="10" name="Image 9" descr="Une image contenant art, motif, Rectangle, carré&#10;&#10;Description générée automatiquement">
              <a:extLst>
                <a:ext uri="{FF2B5EF4-FFF2-40B4-BE49-F238E27FC236}">
                  <a16:creationId xmlns:a16="http://schemas.microsoft.com/office/drawing/2014/main" id="{FBC698FD-B92E-C5D4-FE96-081BC5F610A0}"/>
                </a:ext>
              </a:extLst>
            </p:cNvPr>
            <p:cNvPicPr>
              <a:picLocks noChangeAspect="1"/>
            </p:cNvPicPr>
            <p:nvPr/>
          </p:nvPicPr>
          <p:blipFill>
            <a:blip r:embed="rId68"/>
            <a:stretch>
              <a:fillRect/>
            </a:stretch>
          </p:blipFill>
          <p:spPr>
            <a:xfrm>
              <a:off x="3258892" y="1900954"/>
              <a:ext cx="3457538" cy="3981931"/>
            </a:xfrm>
            <a:prstGeom prst="rect">
              <a:avLst/>
            </a:prstGeom>
          </p:spPr>
        </p:pic>
        <p:pic>
          <p:nvPicPr>
            <p:cNvPr id="16" name="Image 15">
              <a:extLst>
                <a:ext uri="{FF2B5EF4-FFF2-40B4-BE49-F238E27FC236}">
                  <a16:creationId xmlns:a16="http://schemas.microsoft.com/office/drawing/2014/main" id="{489D8189-6FCA-88BE-CD03-352474DE1D81}"/>
                </a:ext>
              </a:extLst>
            </p:cNvPr>
            <p:cNvPicPr>
              <a:picLocks noChangeAspect="1"/>
            </p:cNvPicPr>
            <p:nvPr/>
          </p:nvPicPr>
          <p:blipFill>
            <a:blip r:embed="rId69"/>
            <a:stretch>
              <a:fillRect/>
            </a:stretch>
          </p:blipFill>
          <p:spPr>
            <a:xfrm>
              <a:off x="3996440" y="2011581"/>
              <a:ext cx="2608808" cy="2583627"/>
            </a:xfrm>
            <a:prstGeom prst="rect">
              <a:avLst/>
            </a:prstGeom>
          </p:spPr>
        </p:pic>
      </p:grpSp>
    </p:spTree>
    <p:extLst>
      <p:ext uri="{BB962C8B-B14F-4D97-AF65-F5344CB8AC3E}">
        <p14:creationId xmlns:p14="http://schemas.microsoft.com/office/powerpoint/2010/main" val="32376971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72C02E5-06E6-D87E-8F11-018E2AB880EE}"/>
              </a:ext>
            </a:extLst>
          </p:cNvPr>
          <p:cNvSpPr>
            <a:spLocks/>
          </p:cNvSpPr>
          <p:nvPr>
            <p:custDataLst>
              <p:tags r:id="rId1"/>
            </p:custDataLst>
          </p:nvPr>
        </p:nvSpPr>
        <p:spPr>
          <a:xfrm>
            <a:off x="0" y="8714845"/>
            <a:ext cx="7560000" cy="1973793"/>
          </a:xfrm>
          <a:prstGeom prst="rect">
            <a:avLst/>
          </a:prstGeom>
          <a:solidFill>
            <a:srgbClr val="EAEAE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Aft>
                <a:spcPts val="300"/>
              </a:spcAft>
            </a:pPr>
            <a:endParaRPr lang="fr-FR" dirty="0"/>
          </a:p>
        </p:txBody>
      </p:sp>
      <p:sp>
        <p:nvSpPr>
          <p:cNvPr id="12" name="Rectangle 11">
            <a:extLst>
              <a:ext uri="{FF2B5EF4-FFF2-40B4-BE49-F238E27FC236}">
                <a16:creationId xmlns:a16="http://schemas.microsoft.com/office/drawing/2014/main" id="{8C960FE9-3FCE-4113-887F-C4EA7DC37C50}"/>
              </a:ext>
            </a:extLst>
          </p:cNvPr>
          <p:cNvSpPr>
            <a:spLocks/>
          </p:cNvSpPr>
          <p:nvPr>
            <p:custDataLst>
              <p:tags r:id="rId2"/>
            </p:custDataLst>
          </p:nvPr>
        </p:nvSpPr>
        <p:spPr>
          <a:xfrm>
            <a:off x="0" y="2991"/>
            <a:ext cx="7560000" cy="1209120"/>
          </a:xfrm>
          <a:prstGeom prst="rect">
            <a:avLst/>
          </a:prstGeom>
          <a:solidFill>
            <a:srgbClr val="EAEAE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Aft>
                <a:spcPts val="300"/>
              </a:spcAft>
            </a:pPr>
            <a:endParaRPr lang="fr-FR" dirty="0"/>
          </a:p>
        </p:txBody>
      </p:sp>
      <p:cxnSp>
        <p:nvCxnSpPr>
          <p:cNvPr id="20" name="Connecteur droit 19">
            <a:extLst>
              <a:ext uri="{FF2B5EF4-FFF2-40B4-BE49-F238E27FC236}">
                <a16:creationId xmlns:a16="http://schemas.microsoft.com/office/drawing/2014/main" id="{0692D8E3-68D6-442A-8877-68D7386AE11B}"/>
              </a:ext>
            </a:extLst>
          </p:cNvPr>
          <p:cNvCxnSpPr>
            <a:cxnSpLocks/>
          </p:cNvCxnSpPr>
          <p:nvPr>
            <p:custDataLst>
              <p:tags r:id="rId3"/>
            </p:custDataLst>
          </p:nvPr>
        </p:nvCxnSpPr>
        <p:spPr>
          <a:xfrm>
            <a:off x="343924" y="1686938"/>
            <a:ext cx="4618641" cy="0"/>
          </a:xfrm>
          <a:prstGeom prst="line">
            <a:avLst/>
          </a:prstGeom>
          <a:ln w="6350">
            <a:solidFill>
              <a:srgbClr val="555454"/>
            </a:solidFill>
          </a:ln>
          <a:effectLst/>
        </p:spPr>
        <p:style>
          <a:lnRef idx="2">
            <a:schemeClr val="accent1"/>
          </a:lnRef>
          <a:fillRef idx="0">
            <a:schemeClr val="accent1"/>
          </a:fillRef>
          <a:effectRef idx="1">
            <a:schemeClr val="accent1"/>
          </a:effectRef>
          <a:fontRef idx="minor">
            <a:schemeClr val="tx1"/>
          </a:fontRef>
        </p:style>
      </p:cxnSp>
      <p:sp>
        <p:nvSpPr>
          <p:cNvPr id="19" name="Rectangle à coins arrondis 79">
            <a:extLst>
              <a:ext uri="{FF2B5EF4-FFF2-40B4-BE49-F238E27FC236}">
                <a16:creationId xmlns:a16="http://schemas.microsoft.com/office/drawing/2014/main" id="{2EAE9422-592F-4858-B5E6-78B7CF3F5ADB}"/>
              </a:ext>
            </a:extLst>
          </p:cNvPr>
          <p:cNvSpPr/>
          <p:nvPr>
            <p:custDataLst>
              <p:tags r:id="rId4"/>
            </p:custDataLst>
          </p:nvPr>
        </p:nvSpPr>
        <p:spPr>
          <a:xfrm>
            <a:off x="1701165" y="272745"/>
            <a:ext cx="2743236" cy="290233"/>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90000" bIns="36000" rtlCol="0" anchor="ctr"/>
          <a:lstStyle/>
          <a:p>
            <a:pPr>
              <a:spcAft>
                <a:spcPts val="300"/>
              </a:spcAft>
            </a:pPr>
            <a:r>
              <a:rPr lang="en-US" sz="1600" dirty="0">
                <a:solidFill>
                  <a:srgbClr val="555454"/>
                </a:solidFill>
                <a:latin typeface="Roboto SemiBold" panose="02000000000000000000" pitchFamily="2" charset="0"/>
                <a:ea typeface="Roboto SemiBold" panose="02000000000000000000" pitchFamily="2" charset="0"/>
                <a:cs typeface="Helvetica Neue Condensed" panose="02000503000000020004" pitchFamily="2" charset="0"/>
              </a:rPr>
              <a:t>Paul </a:t>
            </a:r>
            <a:r>
              <a:rPr lang="en-US" sz="1600" b="1" dirty="0">
                <a:solidFill>
                  <a:srgbClr val="BFBFBF"/>
                </a:solidFill>
                <a:latin typeface="Roboto SemiBold" panose="02000000000000000000" pitchFamily="2" charset="0"/>
              </a:rPr>
              <a:t>FLYE SAINTE MARIE</a:t>
            </a:r>
            <a:endParaRPr lang="en-US" sz="1600" b="1" dirty="0">
              <a:solidFill>
                <a:srgbClr val="BFBFBF"/>
              </a:solidFill>
              <a:latin typeface="Roboto SemiBold" panose="02000000000000000000" pitchFamily="2" charset="0"/>
              <a:ea typeface="Roboto SemiBold" panose="02000000000000000000" pitchFamily="2" charset="0"/>
              <a:cs typeface="Helvetica Neue Condensed" panose="02000503000000020004" pitchFamily="2" charset="0"/>
            </a:endParaRPr>
          </a:p>
        </p:txBody>
      </p:sp>
      <p:sp>
        <p:nvSpPr>
          <p:cNvPr id="24" name="Rectangle à coins arrondis 79">
            <a:extLst>
              <a:ext uri="{FF2B5EF4-FFF2-40B4-BE49-F238E27FC236}">
                <a16:creationId xmlns:a16="http://schemas.microsoft.com/office/drawing/2014/main" id="{10D5A0C0-D2ED-4EF9-8CEC-C92C0B32162A}"/>
              </a:ext>
            </a:extLst>
          </p:cNvPr>
          <p:cNvSpPr/>
          <p:nvPr>
            <p:custDataLst>
              <p:tags r:id="rId5"/>
            </p:custDataLst>
          </p:nvPr>
        </p:nvSpPr>
        <p:spPr>
          <a:xfrm>
            <a:off x="1706722" y="516330"/>
            <a:ext cx="5408757" cy="155220"/>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90000" bIns="36000" rtlCol="0" anchor="ctr"/>
          <a:lstStyle/>
          <a:p>
            <a:r>
              <a:rPr lang="en-US" sz="1050" b="1" dirty="0">
                <a:solidFill>
                  <a:schemeClr val="tx1">
                    <a:lumMod val="75000"/>
                    <a:lumOff val="25000"/>
                  </a:schemeClr>
                </a:solidFill>
                <a:latin typeface="Old Standard TT" panose="00000500000000000000" pitchFamily="2" charset="0"/>
              </a:rPr>
              <a:t>PRODUCT/SERVICE OWNER ATLASSIAN &amp; INSUFFLEUR AGILE</a:t>
            </a:r>
          </a:p>
        </p:txBody>
      </p:sp>
      <p:sp>
        <p:nvSpPr>
          <p:cNvPr id="25" name="Rectangle à coins arrondis 79">
            <a:extLst>
              <a:ext uri="{FF2B5EF4-FFF2-40B4-BE49-F238E27FC236}">
                <a16:creationId xmlns:a16="http://schemas.microsoft.com/office/drawing/2014/main" id="{33A9437E-165F-431B-BDC0-11DC7CDBB939}"/>
              </a:ext>
            </a:extLst>
          </p:cNvPr>
          <p:cNvSpPr/>
          <p:nvPr>
            <p:custDataLst>
              <p:tags r:id="rId6"/>
            </p:custDataLst>
          </p:nvPr>
        </p:nvSpPr>
        <p:spPr>
          <a:xfrm>
            <a:off x="338368" y="1390376"/>
            <a:ext cx="4618641" cy="321580"/>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spcAft>
                <a:spcPts val="300"/>
              </a:spcAft>
            </a:pPr>
            <a:r>
              <a:rPr lang="en-US" sz="1500" b="1" dirty="0" err="1">
                <a:solidFill>
                  <a:schemeClr val="tx1">
                    <a:lumMod val="75000"/>
                    <a:lumOff val="25000"/>
                  </a:schemeClr>
                </a:solidFill>
                <a:latin typeface="Old Standard TT" panose="00000500000000000000" pitchFamily="2" charset="0"/>
                <a:ea typeface="Helvetica Neue Condensed" panose="02000503000000020004" pitchFamily="2" charset="0"/>
                <a:cs typeface="Helvetica Neue Condensed" panose="02000503000000020004" pitchFamily="2" charset="0"/>
              </a:rPr>
              <a:t>Expériences</a:t>
            </a:r>
            <a:endParaRPr lang="en-US" sz="1500" b="1" dirty="0">
              <a:solidFill>
                <a:schemeClr val="tx1">
                  <a:lumMod val="75000"/>
                  <a:lumOff val="25000"/>
                </a:schemeClr>
              </a:solidFill>
              <a:latin typeface="Old Standard TT" panose="00000500000000000000" pitchFamily="2" charset="0"/>
              <a:ea typeface="Helvetica Neue Condensed" panose="02000503000000020004" pitchFamily="2" charset="0"/>
              <a:cs typeface="Helvetica Neue Condensed" panose="02000503000000020004" pitchFamily="2" charset="0"/>
            </a:endParaRPr>
          </a:p>
        </p:txBody>
      </p:sp>
      <p:pic>
        <p:nvPicPr>
          <p:cNvPr id="42" name="Image 41" descr="Une image contenant Visage humain, portrait, Barbe humaine, Front&#10;&#10;Description générée automatiquement">
            <a:extLst>
              <a:ext uri="{FF2B5EF4-FFF2-40B4-BE49-F238E27FC236}">
                <a16:creationId xmlns:a16="http://schemas.microsoft.com/office/drawing/2014/main" id="{B1F543C4-5CC3-AAA3-9E56-3FE8C72F0A87}"/>
              </a:ext>
            </a:extLst>
          </p:cNvPr>
          <p:cNvPicPr>
            <a:picLocks noChangeAspect="1"/>
          </p:cNvPicPr>
          <p:nvPr>
            <p:custDataLst>
              <p:tags r:id="rId7"/>
            </p:custDataLst>
          </p:nvPr>
        </p:nvPicPr>
        <p:blipFill>
          <a:blip r:embed="rId23"/>
          <a:stretch>
            <a:fillRect/>
          </a:stretch>
        </p:blipFill>
        <p:spPr>
          <a:xfrm>
            <a:off x="716446" y="161232"/>
            <a:ext cx="849354" cy="849354"/>
          </a:xfrm>
          <a:prstGeom prst="rect">
            <a:avLst/>
          </a:prstGeom>
        </p:spPr>
      </p:pic>
      <p:sp>
        <p:nvSpPr>
          <p:cNvPr id="57" name="ZoneTexte 56">
            <a:extLst>
              <a:ext uri="{FF2B5EF4-FFF2-40B4-BE49-F238E27FC236}">
                <a16:creationId xmlns:a16="http://schemas.microsoft.com/office/drawing/2014/main" id="{8629243E-52AC-BDCF-341C-9835AC342573}"/>
              </a:ext>
            </a:extLst>
          </p:cNvPr>
          <p:cNvSpPr txBox="1"/>
          <p:nvPr>
            <p:custDataLst>
              <p:tags r:id="rId8"/>
            </p:custDataLst>
          </p:nvPr>
        </p:nvSpPr>
        <p:spPr>
          <a:xfrm>
            <a:off x="184245" y="10411259"/>
            <a:ext cx="2852382" cy="200055"/>
          </a:xfrm>
          <a:prstGeom prst="rect">
            <a:avLst/>
          </a:prstGeom>
          <a:noFill/>
        </p:spPr>
        <p:txBody>
          <a:bodyPr wrap="square" rtlCol="0">
            <a:spAutoFit/>
          </a:bodyPr>
          <a:lstStyle/>
          <a:p>
            <a:r>
              <a:rPr lang="fr-FR" sz="700" dirty="0">
                <a:effectLst/>
                <a:latin typeface="Roboto Thin" panose="02000000000000000000" pitchFamily="2" charset="0"/>
                <a:ea typeface="Roboto Thin" panose="02000000000000000000" pitchFamily="2" charset="0"/>
                <a:cs typeface="Times New Roman" panose="02020603050405020304" pitchFamily="18" charset="0"/>
              </a:rPr>
              <a:t>Dossier de compétences  mis à jour le</a:t>
            </a:r>
            <a:r>
              <a:rPr lang="fr-FR" sz="700" b="1" dirty="0">
                <a:effectLst/>
                <a:latin typeface="Roboto Thin" panose="02000000000000000000" pitchFamily="2" charset="0"/>
                <a:ea typeface="Roboto Thin" panose="02000000000000000000" pitchFamily="2" charset="0"/>
                <a:cs typeface="Times New Roman" panose="02020603050405020304" pitchFamily="18" charset="0"/>
              </a:rPr>
              <a:t> </a:t>
            </a:r>
            <a:r>
              <a:rPr lang="fr-FR" sz="700" b="1" dirty="0">
                <a:latin typeface="Roboto Thin" panose="02000000000000000000" pitchFamily="2" charset="0"/>
                <a:ea typeface="Roboto Thin" panose="02000000000000000000" pitchFamily="2" charset="0"/>
                <a:cs typeface="Times New Roman" panose="02020603050405020304" pitchFamily="18" charset="0"/>
              </a:rPr>
              <a:t>14 mai 2025 </a:t>
            </a:r>
            <a:r>
              <a:rPr lang="fr-FR" sz="700" b="1" dirty="0">
                <a:effectLst/>
                <a:latin typeface="Roboto Thin" panose="02000000000000000000" pitchFamily="2" charset="0"/>
                <a:ea typeface="Roboto Thin" panose="02000000000000000000" pitchFamily="2" charset="0"/>
                <a:cs typeface="Times New Roman" panose="02020603050405020304" pitchFamily="18" charset="0"/>
              </a:rPr>
              <a:t>– Page 10  / 15 </a:t>
            </a:r>
            <a:endParaRPr lang="fr-FR" sz="700" b="1" dirty="0">
              <a:latin typeface="Roboto Thin" panose="02000000000000000000" pitchFamily="2" charset="0"/>
              <a:ea typeface="Roboto Thin" panose="02000000000000000000" pitchFamily="2" charset="0"/>
            </a:endParaRPr>
          </a:p>
        </p:txBody>
      </p:sp>
      <p:pic>
        <p:nvPicPr>
          <p:cNvPr id="34" name="Graphique 33" descr="Calendrier journalier contour">
            <a:extLst>
              <a:ext uri="{FF2B5EF4-FFF2-40B4-BE49-F238E27FC236}">
                <a16:creationId xmlns:a16="http://schemas.microsoft.com/office/drawing/2014/main" id="{7A9AC5E5-85ED-388C-3E3D-29CE50CA13BE}"/>
              </a:ext>
            </a:extLst>
          </p:cNvPr>
          <p:cNvPicPr>
            <a:picLocks noChangeAspect="1"/>
          </p:cNvPicPr>
          <p:nvPr>
            <p:custDataLst>
              <p:tags r:id="rId9"/>
            </p:custDataLst>
          </p:nvPr>
        </p:nvPicPr>
        <p:blipFill>
          <a:blip r:embed="rId24">
            <a:extLst>
              <a:ext uri="{96DAC541-7B7A-43D3-8B79-37D633B846F1}">
                <asvg:svgBlip xmlns:asvg="http://schemas.microsoft.com/office/drawing/2016/SVG/main" r:embed="rId25"/>
              </a:ext>
            </a:extLst>
          </a:blip>
          <a:stretch>
            <a:fillRect/>
          </a:stretch>
        </p:blipFill>
        <p:spPr>
          <a:xfrm>
            <a:off x="88791" y="10425995"/>
            <a:ext cx="147731" cy="147731"/>
          </a:xfrm>
          <a:prstGeom prst="rect">
            <a:avLst/>
          </a:prstGeom>
        </p:spPr>
      </p:pic>
      <p:pic>
        <p:nvPicPr>
          <p:cNvPr id="40" name="Graphique 39" descr="Internet contour">
            <a:extLst>
              <a:ext uri="{FF2B5EF4-FFF2-40B4-BE49-F238E27FC236}">
                <a16:creationId xmlns:a16="http://schemas.microsoft.com/office/drawing/2014/main" id="{DFEBE32C-9789-ED9C-FB63-C0415FDB9A79}"/>
              </a:ext>
            </a:extLst>
          </p:cNvPr>
          <p:cNvPicPr>
            <a:picLocks noChangeAspect="1"/>
          </p:cNvPicPr>
          <p:nvPr>
            <p:custDataLst>
              <p:tags r:id="rId10"/>
            </p:custDataLst>
          </p:nvPr>
        </p:nvPicPr>
        <p:blipFill>
          <a:blip r:embed="rId26">
            <a:extLst>
              <a:ext uri="{96DAC541-7B7A-43D3-8B79-37D633B846F1}">
                <asvg:svgBlip xmlns:asvg="http://schemas.microsoft.com/office/drawing/2016/SVG/main" r:embed="rId27"/>
              </a:ext>
            </a:extLst>
          </a:blip>
          <a:stretch>
            <a:fillRect/>
          </a:stretch>
        </p:blipFill>
        <p:spPr>
          <a:xfrm>
            <a:off x="3497314" y="723031"/>
            <a:ext cx="220113" cy="220113"/>
          </a:xfrm>
          <a:prstGeom prst="rect">
            <a:avLst/>
          </a:prstGeom>
        </p:spPr>
      </p:pic>
      <p:sp>
        <p:nvSpPr>
          <p:cNvPr id="41" name="Rectangle 40">
            <a:extLst>
              <a:ext uri="{FF2B5EF4-FFF2-40B4-BE49-F238E27FC236}">
                <a16:creationId xmlns:a16="http://schemas.microsoft.com/office/drawing/2014/main" id="{6251F00E-12C1-6EF7-3D72-921421580E42}"/>
              </a:ext>
            </a:extLst>
          </p:cNvPr>
          <p:cNvSpPr/>
          <p:nvPr>
            <p:custDataLst>
              <p:tags r:id="rId11"/>
            </p:custDataLst>
          </p:nvPr>
        </p:nvSpPr>
        <p:spPr>
          <a:xfrm>
            <a:off x="3801655" y="733231"/>
            <a:ext cx="1800000" cy="200055"/>
          </a:xfrm>
          <a:prstGeom prst="rect">
            <a:avLst/>
          </a:prstGeom>
        </p:spPr>
        <p:txBody>
          <a:bodyPr wrap="square" lIns="0" rIns="0" anchor="ctr">
            <a:spAutoFit/>
          </a:bodyPr>
          <a:lstStyle/>
          <a:p>
            <a:pPr>
              <a:spcAft>
                <a:spcPts val="300"/>
              </a:spcAft>
            </a:pPr>
            <a:r>
              <a:rPr lang="fr-FR" sz="700" dirty="0">
                <a:solidFill>
                  <a:schemeClr val="tx1">
                    <a:lumMod val="75000"/>
                    <a:lumOff val="25000"/>
                  </a:schemeClr>
                </a:solidFill>
                <a:latin typeface="Roboto" panose="02000000000000000000" pitchFamily="2" charset="0"/>
                <a:ea typeface="Roboto" panose="02000000000000000000" pitchFamily="2" charset="0"/>
                <a:hlinkClick r:id="rId28">
                  <a:extLst>
                    <a:ext uri="{A12FA001-AC4F-418D-AE19-62706E023703}">
                      <ahyp:hlinkClr xmlns:ahyp="http://schemas.microsoft.com/office/drawing/2018/hyperlinkcolor" val="tx"/>
                    </a:ext>
                  </a:extLst>
                </a:hlinkClick>
              </a:rPr>
              <a:t>https://paul-fsm.net</a:t>
            </a:r>
            <a:r>
              <a:rPr lang="fr-FR" sz="700" dirty="0">
                <a:solidFill>
                  <a:schemeClr val="tx1">
                    <a:lumMod val="75000"/>
                    <a:lumOff val="25000"/>
                  </a:schemeClr>
                </a:solidFill>
                <a:latin typeface="Roboto" panose="02000000000000000000" pitchFamily="2" charset="0"/>
                <a:ea typeface="Roboto" panose="02000000000000000000" pitchFamily="2" charset="0"/>
              </a:rPr>
              <a:t> </a:t>
            </a:r>
          </a:p>
        </p:txBody>
      </p:sp>
      <p:sp>
        <p:nvSpPr>
          <p:cNvPr id="45" name="Rectangle 44">
            <a:extLst>
              <a:ext uri="{FF2B5EF4-FFF2-40B4-BE49-F238E27FC236}">
                <a16:creationId xmlns:a16="http://schemas.microsoft.com/office/drawing/2014/main" id="{078A9BFD-74D4-893C-3F23-DA919D557326}"/>
              </a:ext>
            </a:extLst>
          </p:cNvPr>
          <p:cNvSpPr/>
          <p:nvPr>
            <p:custDataLst>
              <p:tags r:id="rId12"/>
            </p:custDataLst>
          </p:nvPr>
        </p:nvSpPr>
        <p:spPr>
          <a:xfrm>
            <a:off x="1957535" y="743089"/>
            <a:ext cx="1800000" cy="200055"/>
          </a:xfrm>
          <a:prstGeom prst="rect">
            <a:avLst/>
          </a:prstGeom>
        </p:spPr>
        <p:txBody>
          <a:bodyPr wrap="square" lIns="0" rIns="0" anchor="ctr">
            <a:spAutoFit/>
          </a:bodyPr>
          <a:lstStyle/>
          <a:p>
            <a:r>
              <a:rPr lang="fr-FR" sz="700" dirty="0">
                <a:solidFill>
                  <a:schemeClr val="tx1">
                    <a:lumMod val="75000"/>
                    <a:lumOff val="25000"/>
                  </a:schemeClr>
                </a:solidFill>
                <a:latin typeface="Roboto" panose="02000000000000000000" pitchFamily="2" charset="0"/>
                <a:ea typeface="Roboto" panose="02000000000000000000" pitchFamily="2" charset="0"/>
                <a:hlinkClick r:id="rId29">
                  <a:extLst>
                    <a:ext uri="{A12FA001-AC4F-418D-AE19-62706E023703}">
                      <ahyp:hlinkClr xmlns:ahyp="http://schemas.microsoft.com/office/drawing/2018/hyperlinkcolor" val="tx"/>
                    </a:ext>
                  </a:extLst>
                </a:hlinkClick>
              </a:rPr>
              <a:t>paul.flye.sainte.marie@gmail.com</a:t>
            </a:r>
            <a:endParaRPr lang="fr-FR" sz="700" dirty="0">
              <a:solidFill>
                <a:schemeClr val="tx1">
                  <a:lumMod val="75000"/>
                  <a:lumOff val="25000"/>
                </a:schemeClr>
              </a:solidFill>
              <a:latin typeface="Roboto" panose="02000000000000000000" pitchFamily="2" charset="0"/>
              <a:ea typeface="Roboto" panose="02000000000000000000" pitchFamily="2" charset="0"/>
            </a:endParaRPr>
          </a:p>
        </p:txBody>
      </p:sp>
      <p:pic>
        <p:nvPicPr>
          <p:cNvPr id="46" name="Graphique 45" descr="Adresse de courrier contour">
            <a:extLst>
              <a:ext uri="{FF2B5EF4-FFF2-40B4-BE49-F238E27FC236}">
                <a16:creationId xmlns:a16="http://schemas.microsoft.com/office/drawing/2014/main" id="{973EAD9C-0340-8F49-3735-FF50C869D620}"/>
              </a:ext>
            </a:extLst>
          </p:cNvPr>
          <p:cNvPicPr>
            <a:picLocks noChangeAspect="1"/>
          </p:cNvPicPr>
          <p:nvPr>
            <p:custDataLst>
              <p:tags r:id="rId13"/>
            </p:custDataLst>
          </p:nvPr>
        </p:nvPicPr>
        <p:blipFill>
          <a:blip r:embed="rId30">
            <a:extLst>
              <a:ext uri="{96DAC541-7B7A-43D3-8B79-37D633B846F1}">
                <asvg:svgBlip xmlns:asvg="http://schemas.microsoft.com/office/drawing/2016/SVG/main" r:embed="rId31"/>
              </a:ext>
            </a:extLst>
          </a:blip>
          <a:stretch>
            <a:fillRect/>
          </a:stretch>
        </p:blipFill>
        <p:spPr>
          <a:xfrm>
            <a:off x="1701165" y="747638"/>
            <a:ext cx="200055" cy="200055"/>
          </a:xfrm>
          <a:prstGeom prst="rect">
            <a:avLst/>
          </a:prstGeom>
        </p:spPr>
      </p:pic>
      <p:sp>
        <p:nvSpPr>
          <p:cNvPr id="47" name="Rectangle 46">
            <a:extLst>
              <a:ext uri="{FF2B5EF4-FFF2-40B4-BE49-F238E27FC236}">
                <a16:creationId xmlns:a16="http://schemas.microsoft.com/office/drawing/2014/main" id="{A21C1BF5-C623-F6D2-398F-DDFF77AA104E}"/>
              </a:ext>
            </a:extLst>
          </p:cNvPr>
          <p:cNvSpPr/>
          <p:nvPr>
            <p:custDataLst>
              <p:tags r:id="rId14"/>
            </p:custDataLst>
          </p:nvPr>
        </p:nvSpPr>
        <p:spPr>
          <a:xfrm>
            <a:off x="5105629" y="741048"/>
            <a:ext cx="881381" cy="200055"/>
          </a:xfrm>
          <a:prstGeom prst="rect">
            <a:avLst/>
          </a:prstGeom>
        </p:spPr>
        <p:txBody>
          <a:bodyPr wrap="square" lIns="0" rIns="0" anchor="ctr">
            <a:spAutoFit/>
          </a:bodyPr>
          <a:lstStyle/>
          <a:p>
            <a:pPr>
              <a:spcAft>
                <a:spcPts val="300"/>
              </a:spcAft>
            </a:pPr>
            <a:r>
              <a:rPr lang="fr-FR" sz="700" dirty="0">
                <a:solidFill>
                  <a:schemeClr val="tx1">
                    <a:lumMod val="75000"/>
                    <a:lumOff val="25000"/>
                  </a:schemeClr>
                </a:solidFill>
                <a:latin typeface="Roboto" panose="02000000000000000000" pitchFamily="2" charset="0"/>
                <a:ea typeface="Roboto" panose="02000000000000000000" pitchFamily="2" charset="0"/>
              </a:rPr>
              <a:t>07 81 79 09 03 </a:t>
            </a:r>
          </a:p>
        </p:txBody>
      </p:sp>
      <p:pic>
        <p:nvPicPr>
          <p:cNvPr id="51" name="Graphique 50" descr="Vibration du téléphone contour">
            <a:extLst>
              <a:ext uri="{FF2B5EF4-FFF2-40B4-BE49-F238E27FC236}">
                <a16:creationId xmlns:a16="http://schemas.microsoft.com/office/drawing/2014/main" id="{8EDF817B-092C-E05B-3052-D96F4DBE1003}"/>
              </a:ext>
            </a:extLst>
          </p:cNvPr>
          <p:cNvPicPr>
            <a:picLocks noChangeAspect="1"/>
          </p:cNvPicPr>
          <p:nvPr>
            <p:custDataLst>
              <p:tags r:id="rId15"/>
            </p:custDataLst>
          </p:nvPr>
        </p:nvPicPr>
        <p:blipFill>
          <a:blip r:embed="rId32">
            <a:extLst>
              <a:ext uri="{96DAC541-7B7A-43D3-8B79-37D633B846F1}">
                <asvg:svgBlip xmlns:asvg="http://schemas.microsoft.com/office/drawing/2016/SVG/main" r:embed="rId33"/>
              </a:ext>
            </a:extLst>
          </a:blip>
          <a:stretch>
            <a:fillRect/>
          </a:stretch>
        </p:blipFill>
        <p:spPr>
          <a:xfrm>
            <a:off x="4889143" y="760309"/>
            <a:ext cx="165613" cy="165613"/>
          </a:xfrm>
          <a:prstGeom prst="rect">
            <a:avLst/>
          </a:prstGeom>
        </p:spPr>
      </p:pic>
      <p:pic>
        <p:nvPicPr>
          <p:cNvPr id="2" name="Graphique 1" descr="Route contour">
            <a:extLst>
              <a:ext uri="{FF2B5EF4-FFF2-40B4-BE49-F238E27FC236}">
                <a16:creationId xmlns:a16="http://schemas.microsoft.com/office/drawing/2014/main" id="{72F98DB7-A059-5DB6-57BD-659D226D2C74}"/>
              </a:ext>
            </a:extLst>
          </p:cNvPr>
          <p:cNvPicPr>
            <a:picLocks noChangeAspect="1"/>
          </p:cNvPicPr>
          <p:nvPr>
            <p:custDataLst>
              <p:tags r:id="rId16"/>
            </p:custDataLst>
          </p:nvPr>
        </p:nvPicPr>
        <p:blipFill>
          <a:blip r:embed="rId34">
            <a:extLst>
              <a:ext uri="{96DAC541-7B7A-43D3-8B79-37D633B846F1}">
                <asvg:svgBlip xmlns:asvg="http://schemas.microsoft.com/office/drawing/2016/SVG/main" r:embed="rId35"/>
              </a:ext>
            </a:extLst>
          </a:blip>
          <a:stretch>
            <a:fillRect/>
          </a:stretch>
        </p:blipFill>
        <p:spPr>
          <a:xfrm>
            <a:off x="1415967" y="1446179"/>
            <a:ext cx="218980" cy="218980"/>
          </a:xfrm>
          <a:prstGeom prst="rect">
            <a:avLst/>
          </a:prstGeom>
        </p:spPr>
      </p:pic>
      <p:sp>
        <p:nvSpPr>
          <p:cNvPr id="4" name="ZoneTexte 3">
            <a:extLst>
              <a:ext uri="{FF2B5EF4-FFF2-40B4-BE49-F238E27FC236}">
                <a16:creationId xmlns:a16="http://schemas.microsoft.com/office/drawing/2014/main" id="{F29CEDC4-00AE-AFC9-FC08-CA54A3EABE83}"/>
              </a:ext>
            </a:extLst>
          </p:cNvPr>
          <p:cNvSpPr txBox="1"/>
          <p:nvPr>
            <p:custDataLst>
              <p:tags r:id="rId17"/>
            </p:custDataLst>
          </p:nvPr>
        </p:nvSpPr>
        <p:spPr>
          <a:xfrm>
            <a:off x="343864" y="1783380"/>
            <a:ext cx="6920536" cy="6463308"/>
          </a:xfrm>
          <a:prstGeom prst="rect">
            <a:avLst/>
          </a:prstGeom>
          <a:noFill/>
        </p:spPr>
        <p:txBody>
          <a:bodyPr wrap="square" lIns="0" tIns="0" rIns="0" bIns="0" rtlCol="0">
            <a:spAutoFit/>
          </a:bodyPr>
          <a:lstStyle/>
          <a:p>
            <a:pPr algn="just">
              <a:spcAft>
                <a:spcPts val="300"/>
              </a:spcAft>
            </a:pPr>
            <a:r>
              <a:rPr lang="fr-FR" sz="1050" b="1" dirty="0">
                <a:solidFill>
                  <a:schemeClr val="tx1">
                    <a:lumMod val="75000"/>
                    <a:lumOff val="25000"/>
                  </a:schemeClr>
                </a:solidFill>
                <a:latin typeface="Roboto SemiBold" panose="02000000000000000000" pitchFamily="2" charset="0"/>
              </a:rPr>
              <a:t>Consultant senior.</a:t>
            </a:r>
          </a:p>
          <a:p>
            <a:pPr algn="just">
              <a:spcAft>
                <a:spcPts val="600"/>
              </a:spcAft>
            </a:pPr>
            <a:r>
              <a:rPr lang="fr-FR" sz="900" b="1"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STARCLAY (ESN)</a:t>
            </a:r>
            <a:r>
              <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 / PARIS / CDI, en mission chez des clients de 2017 à 2019 – </a:t>
            </a:r>
            <a:r>
              <a:rPr lang="fr-FR" sz="900" b="1" dirty="0">
                <a:solidFill>
                  <a:schemeClr val="tx1">
                    <a:lumMod val="75000"/>
                    <a:lumOff val="25000"/>
                  </a:schemeClr>
                </a:solidFill>
                <a:latin typeface="Roboto" panose="02000000000000000000" pitchFamily="2" charset="0"/>
                <a:ea typeface="Roboto" panose="02000000000000000000" pitchFamily="2" charset="0"/>
              </a:rPr>
              <a:t>2 ans et 1 mois</a:t>
            </a:r>
            <a:r>
              <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a:t>
            </a:r>
          </a:p>
          <a:p>
            <a:pPr algn="just">
              <a:spcAft>
                <a:spcPts val="600"/>
              </a:spcAft>
            </a:pPr>
            <a:r>
              <a:rPr lang="fr-FR" sz="900" b="1" dirty="0">
                <a:solidFill>
                  <a:schemeClr val="tx1">
                    <a:lumMod val="75000"/>
                    <a:lumOff val="25000"/>
                  </a:schemeClr>
                </a:solidFill>
                <a:latin typeface="Roboto" panose="02000000000000000000" pitchFamily="2" charset="0"/>
                <a:ea typeface="Roboto" panose="02000000000000000000" pitchFamily="2" charset="0"/>
              </a:rPr>
              <a:t>2 clients rencontrés.</a:t>
            </a:r>
          </a:p>
          <a:p>
            <a:pPr lvl="1" algn="just"/>
            <a:r>
              <a:rPr lang="fr-FR" sz="900" b="1" dirty="0">
                <a:solidFill>
                  <a:schemeClr val="tx1">
                    <a:lumMod val="75000"/>
                    <a:lumOff val="25000"/>
                  </a:schemeClr>
                </a:solidFill>
                <a:latin typeface="Roboto" panose="02000000000000000000" pitchFamily="2" charset="0"/>
                <a:ea typeface="Roboto" panose="02000000000000000000" pitchFamily="2" charset="0"/>
              </a:rPr>
              <a:t>Client : Colissimo </a:t>
            </a:r>
            <a:r>
              <a:rPr lang="fr-FR" sz="900" dirty="0">
                <a:solidFill>
                  <a:schemeClr val="tx1">
                    <a:lumMod val="75000"/>
                    <a:lumOff val="25000"/>
                  </a:schemeClr>
                </a:solidFill>
                <a:latin typeface="Roboto" panose="02000000000000000000" pitchFamily="2" charset="0"/>
                <a:ea typeface="Roboto" panose="02000000000000000000" pitchFamily="2" charset="0"/>
              </a:rPr>
              <a:t>- </a:t>
            </a:r>
            <a:r>
              <a:rPr lang="fr-FR" sz="900" b="1" dirty="0">
                <a:solidFill>
                  <a:schemeClr val="tx1">
                    <a:lumMod val="75000"/>
                    <a:lumOff val="25000"/>
                  </a:schemeClr>
                </a:solidFill>
                <a:latin typeface="Roboto" panose="02000000000000000000" pitchFamily="2" charset="0"/>
                <a:ea typeface="Roboto" panose="02000000000000000000" pitchFamily="2" charset="0"/>
              </a:rPr>
              <a:t>En 2017 de février à mai ( 4 mois )</a:t>
            </a:r>
          </a:p>
          <a:p>
            <a:pPr lvl="1" algn="just">
              <a:spcAft>
                <a:spcPts val="600"/>
              </a:spcAft>
            </a:pPr>
            <a:r>
              <a:rPr lang="fr-FR" sz="900" b="1" dirty="0">
                <a:solidFill>
                  <a:schemeClr val="tx1">
                    <a:lumMod val="75000"/>
                    <a:lumOff val="25000"/>
                  </a:schemeClr>
                </a:solidFill>
                <a:latin typeface="Roboto" panose="02000000000000000000" pitchFamily="2" charset="0"/>
                <a:ea typeface="Roboto" panose="02000000000000000000" pitchFamily="2" charset="0"/>
              </a:rPr>
              <a:t>Fonction : </a:t>
            </a:r>
            <a:r>
              <a:rPr lang="fr-FR" sz="900" dirty="0">
                <a:solidFill>
                  <a:schemeClr val="tx1">
                    <a:lumMod val="75000"/>
                    <a:lumOff val="25000"/>
                  </a:schemeClr>
                </a:solidFill>
                <a:latin typeface="Roboto" panose="02000000000000000000" pitchFamily="2" charset="0"/>
                <a:ea typeface="Roboto" panose="02000000000000000000" pitchFamily="2" charset="0"/>
              </a:rPr>
              <a:t>Product </a:t>
            </a:r>
            <a:r>
              <a:rPr lang="fr-FR" sz="900" dirty="0" err="1">
                <a:solidFill>
                  <a:schemeClr val="tx1">
                    <a:lumMod val="75000"/>
                    <a:lumOff val="25000"/>
                  </a:schemeClr>
                </a:solidFill>
                <a:latin typeface="Roboto" panose="02000000000000000000" pitchFamily="2" charset="0"/>
                <a:ea typeface="Roboto" panose="02000000000000000000" pitchFamily="2" charset="0"/>
              </a:rPr>
              <a:t>Owner</a:t>
            </a:r>
            <a:r>
              <a:rPr lang="fr-FR" sz="900" dirty="0">
                <a:solidFill>
                  <a:schemeClr val="tx1">
                    <a:lumMod val="75000"/>
                    <a:lumOff val="25000"/>
                  </a:schemeClr>
                </a:solidFill>
                <a:latin typeface="Roboto" panose="02000000000000000000" pitchFamily="2" charset="0"/>
                <a:ea typeface="Roboto" panose="02000000000000000000" pitchFamily="2" charset="0"/>
              </a:rPr>
              <a:t> (SCRUM </a:t>
            </a:r>
            <a:r>
              <a:rPr lang="fr-FR" sz="900" dirty="0" err="1">
                <a:solidFill>
                  <a:schemeClr val="tx1">
                    <a:lumMod val="75000"/>
                    <a:lumOff val="25000"/>
                  </a:schemeClr>
                </a:solidFill>
                <a:latin typeface="Roboto" panose="02000000000000000000" pitchFamily="2" charset="0"/>
                <a:ea typeface="Roboto" panose="02000000000000000000" pitchFamily="2" charset="0"/>
              </a:rPr>
              <a:t>Role</a:t>
            </a:r>
            <a:r>
              <a:rPr lang="fr-FR" sz="900" dirty="0">
                <a:solidFill>
                  <a:schemeClr val="tx1">
                    <a:lumMod val="75000"/>
                    <a:lumOff val="25000"/>
                  </a:schemeClr>
                </a:solidFill>
                <a:latin typeface="Roboto" panose="02000000000000000000" pitchFamily="2" charset="0"/>
                <a:ea typeface="Roboto" panose="02000000000000000000" pitchFamily="2" charset="0"/>
              </a:rPr>
              <a:t>)</a:t>
            </a:r>
          </a:p>
          <a:p>
            <a:pPr lvl="1">
              <a:spcAft>
                <a:spcPts val="600"/>
              </a:spcAft>
            </a:pPr>
            <a:r>
              <a:rPr lang="fr-FR" sz="900" b="1" dirty="0">
                <a:solidFill>
                  <a:schemeClr val="tx1">
                    <a:lumMod val="75000"/>
                    <a:lumOff val="25000"/>
                  </a:schemeClr>
                </a:solidFill>
                <a:latin typeface="Roboto" panose="02000000000000000000" pitchFamily="2" charset="0"/>
                <a:ea typeface="Roboto" panose="02000000000000000000" pitchFamily="2" charset="0"/>
              </a:rPr>
              <a:t>Product </a:t>
            </a:r>
            <a:r>
              <a:rPr lang="fr-FR" sz="900" b="1" dirty="0" err="1">
                <a:solidFill>
                  <a:schemeClr val="tx1">
                    <a:lumMod val="75000"/>
                    <a:lumOff val="25000"/>
                  </a:schemeClr>
                </a:solidFill>
                <a:latin typeface="Roboto" panose="02000000000000000000" pitchFamily="2" charset="0"/>
                <a:ea typeface="Roboto" panose="02000000000000000000" pitchFamily="2" charset="0"/>
              </a:rPr>
              <a:t>Owner</a:t>
            </a:r>
            <a:r>
              <a:rPr lang="fr-FR" sz="900" b="1" dirty="0">
                <a:solidFill>
                  <a:schemeClr val="tx1">
                    <a:lumMod val="75000"/>
                    <a:lumOff val="25000"/>
                  </a:schemeClr>
                </a:solidFill>
                <a:latin typeface="Roboto" panose="02000000000000000000" pitchFamily="2" charset="0"/>
                <a:ea typeface="Roboto" panose="02000000000000000000" pitchFamily="2" charset="0"/>
              </a:rPr>
              <a:t> du projet </a:t>
            </a:r>
            <a:r>
              <a:rPr lang="fr-FR" sz="900" b="1" dirty="0" err="1">
                <a:solidFill>
                  <a:schemeClr val="tx1">
                    <a:lumMod val="75000"/>
                    <a:lumOff val="25000"/>
                  </a:schemeClr>
                </a:solidFill>
                <a:latin typeface="Roboto" panose="02000000000000000000" pitchFamily="2" charset="0"/>
                <a:ea typeface="Roboto" panose="02000000000000000000" pitchFamily="2" charset="0"/>
              </a:rPr>
              <a:t>SearchColis</a:t>
            </a:r>
            <a:r>
              <a:rPr lang="fr-FR" sz="900" b="1" dirty="0">
                <a:solidFill>
                  <a:schemeClr val="tx1">
                    <a:lumMod val="75000"/>
                    <a:lumOff val="25000"/>
                  </a:schemeClr>
                </a:solidFill>
                <a:latin typeface="Roboto" panose="02000000000000000000" pitchFamily="2" charset="0"/>
                <a:ea typeface="Roboto" panose="02000000000000000000" pitchFamily="2" charset="0"/>
              </a:rPr>
              <a:t> Agrégats sur l’application </a:t>
            </a:r>
            <a:r>
              <a:rPr lang="fr-FR" sz="900" b="1" dirty="0" err="1">
                <a:solidFill>
                  <a:schemeClr val="tx1">
                    <a:lumMod val="75000"/>
                    <a:lumOff val="25000"/>
                  </a:schemeClr>
                </a:solidFill>
                <a:latin typeface="Roboto" panose="02000000000000000000" pitchFamily="2" charset="0"/>
                <a:ea typeface="Roboto" panose="02000000000000000000" pitchFamily="2" charset="0"/>
              </a:rPr>
              <a:t>SearchColis</a:t>
            </a:r>
            <a:r>
              <a:rPr lang="fr-FR" sz="900" b="1" dirty="0">
                <a:solidFill>
                  <a:schemeClr val="tx1">
                    <a:lumMod val="75000"/>
                    <a:lumOff val="25000"/>
                  </a:schemeClr>
                </a:solidFill>
                <a:latin typeface="Roboto" panose="02000000000000000000" pitchFamily="2" charset="0"/>
                <a:ea typeface="Roboto" panose="02000000000000000000" pitchFamily="2" charset="0"/>
              </a:rPr>
              <a:t>.</a:t>
            </a:r>
            <a:br>
              <a:rPr lang="fr-FR" sz="900" dirty="0">
                <a:solidFill>
                  <a:schemeClr val="tx1">
                    <a:lumMod val="75000"/>
                    <a:lumOff val="25000"/>
                  </a:schemeClr>
                </a:solidFill>
                <a:latin typeface="Roboto" panose="02000000000000000000" pitchFamily="2" charset="0"/>
                <a:ea typeface="Roboto" panose="02000000000000000000" pitchFamily="2" charset="0"/>
              </a:rPr>
            </a:br>
            <a:r>
              <a:rPr lang="fr-FR" sz="900" dirty="0">
                <a:solidFill>
                  <a:schemeClr val="tx1">
                    <a:lumMod val="75000"/>
                    <a:lumOff val="25000"/>
                  </a:schemeClr>
                </a:solidFill>
                <a:latin typeface="Roboto" panose="02000000000000000000" pitchFamily="2" charset="0"/>
                <a:ea typeface="Roboto" panose="02000000000000000000" pitchFamily="2" charset="0"/>
              </a:rPr>
              <a:t>Mise en place d’indicateur métier sur les colis </a:t>
            </a:r>
            <a:r>
              <a:rPr lang="fr-FR" sz="900" dirty="0" err="1">
                <a:solidFill>
                  <a:schemeClr val="tx1">
                    <a:lumMod val="75000"/>
                    <a:lumOff val="25000"/>
                  </a:schemeClr>
                </a:solidFill>
                <a:latin typeface="Roboto" panose="02000000000000000000" pitchFamily="2" charset="0"/>
                <a:ea typeface="Roboto" panose="02000000000000000000" pitchFamily="2" charset="0"/>
              </a:rPr>
              <a:t>Coliposte</a:t>
            </a:r>
            <a:r>
              <a:rPr lang="fr-FR" sz="900" dirty="0">
                <a:solidFill>
                  <a:schemeClr val="tx1">
                    <a:lumMod val="75000"/>
                    <a:lumOff val="25000"/>
                  </a:schemeClr>
                </a:solidFill>
                <a:latin typeface="Roboto" panose="02000000000000000000" pitchFamily="2" charset="0"/>
                <a:ea typeface="Roboto" panose="02000000000000000000" pitchFamily="2" charset="0"/>
              </a:rPr>
              <a:t>.</a:t>
            </a:r>
          </a:p>
          <a:p>
            <a:pPr marL="628650" lvl="1"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Rédaction du référentiel des indicateurs et des requêtes </a:t>
            </a:r>
            <a:r>
              <a:rPr lang="fr-FR" sz="900" dirty="0" err="1">
                <a:solidFill>
                  <a:schemeClr val="tx1">
                    <a:lumMod val="75000"/>
                    <a:lumOff val="25000"/>
                  </a:schemeClr>
                </a:solidFill>
                <a:latin typeface="Roboto" panose="02000000000000000000" pitchFamily="2" charset="0"/>
                <a:ea typeface="Roboto" panose="02000000000000000000" pitchFamily="2" charset="0"/>
              </a:rPr>
              <a:t>ElasticSearch</a:t>
            </a:r>
            <a:r>
              <a:rPr lang="fr-FR" sz="900" dirty="0">
                <a:solidFill>
                  <a:schemeClr val="tx1">
                    <a:lumMod val="75000"/>
                    <a:lumOff val="25000"/>
                  </a:schemeClr>
                </a:solidFill>
                <a:latin typeface="Roboto" panose="02000000000000000000" pitchFamily="2" charset="0"/>
                <a:ea typeface="Roboto" panose="02000000000000000000" pitchFamily="2" charset="0"/>
              </a:rPr>
              <a:t> nécessaires pour leurs calculs.</a:t>
            </a:r>
          </a:p>
          <a:p>
            <a:pPr marL="628650" lvl="1"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Spécification d’une API de requête pour interroger la base </a:t>
            </a:r>
            <a:r>
              <a:rPr lang="fr-FR" sz="900" dirty="0" err="1">
                <a:solidFill>
                  <a:schemeClr val="tx1">
                    <a:lumMod val="75000"/>
                    <a:lumOff val="25000"/>
                  </a:schemeClr>
                </a:solidFill>
                <a:latin typeface="Roboto" panose="02000000000000000000" pitchFamily="2" charset="0"/>
                <a:ea typeface="Roboto" panose="02000000000000000000" pitchFamily="2" charset="0"/>
              </a:rPr>
              <a:t>ElasticSearch</a:t>
            </a:r>
            <a:r>
              <a:rPr lang="fr-FR" sz="900" dirty="0">
                <a:solidFill>
                  <a:schemeClr val="tx1">
                    <a:lumMod val="75000"/>
                    <a:lumOff val="25000"/>
                  </a:schemeClr>
                </a:solidFill>
                <a:latin typeface="Roboto" panose="02000000000000000000" pitchFamily="2" charset="0"/>
                <a:ea typeface="Roboto" panose="02000000000000000000" pitchFamily="2" charset="0"/>
              </a:rPr>
              <a:t>.</a:t>
            </a:r>
          </a:p>
          <a:p>
            <a:pPr lvl="1">
              <a:spcAft>
                <a:spcPts val="600"/>
              </a:spcAft>
            </a:pPr>
            <a:r>
              <a:rPr lang="fr-FR" sz="900" b="1" dirty="0">
                <a:solidFill>
                  <a:schemeClr val="tx1">
                    <a:lumMod val="75000"/>
                    <a:lumOff val="25000"/>
                  </a:schemeClr>
                </a:solidFill>
                <a:latin typeface="Roboto" panose="02000000000000000000" pitchFamily="2" charset="0"/>
                <a:ea typeface="Roboto" panose="02000000000000000000" pitchFamily="2" charset="0"/>
              </a:rPr>
              <a:t>Méthode agile de gestion de projet : SCRUM. </a:t>
            </a:r>
            <a:br>
              <a:rPr lang="fr-FR" sz="900" dirty="0">
                <a:solidFill>
                  <a:schemeClr val="tx1">
                    <a:lumMod val="75000"/>
                    <a:lumOff val="25000"/>
                  </a:schemeClr>
                </a:solidFill>
                <a:latin typeface="Roboto" panose="02000000000000000000" pitchFamily="2" charset="0"/>
                <a:ea typeface="Roboto" panose="02000000000000000000" pitchFamily="2" charset="0"/>
              </a:rPr>
            </a:br>
            <a:r>
              <a:rPr lang="fr-FR" sz="900" dirty="0">
                <a:solidFill>
                  <a:schemeClr val="tx1">
                    <a:lumMod val="75000"/>
                    <a:lumOff val="25000"/>
                  </a:schemeClr>
                </a:solidFill>
                <a:latin typeface="Roboto" panose="02000000000000000000" pitchFamily="2" charset="0"/>
                <a:ea typeface="Roboto" panose="02000000000000000000" pitchFamily="2" charset="0"/>
              </a:rPr>
              <a:t>Rédaction des </a:t>
            </a:r>
            <a:r>
              <a:rPr lang="fr-FR" sz="900" dirty="0" err="1">
                <a:solidFill>
                  <a:schemeClr val="tx1">
                    <a:lumMod val="75000"/>
                    <a:lumOff val="25000"/>
                  </a:schemeClr>
                </a:solidFill>
                <a:latin typeface="Roboto" panose="02000000000000000000" pitchFamily="2" charset="0"/>
                <a:ea typeface="Roboto" panose="02000000000000000000" pitchFamily="2" charset="0"/>
              </a:rPr>
              <a:t>Users</a:t>
            </a:r>
            <a:r>
              <a:rPr lang="fr-FR" sz="900" dirty="0">
                <a:solidFill>
                  <a:schemeClr val="tx1">
                    <a:lumMod val="75000"/>
                    <a:lumOff val="25000"/>
                  </a:schemeClr>
                </a:solidFill>
                <a:latin typeface="Roboto" panose="02000000000000000000" pitchFamily="2" charset="0"/>
                <a:ea typeface="Roboto" panose="02000000000000000000" pitchFamily="2" charset="0"/>
              </a:rPr>
              <a:t> Stories du projet pour l’application </a:t>
            </a:r>
            <a:r>
              <a:rPr lang="fr-FR" sz="900" dirty="0" err="1">
                <a:solidFill>
                  <a:schemeClr val="tx1">
                    <a:lumMod val="75000"/>
                    <a:lumOff val="25000"/>
                  </a:schemeClr>
                </a:solidFill>
                <a:latin typeface="Roboto" panose="02000000000000000000" pitchFamily="2" charset="0"/>
                <a:ea typeface="Roboto" panose="02000000000000000000" pitchFamily="2" charset="0"/>
              </a:rPr>
              <a:t>SearchColis</a:t>
            </a:r>
            <a:r>
              <a:rPr lang="fr-FR" sz="900" dirty="0">
                <a:solidFill>
                  <a:schemeClr val="tx1">
                    <a:lumMod val="75000"/>
                    <a:lumOff val="25000"/>
                  </a:schemeClr>
                </a:solidFill>
                <a:latin typeface="Roboto" panose="02000000000000000000" pitchFamily="2" charset="0"/>
                <a:ea typeface="Roboto" panose="02000000000000000000" pitchFamily="2" charset="0"/>
              </a:rPr>
              <a:t> :</a:t>
            </a:r>
          </a:p>
          <a:p>
            <a:pPr marL="628650" lvl="1"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Requêtes </a:t>
            </a:r>
            <a:r>
              <a:rPr lang="fr-FR" sz="900" dirty="0" err="1">
                <a:solidFill>
                  <a:schemeClr val="tx1">
                    <a:lumMod val="75000"/>
                    <a:lumOff val="25000"/>
                  </a:schemeClr>
                </a:solidFill>
                <a:latin typeface="Roboto" panose="02000000000000000000" pitchFamily="2" charset="0"/>
                <a:ea typeface="Roboto" panose="02000000000000000000" pitchFamily="2" charset="0"/>
              </a:rPr>
              <a:t>ElasticSearch</a:t>
            </a:r>
            <a:r>
              <a:rPr lang="fr-FR" sz="900" dirty="0">
                <a:solidFill>
                  <a:schemeClr val="tx1">
                    <a:lumMod val="75000"/>
                    <a:lumOff val="25000"/>
                  </a:schemeClr>
                </a:solidFill>
                <a:latin typeface="Roboto" panose="02000000000000000000" pitchFamily="2" charset="0"/>
                <a:ea typeface="Roboto" panose="02000000000000000000" pitchFamily="2" charset="0"/>
              </a:rPr>
              <a:t> / Indicateurs métier.</a:t>
            </a:r>
          </a:p>
          <a:p>
            <a:pPr marL="628650" lvl="1"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API pour interroger </a:t>
            </a:r>
            <a:r>
              <a:rPr lang="fr-FR" sz="900" dirty="0" err="1">
                <a:solidFill>
                  <a:schemeClr val="tx1">
                    <a:lumMod val="75000"/>
                    <a:lumOff val="25000"/>
                  </a:schemeClr>
                </a:solidFill>
                <a:latin typeface="Roboto" panose="02000000000000000000" pitchFamily="2" charset="0"/>
                <a:ea typeface="Roboto" panose="02000000000000000000" pitchFamily="2" charset="0"/>
              </a:rPr>
              <a:t>ElasticSearch</a:t>
            </a:r>
            <a:r>
              <a:rPr lang="fr-FR" sz="900" dirty="0">
                <a:solidFill>
                  <a:schemeClr val="tx1">
                    <a:lumMod val="75000"/>
                    <a:lumOff val="25000"/>
                  </a:schemeClr>
                </a:solidFill>
                <a:latin typeface="Roboto" panose="02000000000000000000" pitchFamily="2" charset="0"/>
                <a:ea typeface="Roboto" panose="02000000000000000000" pitchFamily="2" charset="0"/>
              </a:rPr>
              <a:t>.</a:t>
            </a:r>
          </a:p>
          <a:p>
            <a:pPr marL="628650" lvl="1"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Rejeu des rejets.</a:t>
            </a:r>
          </a:p>
          <a:p>
            <a:pPr marL="628650" lvl="1"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Reprise de l’historique en amont.</a:t>
            </a:r>
          </a:p>
          <a:p>
            <a:pPr marL="628650" lvl="1"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Optimisation des performances via des tests de performance :</a:t>
            </a:r>
          </a:p>
          <a:p>
            <a:pPr marL="1085850" lvl="2" indent="-171450" algn="just">
              <a:spcAft>
                <a:spcPts val="600"/>
              </a:spcAft>
              <a:buFont typeface="Courier New" panose="02070309020205020404" pitchFamily="49" charset="0"/>
              <a:buChar char="o"/>
            </a:pPr>
            <a:r>
              <a:rPr lang="fr-FR" sz="800" dirty="0">
                <a:solidFill>
                  <a:schemeClr val="tx1">
                    <a:lumMod val="75000"/>
                    <a:lumOff val="25000"/>
                  </a:schemeClr>
                </a:solidFill>
                <a:latin typeface="Roboto" panose="02000000000000000000" pitchFamily="2" charset="0"/>
                <a:ea typeface="Roboto" panose="02000000000000000000" pitchFamily="2" charset="0"/>
              </a:rPr>
              <a:t>Pour l’insertion dans ELS : &gt;2 millions de documents par jour</a:t>
            </a:r>
          </a:p>
          <a:p>
            <a:pPr marL="1085850" lvl="2" indent="-171450" algn="just">
              <a:spcAft>
                <a:spcPts val="600"/>
              </a:spcAft>
              <a:buFont typeface="Courier New" panose="02070309020205020404" pitchFamily="49" charset="0"/>
              <a:buChar char="o"/>
            </a:pPr>
            <a:r>
              <a:rPr lang="fr-FR" sz="800" dirty="0">
                <a:solidFill>
                  <a:schemeClr val="tx1">
                    <a:lumMod val="75000"/>
                    <a:lumOff val="25000"/>
                  </a:schemeClr>
                </a:solidFill>
                <a:latin typeface="Roboto" panose="02000000000000000000" pitchFamily="2" charset="0"/>
                <a:ea typeface="Roboto" panose="02000000000000000000" pitchFamily="2" charset="0"/>
              </a:rPr>
              <a:t>Pour le requêtage d’ELS : &gt;2000 utilisateurs simultanés</a:t>
            </a:r>
          </a:p>
          <a:p>
            <a:pPr lvl="1" algn="just">
              <a:spcAft>
                <a:spcPts val="600"/>
              </a:spcAft>
            </a:pPr>
            <a:r>
              <a:rPr lang="fr-FR" sz="900" b="1" dirty="0">
                <a:solidFill>
                  <a:schemeClr val="tx1">
                    <a:lumMod val="75000"/>
                    <a:lumOff val="25000"/>
                  </a:schemeClr>
                </a:solidFill>
                <a:latin typeface="Roboto" panose="02000000000000000000" pitchFamily="2" charset="0"/>
                <a:ea typeface="Roboto" panose="02000000000000000000" pitchFamily="2" charset="0"/>
              </a:rPr>
              <a:t>Product </a:t>
            </a:r>
            <a:r>
              <a:rPr lang="fr-FR" sz="900" b="1" dirty="0" err="1">
                <a:solidFill>
                  <a:schemeClr val="tx1">
                    <a:lumMod val="75000"/>
                    <a:lumOff val="25000"/>
                  </a:schemeClr>
                </a:solidFill>
                <a:latin typeface="Roboto" panose="02000000000000000000" pitchFamily="2" charset="0"/>
                <a:ea typeface="Roboto" panose="02000000000000000000" pitchFamily="2" charset="0"/>
              </a:rPr>
              <a:t>Owner</a:t>
            </a:r>
            <a:r>
              <a:rPr lang="fr-FR" sz="900" b="1" dirty="0">
                <a:solidFill>
                  <a:schemeClr val="tx1">
                    <a:lumMod val="75000"/>
                    <a:lumOff val="25000"/>
                  </a:schemeClr>
                </a:solidFill>
                <a:latin typeface="Roboto" panose="02000000000000000000" pitchFamily="2" charset="0"/>
                <a:ea typeface="Roboto" panose="02000000000000000000" pitchFamily="2" charset="0"/>
              </a:rPr>
              <a:t> – Gestion de projet via la méthode agile SCRUM :</a:t>
            </a:r>
          </a:p>
          <a:p>
            <a:pPr marL="628650" lvl="1"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Rédaction du </a:t>
            </a:r>
            <a:r>
              <a:rPr lang="fr-FR" sz="900" dirty="0" err="1">
                <a:solidFill>
                  <a:schemeClr val="tx1">
                    <a:lumMod val="75000"/>
                    <a:lumOff val="25000"/>
                  </a:schemeClr>
                </a:solidFill>
                <a:latin typeface="Roboto" panose="02000000000000000000" pitchFamily="2" charset="0"/>
                <a:ea typeface="Roboto" panose="02000000000000000000" pitchFamily="2" charset="0"/>
              </a:rPr>
              <a:t>backlog</a:t>
            </a:r>
            <a:r>
              <a:rPr lang="fr-FR" sz="900" dirty="0">
                <a:solidFill>
                  <a:schemeClr val="tx1">
                    <a:lumMod val="75000"/>
                    <a:lumOff val="25000"/>
                  </a:schemeClr>
                </a:solidFill>
                <a:latin typeface="Roboto" panose="02000000000000000000" pitchFamily="2" charset="0"/>
                <a:ea typeface="Roboto" panose="02000000000000000000" pitchFamily="2" charset="0"/>
              </a:rPr>
              <a:t> via les </a:t>
            </a:r>
            <a:r>
              <a:rPr lang="fr-FR" sz="900" dirty="0" err="1">
                <a:solidFill>
                  <a:schemeClr val="tx1">
                    <a:lumMod val="75000"/>
                    <a:lumOff val="25000"/>
                  </a:schemeClr>
                </a:solidFill>
                <a:latin typeface="Roboto" panose="02000000000000000000" pitchFamily="2" charset="0"/>
                <a:ea typeface="Roboto" panose="02000000000000000000" pitchFamily="2" charset="0"/>
              </a:rPr>
              <a:t>Users</a:t>
            </a:r>
            <a:r>
              <a:rPr lang="fr-FR" sz="900" dirty="0">
                <a:solidFill>
                  <a:schemeClr val="tx1">
                    <a:lumMod val="75000"/>
                    <a:lumOff val="25000"/>
                  </a:schemeClr>
                </a:solidFill>
                <a:latin typeface="Roboto" panose="02000000000000000000" pitchFamily="2" charset="0"/>
                <a:ea typeface="Roboto" panose="02000000000000000000" pitchFamily="2" charset="0"/>
              </a:rPr>
              <a:t> Stories.</a:t>
            </a:r>
          </a:p>
          <a:p>
            <a:pPr marL="628650" lvl="1"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Priorisation du </a:t>
            </a:r>
            <a:r>
              <a:rPr lang="fr-FR" sz="900" dirty="0" err="1">
                <a:solidFill>
                  <a:schemeClr val="tx1">
                    <a:lumMod val="75000"/>
                    <a:lumOff val="25000"/>
                  </a:schemeClr>
                </a:solidFill>
                <a:latin typeface="Roboto" panose="02000000000000000000" pitchFamily="2" charset="0"/>
                <a:ea typeface="Roboto" panose="02000000000000000000" pitchFamily="2" charset="0"/>
              </a:rPr>
              <a:t>backlog</a:t>
            </a:r>
            <a:r>
              <a:rPr lang="fr-FR" sz="900" dirty="0">
                <a:solidFill>
                  <a:schemeClr val="tx1">
                    <a:lumMod val="75000"/>
                    <a:lumOff val="25000"/>
                  </a:schemeClr>
                </a:solidFill>
                <a:latin typeface="Roboto" panose="02000000000000000000" pitchFamily="2" charset="0"/>
                <a:ea typeface="Roboto" panose="02000000000000000000" pitchFamily="2" charset="0"/>
              </a:rPr>
              <a:t>.</a:t>
            </a:r>
          </a:p>
          <a:p>
            <a:pPr marL="628650" lvl="1"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Mise en place des Sprints et animation des COPROJ.</a:t>
            </a:r>
          </a:p>
          <a:p>
            <a:pPr marL="628650" lvl="1"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Décision post démonstration.</a:t>
            </a:r>
          </a:p>
          <a:p>
            <a:pPr marL="628650" lvl="1"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Rétrospective des Sprints.</a:t>
            </a:r>
          </a:p>
          <a:p>
            <a:pPr marL="628650" lvl="1"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Accompagnement des recettes fonctionnelles et techniques.</a:t>
            </a:r>
          </a:p>
          <a:p>
            <a:pPr lvl="1" algn="just">
              <a:spcAft>
                <a:spcPts val="600"/>
              </a:spcAft>
            </a:pPr>
            <a:r>
              <a:rPr lang="fr-FR" sz="900" b="1" dirty="0">
                <a:solidFill>
                  <a:schemeClr val="tx1">
                    <a:lumMod val="75000"/>
                    <a:lumOff val="25000"/>
                  </a:schemeClr>
                </a:solidFill>
                <a:latin typeface="Roboto" panose="02000000000000000000" pitchFamily="2" charset="0"/>
                <a:ea typeface="Roboto" panose="02000000000000000000" pitchFamily="2" charset="0"/>
              </a:rPr>
              <a:t>Coordination de l’équipe de développements.</a:t>
            </a:r>
          </a:p>
          <a:p>
            <a:pPr marL="628650" lvl="1"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Deux développeurs et un testeur.</a:t>
            </a:r>
          </a:p>
          <a:p>
            <a:pPr marL="628650" lvl="1"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Suivi des 3 lots du forfait.</a:t>
            </a:r>
          </a:p>
          <a:p>
            <a:pPr lvl="1" algn="just">
              <a:spcAft>
                <a:spcPts val="600"/>
              </a:spcAft>
            </a:pPr>
            <a:endParaRPr lang="fr-FR" sz="900" b="1" dirty="0">
              <a:solidFill>
                <a:schemeClr val="tx1">
                  <a:lumMod val="75000"/>
                  <a:lumOff val="25000"/>
                </a:schemeClr>
              </a:solidFill>
              <a:latin typeface="Roboto" panose="02000000000000000000" pitchFamily="2" charset="0"/>
              <a:ea typeface="Roboto" panose="02000000000000000000" pitchFamily="2" charset="0"/>
            </a:endParaRPr>
          </a:p>
          <a:p>
            <a:pPr lvl="1" algn="just"/>
            <a:r>
              <a:rPr lang="fr-FR" sz="900" b="1" dirty="0">
                <a:solidFill>
                  <a:schemeClr val="tx1">
                    <a:lumMod val="75000"/>
                    <a:lumOff val="25000"/>
                  </a:schemeClr>
                </a:solidFill>
                <a:latin typeface="Roboto" panose="02000000000000000000" pitchFamily="2" charset="0"/>
                <a:ea typeface="Roboto" panose="02000000000000000000" pitchFamily="2" charset="0"/>
              </a:rPr>
              <a:t>Sujets &amp; Technologies abordés pendant cette mission : </a:t>
            </a:r>
          </a:p>
          <a:p>
            <a:pPr lvl="1" algn="just">
              <a:spcAft>
                <a:spcPts val="600"/>
              </a:spcAft>
            </a:pPr>
            <a:r>
              <a:rPr lang="fr-FR" sz="900" dirty="0">
                <a:solidFill>
                  <a:schemeClr val="tx1">
                    <a:lumMod val="75000"/>
                    <a:lumOff val="25000"/>
                  </a:schemeClr>
                </a:solidFill>
                <a:latin typeface="Roboto" panose="02000000000000000000" pitchFamily="2" charset="0"/>
                <a:ea typeface="Roboto" panose="02000000000000000000" pitchFamily="2" charset="0"/>
              </a:rPr>
              <a:t>Approche « Agile », Confluence, </a:t>
            </a:r>
            <a:r>
              <a:rPr lang="fr-FR" sz="900" dirty="0" err="1">
                <a:solidFill>
                  <a:schemeClr val="tx1">
                    <a:lumMod val="75000"/>
                    <a:lumOff val="25000"/>
                  </a:schemeClr>
                </a:solidFill>
                <a:latin typeface="Roboto" panose="02000000000000000000" pitchFamily="2" charset="0"/>
                <a:ea typeface="Roboto" panose="02000000000000000000" pitchFamily="2" charset="0"/>
              </a:rPr>
              <a:t>ElasticSearch</a:t>
            </a:r>
            <a:r>
              <a:rPr lang="fr-FR" sz="900" dirty="0">
                <a:solidFill>
                  <a:schemeClr val="tx1">
                    <a:lumMod val="75000"/>
                    <a:lumOff val="25000"/>
                  </a:schemeClr>
                </a:solidFill>
                <a:latin typeface="Roboto" panose="02000000000000000000" pitchFamily="2" charset="0"/>
                <a:ea typeface="Roboto" panose="02000000000000000000" pitchFamily="2" charset="0"/>
              </a:rPr>
              <a:t>, Gestion de projet, JIRA Software, Kafka, KANBAN, MS Office (2003 – 2016), Product </a:t>
            </a:r>
            <a:r>
              <a:rPr lang="fr-FR" sz="900" dirty="0" err="1">
                <a:solidFill>
                  <a:schemeClr val="tx1">
                    <a:lumMod val="75000"/>
                    <a:lumOff val="25000"/>
                  </a:schemeClr>
                </a:solidFill>
                <a:latin typeface="Roboto" panose="02000000000000000000" pitchFamily="2" charset="0"/>
                <a:ea typeface="Roboto" panose="02000000000000000000" pitchFamily="2" charset="0"/>
              </a:rPr>
              <a:t>Owner</a:t>
            </a:r>
            <a:r>
              <a:rPr lang="fr-FR" sz="900" dirty="0">
                <a:solidFill>
                  <a:schemeClr val="tx1">
                    <a:lumMod val="75000"/>
                    <a:lumOff val="25000"/>
                  </a:schemeClr>
                </a:solidFill>
                <a:latin typeface="Roboto" panose="02000000000000000000" pitchFamily="2" charset="0"/>
                <a:ea typeface="Roboto" panose="02000000000000000000" pitchFamily="2" charset="0"/>
              </a:rPr>
              <a:t>, SCRUM, Spark, </a:t>
            </a:r>
            <a:r>
              <a:rPr lang="fr-FR" sz="900" dirty="0" err="1">
                <a:solidFill>
                  <a:schemeClr val="tx1">
                    <a:lumMod val="75000"/>
                    <a:lumOff val="25000"/>
                  </a:schemeClr>
                </a:solidFill>
                <a:latin typeface="Roboto" panose="02000000000000000000" pitchFamily="2" charset="0"/>
                <a:ea typeface="Roboto" panose="02000000000000000000" pitchFamily="2" charset="0"/>
              </a:rPr>
              <a:t>Swagger</a:t>
            </a:r>
            <a:r>
              <a:rPr lang="fr-FR" sz="900" dirty="0">
                <a:solidFill>
                  <a:schemeClr val="tx1">
                    <a:lumMod val="75000"/>
                    <a:lumOff val="25000"/>
                  </a:schemeClr>
                </a:solidFill>
                <a:latin typeface="Roboto" panose="02000000000000000000" pitchFamily="2" charset="0"/>
                <a:ea typeface="Roboto" panose="02000000000000000000" pitchFamily="2" charset="0"/>
              </a:rPr>
              <a:t>, Windows, </a:t>
            </a:r>
            <a:endParaRPr lang="fr-FR" sz="800" dirty="0">
              <a:solidFill>
                <a:schemeClr val="tx1">
                  <a:lumMod val="75000"/>
                  <a:lumOff val="25000"/>
                </a:schemeClr>
              </a:solidFill>
              <a:latin typeface="Roboto" panose="02000000000000000000" pitchFamily="2" charset="0"/>
              <a:ea typeface="Roboto" panose="02000000000000000000" pitchFamily="2" charset="0"/>
            </a:endParaRPr>
          </a:p>
        </p:txBody>
      </p:sp>
      <p:pic>
        <p:nvPicPr>
          <p:cNvPr id="5" name="Image 4" descr="Une image contenant texte, Police, Graphique, logo&#10;&#10;Description générée automatiquement">
            <a:extLst>
              <a:ext uri="{FF2B5EF4-FFF2-40B4-BE49-F238E27FC236}">
                <a16:creationId xmlns:a16="http://schemas.microsoft.com/office/drawing/2014/main" id="{8F05F740-0728-EE10-C525-70873C9F9F51}"/>
              </a:ext>
            </a:extLst>
          </p:cNvPr>
          <p:cNvPicPr>
            <a:picLocks noChangeAspect="1"/>
          </p:cNvPicPr>
          <p:nvPr>
            <p:custDataLst>
              <p:tags r:id="rId18"/>
            </p:custDataLst>
          </p:nvPr>
        </p:nvPicPr>
        <p:blipFill rotWithShape="1">
          <a:blip r:embed="rId36"/>
          <a:srcRect t="26101" b="32031"/>
          <a:stretch/>
        </p:blipFill>
        <p:spPr>
          <a:xfrm>
            <a:off x="5665684" y="1287685"/>
            <a:ext cx="1715851" cy="477925"/>
          </a:xfrm>
          <a:prstGeom prst="rect">
            <a:avLst/>
          </a:prstGeom>
        </p:spPr>
      </p:pic>
      <p:pic>
        <p:nvPicPr>
          <p:cNvPr id="7" name="Image 6" descr="Une image contenant logo, conception&#10;&#10;Description générée automatiquement">
            <a:extLst>
              <a:ext uri="{FF2B5EF4-FFF2-40B4-BE49-F238E27FC236}">
                <a16:creationId xmlns:a16="http://schemas.microsoft.com/office/drawing/2014/main" id="{F853AC26-A6EF-A869-BC76-3F26C4C28966}"/>
              </a:ext>
            </a:extLst>
          </p:cNvPr>
          <p:cNvPicPr>
            <a:picLocks noChangeAspect="1"/>
          </p:cNvPicPr>
          <p:nvPr>
            <p:custDataLst>
              <p:tags r:id="rId19"/>
            </p:custDataLst>
          </p:nvPr>
        </p:nvPicPr>
        <p:blipFill>
          <a:blip r:embed="rId37"/>
          <a:stretch>
            <a:fillRect/>
          </a:stretch>
        </p:blipFill>
        <p:spPr>
          <a:xfrm>
            <a:off x="6343650" y="1765610"/>
            <a:ext cx="483394" cy="483394"/>
          </a:xfrm>
          <a:prstGeom prst="rect">
            <a:avLst/>
          </a:prstGeom>
        </p:spPr>
      </p:pic>
      <p:sp>
        <p:nvSpPr>
          <p:cNvPr id="6" name="Rectangle à coins arrondis 79">
            <a:extLst>
              <a:ext uri="{FF2B5EF4-FFF2-40B4-BE49-F238E27FC236}">
                <a16:creationId xmlns:a16="http://schemas.microsoft.com/office/drawing/2014/main" id="{D42469EF-EC93-8DD6-ED30-95F02C82208C}"/>
              </a:ext>
            </a:extLst>
          </p:cNvPr>
          <p:cNvSpPr/>
          <p:nvPr>
            <p:custDataLst>
              <p:tags r:id="rId20"/>
            </p:custDataLst>
          </p:nvPr>
        </p:nvSpPr>
        <p:spPr>
          <a:xfrm>
            <a:off x="286612" y="8796362"/>
            <a:ext cx="5700398" cy="381281"/>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90000" bIns="36000" rtlCol="0" anchor="ctr"/>
          <a:lstStyle/>
          <a:p>
            <a:pPr>
              <a:spcAft>
                <a:spcPts val="300"/>
              </a:spcAft>
            </a:pPr>
            <a:r>
              <a:rPr lang="en-US" sz="1200" i="1" dirty="0" err="1">
                <a:solidFill>
                  <a:schemeClr val="tx1">
                    <a:lumMod val="75000"/>
                    <a:lumOff val="25000"/>
                  </a:schemeClr>
                </a:solidFill>
                <a:latin typeface="Old Standard TT" panose="00000500000000000000" pitchFamily="2" charset="0"/>
              </a:rPr>
              <a:t>Mes</a:t>
            </a:r>
            <a:r>
              <a:rPr lang="en-US" sz="1200" i="1" dirty="0">
                <a:solidFill>
                  <a:schemeClr val="tx1">
                    <a:lumMod val="75000"/>
                    <a:lumOff val="25000"/>
                  </a:schemeClr>
                </a:solidFill>
                <a:latin typeface="Old Standard TT" panose="00000500000000000000" pitchFamily="2" charset="0"/>
              </a:rPr>
              <a:t> passions et </a:t>
            </a:r>
            <a:r>
              <a:rPr lang="en-US" sz="1200" i="1" dirty="0" err="1">
                <a:solidFill>
                  <a:schemeClr val="tx1">
                    <a:lumMod val="75000"/>
                    <a:lumOff val="25000"/>
                  </a:schemeClr>
                </a:solidFill>
                <a:latin typeface="Old Standard TT" panose="00000500000000000000" pitchFamily="2" charset="0"/>
              </a:rPr>
              <a:t>mieux</a:t>
            </a:r>
            <a:r>
              <a:rPr lang="en-US" sz="1200" i="1" dirty="0">
                <a:solidFill>
                  <a:schemeClr val="tx1">
                    <a:lumMod val="75000"/>
                    <a:lumOff val="25000"/>
                  </a:schemeClr>
                </a:solidFill>
                <a:latin typeface="Old Standard TT" panose="00000500000000000000" pitchFamily="2" charset="0"/>
              </a:rPr>
              <a:t> me </a:t>
            </a:r>
            <a:r>
              <a:rPr lang="en-US" sz="1200" i="1" dirty="0" err="1">
                <a:solidFill>
                  <a:schemeClr val="tx1">
                    <a:lumMod val="75000"/>
                    <a:lumOff val="25000"/>
                  </a:schemeClr>
                </a:solidFill>
                <a:latin typeface="Old Standard TT" panose="00000500000000000000" pitchFamily="2" charset="0"/>
              </a:rPr>
              <a:t>connaitre</a:t>
            </a:r>
            <a:r>
              <a:rPr lang="en-US" sz="1200" i="1" dirty="0">
                <a:solidFill>
                  <a:schemeClr val="tx1">
                    <a:lumMod val="75000"/>
                    <a:lumOff val="25000"/>
                  </a:schemeClr>
                </a:solidFill>
                <a:latin typeface="Old Standard TT" panose="00000500000000000000" pitchFamily="2" charset="0"/>
              </a:rPr>
              <a:t>.</a:t>
            </a:r>
          </a:p>
        </p:txBody>
      </p:sp>
      <p:sp>
        <p:nvSpPr>
          <p:cNvPr id="8" name="ZoneTexte 7">
            <a:extLst>
              <a:ext uri="{FF2B5EF4-FFF2-40B4-BE49-F238E27FC236}">
                <a16:creationId xmlns:a16="http://schemas.microsoft.com/office/drawing/2014/main" id="{6B823D08-8A45-E4FA-6C9D-2D0DD115D6D5}"/>
              </a:ext>
            </a:extLst>
          </p:cNvPr>
          <p:cNvSpPr txBox="1"/>
          <p:nvPr>
            <p:custDataLst>
              <p:tags r:id="rId21"/>
            </p:custDataLst>
          </p:nvPr>
        </p:nvSpPr>
        <p:spPr>
          <a:xfrm>
            <a:off x="212350" y="9085989"/>
            <a:ext cx="7062583" cy="1200329"/>
          </a:xfrm>
          <a:prstGeom prst="rect">
            <a:avLst/>
          </a:prstGeom>
          <a:noFill/>
        </p:spPr>
        <p:txBody>
          <a:bodyPr wrap="square" rtlCol="0">
            <a:spAutoFit/>
          </a:bodyPr>
          <a:lstStyle/>
          <a:p>
            <a:pPr algn="just"/>
            <a:r>
              <a:rPr lang="fr-FR" sz="900" b="1" dirty="0">
                <a:latin typeface="Roboto" panose="02000000000000000000" pitchFamily="2" charset="0"/>
                <a:ea typeface="Roboto" panose="02000000000000000000" pitchFamily="2" charset="0"/>
              </a:rPr>
              <a:t>Pour mieux me connaitre, </a:t>
            </a:r>
            <a:r>
              <a:rPr lang="fr-FR" sz="900" dirty="0">
                <a:latin typeface="Roboto" panose="02000000000000000000" pitchFamily="2" charset="0"/>
                <a:ea typeface="Roboto" panose="02000000000000000000" pitchFamily="2" charset="0"/>
              </a:rPr>
              <a:t>j’ai pris le temps d’écrire mes passions et ma présentation sur mon site internet : </a:t>
            </a:r>
            <a:br>
              <a:rPr lang="fr-FR" sz="900" dirty="0">
                <a:latin typeface="Roboto" panose="02000000000000000000" pitchFamily="2" charset="0"/>
                <a:ea typeface="Roboto" panose="02000000000000000000" pitchFamily="2" charset="0"/>
              </a:rPr>
            </a:br>
            <a:r>
              <a:rPr lang="fr-FR" sz="900" dirty="0">
                <a:latin typeface="Roboto" panose="02000000000000000000" pitchFamily="2" charset="0"/>
                <a:ea typeface="Roboto" panose="02000000000000000000" pitchFamily="2" charset="0"/>
                <a:hlinkClick r:id="rId28"/>
              </a:rPr>
              <a:t>https://paul-fsm.net</a:t>
            </a:r>
            <a:r>
              <a:rPr lang="fr-FR" sz="900" dirty="0">
                <a:latin typeface="Roboto" panose="02000000000000000000" pitchFamily="2" charset="0"/>
                <a:ea typeface="Roboto" panose="02000000000000000000" pitchFamily="2" charset="0"/>
              </a:rPr>
              <a:t> </a:t>
            </a:r>
          </a:p>
          <a:p>
            <a:pPr algn="just"/>
            <a:br>
              <a:rPr lang="fr-FR" sz="900" dirty="0">
                <a:latin typeface="Roboto" panose="02000000000000000000" pitchFamily="2" charset="0"/>
                <a:ea typeface="Roboto" panose="02000000000000000000" pitchFamily="2" charset="0"/>
              </a:rPr>
            </a:br>
            <a:r>
              <a:rPr lang="fr-FR" sz="900" dirty="0">
                <a:latin typeface="Roboto" panose="02000000000000000000" pitchFamily="2" charset="0"/>
                <a:ea typeface="Roboto" panose="02000000000000000000" pitchFamily="2" charset="0"/>
              </a:rPr>
              <a:t>Vous y trouverez </a:t>
            </a:r>
            <a:r>
              <a:rPr lang="fr-FR" sz="900" dirty="0">
                <a:latin typeface="Roboto" panose="02000000000000000000" pitchFamily="2" charset="0"/>
                <a:ea typeface="Roboto" panose="02000000000000000000" pitchFamily="2" charset="0"/>
                <a:hlinkClick r:id="rId38"/>
              </a:rPr>
              <a:t>ma page de présentation</a:t>
            </a:r>
            <a:r>
              <a:rPr lang="fr-FR" sz="900" dirty="0">
                <a:latin typeface="Roboto" panose="02000000000000000000" pitchFamily="2" charset="0"/>
                <a:ea typeface="Roboto" panose="02000000000000000000" pitchFamily="2" charset="0"/>
              </a:rPr>
              <a:t>, ainsi que </a:t>
            </a:r>
            <a:r>
              <a:rPr lang="fr-FR" sz="900" dirty="0">
                <a:latin typeface="Roboto" panose="02000000000000000000" pitchFamily="2" charset="0"/>
                <a:ea typeface="Roboto" panose="02000000000000000000" pitchFamily="2" charset="0"/>
                <a:hlinkClick r:id="rId39"/>
              </a:rPr>
              <a:t>mes passions</a:t>
            </a:r>
            <a:r>
              <a:rPr lang="fr-FR" sz="900" dirty="0">
                <a:latin typeface="Roboto" panose="02000000000000000000" pitchFamily="2" charset="0"/>
                <a:ea typeface="Roboto" panose="02000000000000000000" pitchFamily="2" charset="0"/>
              </a:rPr>
              <a:t>, mais bien d’autres informations. </a:t>
            </a:r>
          </a:p>
          <a:p>
            <a:pPr algn="just"/>
            <a:r>
              <a:rPr lang="fr-FR" sz="900" dirty="0">
                <a:latin typeface="Roboto" panose="02000000000000000000" pitchFamily="2" charset="0"/>
                <a:ea typeface="Roboto" panose="02000000000000000000" pitchFamily="2" charset="0"/>
              </a:rPr>
              <a:t>J’y tiens également un </a:t>
            </a:r>
            <a:r>
              <a:rPr lang="fr-FR" sz="900" b="1" dirty="0">
                <a:latin typeface="Roboto" panose="02000000000000000000" pitchFamily="2" charset="0"/>
                <a:ea typeface="Roboto" panose="02000000000000000000" pitchFamily="2" charset="0"/>
              </a:rPr>
              <a:t>blog professionnel </a:t>
            </a:r>
            <a:r>
              <a:rPr lang="fr-FR" sz="900" dirty="0">
                <a:latin typeface="Roboto" panose="02000000000000000000" pitchFamily="2" charset="0"/>
                <a:ea typeface="Roboto" panose="02000000000000000000" pitchFamily="2" charset="0"/>
              </a:rPr>
              <a:t>pour parler des sujets qui m’intéressent. </a:t>
            </a:r>
          </a:p>
          <a:p>
            <a:pPr algn="just"/>
            <a:endParaRPr lang="fr-FR" sz="900" dirty="0">
              <a:latin typeface="Roboto" panose="02000000000000000000" pitchFamily="2" charset="0"/>
              <a:ea typeface="Roboto" panose="02000000000000000000" pitchFamily="2" charset="0"/>
            </a:endParaRPr>
          </a:p>
          <a:p>
            <a:pPr algn="just"/>
            <a:r>
              <a:rPr lang="fr-FR" sz="900" dirty="0">
                <a:latin typeface="Roboto" panose="02000000000000000000" pitchFamily="2" charset="0"/>
                <a:ea typeface="Roboto" panose="02000000000000000000" pitchFamily="2" charset="0"/>
              </a:rPr>
              <a:t>J’ai également fait des projets personnels et professionnels comme </a:t>
            </a:r>
            <a:r>
              <a:rPr lang="fr-FR" sz="900" b="1" dirty="0">
                <a:latin typeface="Roboto" panose="02000000000000000000" pitchFamily="2" charset="0"/>
                <a:ea typeface="Roboto" panose="02000000000000000000" pitchFamily="2" charset="0"/>
              </a:rPr>
              <a:t>réaliser des sites internet </a:t>
            </a:r>
            <a:r>
              <a:rPr lang="fr-FR" sz="900" dirty="0">
                <a:latin typeface="Roboto" panose="02000000000000000000" pitchFamily="2" charset="0"/>
                <a:ea typeface="Roboto" panose="02000000000000000000" pitchFamily="2" charset="0"/>
              </a:rPr>
              <a:t>pour des amis, des connaissances ou des clients. </a:t>
            </a:r>
            <a:r>
              <a:rPr lang="fr-FR" sz="900" dirty="0">
                <a:latin typeface="Roboto" panose="02000000000000000000" pitchFamily="2" charset="0"/>
                <a:ea typeface="Roboto" panose="02000000000000000000" pitchFamily="2" charset="0"/>
                <a:hlinkClick r:id="rId40"/>
              </a:rPr>
              <a:t>Découvrez via ce lien. </a:t>
            </a:r>
            <a:endParaRPr lang="fr-FR" sz="900" dirty="0">
              <a:latin typeface="Roboto" panose="02000000000000000000" pitchFamily="2" charset="0"/>
              <a:ea typeface="Roboto" panose="02000000000000000000" pitchFamily="2" charset="0"/>
            </a:endParaRPr>
          </a:p>
        </p:txBody>
      </p:sp>
      <p:grpSp>
        <p:nvGrpSpPr>
          <p:cNvPr id="13" name="Groupe 12">
            <a:extLst>
              <a:ext uri="{FF2B5EF4-FFF2-40B4-BE49-F238E27FC236}">
                <a16:creationId xmlns:a16="http://schemas.microsoft.com/office/drawing/2014/main" id="{C7CC6A5E-8875-DE6D-1B7E-9B408A9D41E7}"/>
              </a:ext>
            </a:extLst>
          </p:cNvPr>
          <p:cNvGrpSpPr/>
          <p:nvPr/>
        </p:nvGrpSpPr>
        <p:grpSpPr>
          <a:xfrm>
            <a:off x="6487414" y="345335"/>
            <a:ext cx="550080" cy="652429"/>
            <a:chOff x="3258892" y="1900954"/>
            <a:chExt cx="3457538" cy="3981931"/>
          </a:xfrm>
        </p:grpSpPr>
        <p:pic>
          <p:nvPicPr>
            <p:cNvPr id="14" name="Image 13" descr="Une image contenant art, motif, Rectangle, carré&#10;&#10;Description générée automatiquement">
              <a:extLst>
                <a:ext uri="{FF2B5EF4-FFF2-40B4-BE49-F238E27FC236}">
                  <a16:creationId xmlns:a16="http://schemas.microsoft.com/office/drawing/2014/main" id="{A8AF4D3D-F3C0-1719-C302-E3270EE1C8B6}"/>
                </a:ext>
              </a:extLst>
            </p:cNvPr>
            <p:cNvPicPr>
              <a:picLocks noChangeAspect="1"/>
            </p:cNvPicPr>
            <p:nvPr/>
          </p:nvPicPr>
          <p:blipFill>
            <a:blip r:embed="rId41"/>
            <a:stretch>
              <a:fillRect/>
            </a:stretch>
          </p:blipFill>
          <p:spPr>
            <a:xfrm>
              <a:off x="3258892" y="1900954"/>
              <a:ext cx="3457538" cy="3981931"/>
            </a:xfrm>
            <a:prstGeom prst="rect">
              <a:avLst/>
            </a:prstGeom>
          </p:spPr>
        </p:pic>
        <p:pic>
          <p:nvPicPr>
            <p:cNvPr id="15" name="Image 14">
              <a:extLst>
                <a:ext uri="{FF2B5EF4-FFF2-40B4-BE49-F238E27FC236}">
                  <a16:creationId xmlns:a16="http://schemas.microsoft.com/office/drawing/2014/main" id="{EC3C4AEE-48C8-1CC6-CFF5-A04C4C1DE513}"/>
                </a:ext>
              </a:extLst>
            </p:cNvPr>
            <p:cNvPicPr>
              <a:picLocks noChangeAspect="1"/>
            </p:cNvPicPr>
            <p:nvPr/>
          </p:nvPicPr>
          <p:blipFill>
            <a:blip r:embed="rId42"/>
            <a:stretch>
              <a:fillRect/>
            </a:stretch>
          </p:blipFill>
          <p:spPr>
            <a:xfrm>
              <a:off x="3996440" y="2011581"/>
              <a:ext cx="2608808" cy="2583627"/>
            </a:xfrm>
            <a:prstGeom prst="rect">
              <a:avLst/>
            </a:prstGeom>
          </p:spPr>
        </p:pic>
      </p:grpSp>
    </p:spTree>
    <p:extLst>
      <p:ext uri="{BB962C8B-B14F-4D97-AF65-F5344CB8AC3E}">
        <p14:creationId xmlns:p14="http://schemas.microsoft.com/office/powerpoint/2010/main" val="16084475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C960FE9-3FCE-4113-887F-C4EA7DC37C50}"/>
              </a:ext>
            </a:extLst>
          </p:cNvPr>
          <p:cNvSpPr>
            <a:spLocks/>
          </p:cNvSpPr>
          <p:nvPr>
            <p:custDataLst>
              <p:tags r:id="rId1"/>
            </p:custDataLst>
          </p:nvPr>
        </p:nvSpPr>
        <p:spPr>
          <a:xfrm>
            <a:off x="0" y="2991"/>
            <a:ext cx="7560000" cy="1209120"/>
          </a:xfrm>
          <a:prstGeom prst="rect">
            <a:avLst/>
          </a:prstGeom>
          <a:solidFill>
            <a:srgbClr val="EAEAE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Aft>
                <a:spcPts val="300"/>
              </a:spcAft>
            </a:pPr>
            <a:endParaRPr lang="fr-FR" dirty="0"/>
          </a:p>
        </p:txBody>
      </p:sp>
      <p:cxnSp>
        <p:nvCxnSpPr>
          <p:cNvPr id="20" name="Connecteur droit 19">
            <a:extLst>
              <a:ext uri="{FF2B5EF4-FFF2-40B4-BE49-F238E27FC236}">
                <a16:creationId xmlns:a16="http://schemas.microsoft.com/office/drawing/2014/main" id="{0692D8E3-68D6-442A-8877-68D7386AE11B}"/>
              </a:ext>
            </a:extLst>
          </p:cNvPr>
          <p:cNvCxnSpPr>
            <a:cxnSpLocks/>
          </p:cNvCxnSpPr>
          <p:nvPr>
            <p:custDataLst>
              <p:tags r:id="rId2"/>
            </p:custDataLst>
          </p:nvPr>
        </p:nvCxnSpPr>
        <p:spPr>
          <a:xfrm>
            <a:off x="343924" y="1686938"/>
            <a:ext cx="4618641" cy="0"/>
          </a:xfrm>
          <a:prstGeom prst="line">
            <a:avLst/>
          </a:prstGeom>
          <a:ln w="6350">
            <a:solidFill>
              <a:srgbClr val="555454"/>
            </a:solidFill>
          </a:ln>
          <a:effectLst/>
        </p:spPr>
        <p:style>
          <a:lnRef idx="2">
            <a:schemeClr val="accent1"/>
          </a:lnRef>
          <a:fillRef idx="0">
            <a:schemeClr val="accent1"/>
          </a:fillRef>
          <a:effectRef idx="1">
            <a:schemeClr val="accent1"/>
          </a:effectRef>
          <a:fontRef idx="minor">
            <a:schemeClr val="tx1"/>
          </a:fontRef>
        </p:style>
      </p:cxnSp>
      <p:sp>
        <p:nvSpPr>
          <p:cNvPr id="19" name="Rectangle à coins arrondis 79">
            <a:extLst>
              <a:ext uri="{FF2B5EF4-FFF2-40B4-BE49-F238E27FC236}">
                <a16:creationId xmlns:a16="http://schemas.microsoft.com/office/drawing/2014/main" id="{2EAE9422-592F-4858-B5E6-78B7CF3F5ADB}"/>
              </a:ext>
            </a:extLst>
          </p:cNvPr>
          <p:cNvSpPr/>
          <p:nvPr>
            <p:custDataLst>
              <p:tags r:id="rId3"/>
            </p:custDataLst>
          </p:nvPr>
        </p:nvSpPr>
        <p:spPr>
          <a:xfrm>
            <a:off x="1701165" y="272745"/>
            <a:ext cx="2743236" cy="290233"/>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90000" bIns="36000" rtlCol="0" anchor="ctr"/>
          <a:lstStyle/>
          <a:p>
            <a:pPr>
              <a:spcAft>
                <a:spcPts val="300"/>
              </a:spcAft>
            </a:pPr>
            <a:r>
              <a:rPr lang="en-US" sz="1600" dirty="0">
                <a:solidFill>
                  <a:srgbClr val="555454"/>
                </a:solidFill>
                <a:latin typeface="Roboto SemiBold" panose="02000000000000000000" pitchFamily="2" charset="0"/>
                <a:ea typeface="Roboto SemiBold" panose="02000000000000000000" pitchFamily="2" charset="0"/>
                <a:cs typeface="Helvetica Neue Condensed" panose="02000503000000020004" pitchFamily="2" charset="0"/>
              </a:rPr>
              <a:t>Paul </a:t>
            </a:r>
            <a:r>
              <a:rPr lang="en-US" sz="1600" b="1" dirty="0">
                <a:solidFill>
                  <a:srgbClr val="BFBFBF"/>
                </a:solidFill>
                <a:latin typeface="Roboto SemiBold" panose="02000000000000000000" pitchFamily="2" charset="0"/>
              </a:rPr>
              <a:t>FLYE SAINTE MARIE</a:t>
            </a:r>
            <a:endParaRPr lang="en-US" sz="1600" b="1" dirty="0">
              <a:solidFill>
                <a:srgbClr val="BFBFBF"/>
              </a:solidFill>
              <a:latin typeface="Roboto SemiBold" panose="02000000000000000000" pitchFamily="2" charset="0"/>
              <a:ea typeface="Roboto SemiBold" panose="02000000000000000000" pitchFamily="2" charset="0"/>
              <a:cs typeface="Helvetica Neue Condensed" panose="02000503000000020004" pitchFamily="2" charset="0"/>
            </a:endParaRPr>
          </a:p>
        </p:txBody>
      </p:sp>
      <p:sp>
        <p:nvSpPr>
          <p:cNvPr id="24" name="Rectangle à coins arrondis 79">
            <a:extLst>
              <a:ext uri="{FF2B5EF4-FFF2-40B4-BE49-F238E27FC236}">
                <a16:creationId xmlns:a16="http://schemas.microsoft.com/office/drawing/2014/main" id="{10D5A0C0-D2ED-4EF9-8CEC-C92C0B32162A}"/>
              </a:ext>
            </a:extLst>
          </p:cNvPr>
          <p:cNvSpPr/>
          <p:nvPr>
            <p:custDataLst>
              <p:tags r:id="rId4"/>
            </p:custDataLst>
          </p:nvPr>
        </p:nvSpPr>
        <p:spPr>
          <a:xfrm>
            <a:off x="1706722" y="516330"/>
            <a:ext cx="5408757" cy="155220"/>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90000" bIns="36000" rtlCol="0" anchor="ctr"/>
          <a:lstStyle/>
          <a:p>
            <a:r>
              <a:rPr lang="en-US" sz="1050" b="1" dirty="0">
                <a:solidFill>
                  <a:schemeClr val="tx1">
                    <a:lumMod val="75000"/>
                    <a:lumOff val="25000"/>
                  </a:schemeClr>
                </a:solidFill>
                <a:latin typeface="Old Standard TT" panose="00000500000000000000" pitchFamily="2" charset="0"/>
              </a:rPr>
              <a:t>PRODUCT/SERVICE OWNER ATLASSIAN &amp; INSUFFLEUR AGILE</a:t>
            </a:r>
          </a:p>
        </p:txBody>
      </p:sp>
      <p:sp>
        <p:nvSpPr>
          <p:cNvPr id="25" name="Rectangle à coins arrondis 79">
            <a:extLst>
              <a:ext uri="{FF2B5EF4-FFF2-40B4-BE49-F238E27FC236}">
                <a16:creationId xmlns:a16="http://schemas.microsoft.com/office/drawing/2014/main" id="{33A9437E-165F-431B-BDC0-11DC7CDBB939}"/>
              </a:ext>
            </a:extLst>
          </p:cNvPr>
          <p:cNvSpPr/>
          <p:nvPr>
            <p:custDataLst>
              <p:tags r:id="rId5"/>
            </p:custDataLst>
          </p:nvPr>
        </p:nvSpPr>
        <p:spPr>
          <a:xfrm>
            <a:off x="338368" y="1390376"/>
            <a:ext cx="4618641" cy="321580"/>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spcAft>
                <a:spcPts val="300"/>
              </a:spcAft>
            </a:pPr>
            <a:r>
              <a:rPr lang="en-US" sz="1500" b="1" dirty="0" err="1">
                <a:solidFill>
                  <a:schemeClr val="tx1">
                    <a:lumMod val="75000"/>
                    <a:lumOff val="25000"/>
                  </a:schemeClr>
                </a:solidFill>
                <a:latin typeface="Old Standard TT" panose="00000500000000000000" pitchFamily="2" charset="0"/>
                <a:ea typeface="Helvetica Neue Condensed" panose="02000503000000020004" pitchFamily="2" charset="0"/>
                <a:cs typeface="Helvetica Neue Condensed" panose="02000503000000020004" pitchFamily="2" charset="0"/>
              </a:rPr>
              <a:t>Expériences</a:t>
            </a:r>
            <a:endParaRPr lang="en-US" sz="1500" b="1" dirty="0">
              <a:solidFill>
                <a:schemeClr val="tx1">
                  <a:lumMod val="75000"/>
                  <a:lumOff val="25000"/>
                </a:schemeClr>
              </a:solidFill>
              <a:latin typeface="Old Standard TT" panose="00000500000000000000" pitchFamily="2" charset="0"/>
              <a:ea typeface="Helvetica Neue Condensed" panose="02000503000000020004" pitchFamily="2" charset="0"/>
              <a:cs typeface="Helvetica Neue Condensed" panose="02000503000000020004" pitchFamily="2" charset="0"/>
            </a:endParaRPr>
          </a:p>
        </p:txBody>
      </p:sp>
      <p:pic>
        <p:nvPicPr>
          <p:cNvPr id="42" name="Image 41" descr="Une image contenant Visage humain, portrait, Barbe humaine, Front&#10;&#10;Description générée automatiquement">
            <a:extLst>
              <a:ext uri="{FF2B5EF4-FFF2-40B4-BE49-F238E27FC236}">
                <a16:creationId xmlns:a16="http://schemas.microsoft.com/office/drawing/2014/main" id="{B1F543C4-5CC3-AAA3-9E56-3FE8C72F0A87}"/>
              </a:ext>
            </a:extLst>
          </p:cNvPr>
          <p:cNvPicPr>
            <a:picLocks noChangeAspect="1"/>
          </p:cNvPicPr>
          <p:nvPr>
            <p:custDataLst>
              <p:tags r:id="rId6"/>
            </p:custDataLst>
          </p:nvPr>
        </p:nvPicPr>
        <p:blipFill>
          <a:blip r:embed="rId23"/>
          <a:stretch>
            <a:fillRect/>
          </a:stretch>
        </p:blipFill>
        <p:spPr>
          <a:xfrm>
            <a:off x="716446" y="161232"/>
            <a:ext cx="849354" cy="849354"/>
          </a:xfrm>
          <a:prstGeom prst="rect">
            <a:avLst/>
          </a:prstGeom>
        </p:spPr>
      </p:pic>
      <p:sp>
        <p:nvSpPr>
          <p:cNvPr id="57" name="ZoneTexte 56">
            <a:extLst>
              <a:ext uri="{FF2B5EF4-FFF2-40B4-BE49-F238E27FC236}">
                <a16:creationId xmlns:a16="http://schemas.microsoft.com/office/drawing/2014/main" id="{8629243E-52AC-BDCF-341C-9835AC342573}"/>
              </a:ext>
            </a:extLst>
          </p:cNvPr>
          <p:cNvSpPr txBox="1"/>
          <p:nvPr>
            <p:custDataLst>
              <p:tags r:id="rId7"/>
            </p:custDataLst>
          </p:nvPr>
        </p:nvSpPr>
        <p:spPr>
          <a:xfrm>
            <a:off x="184245" y="10411259"/>
            <a:ext cx="2852382" cy="200055"/>
          </a:xfrm>
          <a:prstGeom prst="rect">
            <a:avLst/>
          </a:prstGeom>
          <a:noFill/>
        </p:spPr>
        <p:txBody>
          <a:bodyPr wrap="square" rtlCol="0">
            <a:spAutoFit/>
          </a:bodyPr>
          <a:lstStyle/>
          <a:p>
            <a:r>
              <a:rPr lang="fr-FR" sz="700" dirty="0">
                <a:effectLst/>
                <a:latin typeface="Roboto Thin" panose="02000000000000000000" pitchFamily="2" charset="0"/>
                <a:ea typeface="Roboto Thin" panose="02000000000000000000" pitchFamily="2" charset="0"/>
                <a:cs typeface="Times New Roman" panose="02020603050405020304" pitchFamily="18" charset="0"/>
              </a:rPr>
              <a:t>Dossier de compétences  mis à jour le</a:t>
            </a:r>
            <a:r>
              <a:rPr lang="fr-FR" sz="700" b="1" dirty="0">
                <a:effectLst/>
                <a:latin typeface="Roboto Thin" panose="02000000000000000000" pitchFamily="2" charset="0"/>
                <a:ea typeface="Roboto Thin" panose="02000000000000000000" pitchFamily="2" charset="0"/>
                <a:cs typeface="Times New Roman" panose="02020603050405020304" pitchFamily="18" charset="0"/>
              </a:rPr>
              <a:t> 1</a:t>
            </a:r>
            <a:r>
              <a:rPr lang="fr-FR" sz="700" b="1" dirty="0">
                <a:latin typeface="Roboto Thin" panose="02000000000000000000" pitchFamily="2" charset="0"/>
                <a:ea typeface="Roboto Thin" panose="02000000000000000000" pitchFamily="2" charset="0"/>
                <a:cs typeface="Times New Roman" panose="02020603050405020304" pitchFamily="18" charset="0"/>
              </a:rPr>
              <a:t>4 mai 2025 </a:t>
            </a:r>
            <a:r>
              <a:rPr lang="fr-FR" sz="700" b="1" dirty="0">
                <a:effectLst/>
                <a:latin typeface="Roboto Thin" panose="02000000000000000000" pitchFamily="2" charset="0"/>
                <a:ea typeface="Roboto Thin" panose="02000000000000000000" pitchFamily="2" charset="0"/>
                <a:cs typeface="Times New Roman" panose="02020603050405020304" pitchFamily="18" charset="0"/>
              </a:rPr>
              <a:t>– Page 11  /  15</a:t>
            </a:r>
            <a:endParaRPr lang="fr-FR" sz="700" b="1" dirty="0">
              <a:latin typeface="Roboto Thin" panose="02000000000000000000" pitchFamily="2" charset="0"/>
              <a:ea typeface="Roboto Thin" panose="02000000000000000000" pitchFamily="2" charset="0"/>
            </a:endParaRPr>
          </a:p>
        </p:txBody>
      </p:sp>
      <p:pic>
        <p:nvPicPr>
          <p:cNvPr id="34" name="Graphique 33" descr="Calendrier journalier contour">
            <a:extLst>
              <a:ext uri="{FF2B5EF4-FFF2-40B4-BE49-F238E27FC236}">
                <a16:creationId xmlns:a16="http://schemas.microsoft.com/office/drawing/2014/main" id="{7A9AC5E5-85ED-388C-3E3D-29CE50CA13BE}"/>
              </a:ext>
            </a:extLst>
          </p:cNvPr>
          <p:cNvPicPr>
            <a:picLocks noChangeAspect="1"/>
          </p:cNvPicPr>
          <p:nvPr>
            <p:custDataLst>
              <p:tags r:id="rId8"/>
            </p:custDataLst>
          </p:nvPr>
        </p:nvPicPr>
        <p:blipFill>
          <a:blip r:embed="rId24">
            <a:extLst>
              <a:ext uri="{96DAC541-7B7A-43D3-8B79-37D633B846F1}">
                <asvg:svgBlip xmlns:asvg="http://schemas.microsoft.com/office/drawing/2016/SVG/main" r:embed="rId25"/>
              </a:ext>
            </a:extLst>
          </a:blip>
          <a:stretch>
            <a:fillRect/>
          </a:stretch>
        </p:blipFill>
        <p:spPr>
          <a:xfrm>
            <a:off x="88791" y="10425995"/>
            <a:ext cx="147731" cy="147731"/>
          </a:xfrm>
          <a:prstGeom prst="rect">
            <a:avLst/>
          </a:prstGeom>
        </p:spPr>
      </p:pic>
      <p:pic>
        <p:nvPicPr>
          <p:cNvPr id="40" name="Graphique 39" descr="Internet contour">
            <a:extLst>
              <a:ext uri="{FF2B5EF4-FFF2-40B4-BE49-F238E27FC236}">
                <a16:creationId xmlns:a16="http://schemas.microsoft.com/office/drawing/2014/main" id="{DFEBE32C-9789-ED9C-FB63-C0415FDB9A79}"/>
              </a:ext>
            </a:extLst>
          </p:cNvPr>
          <p:cNvPicPr>
            <a:picLocks noChangeAspect="1"/>
          </p:cNvPicPr>
          <p:nvPr>
            <p:custDataLst>
              <p:tags r:id="rId9"/>
            </p:custDataLst>
          </p:nvPr>
        </p:nvPicPr>
        <p:blipFill>
          <a:blip r:embed="rId26">
            <a:extLst>
              <a:ext uri="{96DAC541-7B7A-43D3-8B79-37D633B846F1}">
                <asvg:svgBlip xmlns:asvg="http://schemas.microsoft.com/office/drawing/2016/SVG/main" r:embed="rId27"/>
              </a:ext>
            </a:extLst>
          </a:blip>
          <a:stretch>
            <a:fillRect/>
          </a:stretch>
        </p:blipFill>
        <p:spPr>
          <a:xfrm>
            <a:off x="3497314" y="723031"/>
            <a:ext cx="220113" cy="220113"/>
          </a:xfrm>
          <a:prstGeom prst="rect">
            <a:avLst/>
          </a:prstGeom>
        </p:spPr>
      </p:pic>
      <p:sp>
        <p:nvSpPr>
          <p:cNvPr id="41" name="Rectangle 40">
            <a:extLst>
              <a:ext uri="{FF2B5EF4-FFF2-40B4-BE49-F238E27FC236}">
                <a16:creationId xmlns:a16="http://schemas.microsoft.com/office/drawing/2014/main" id="{6251F00E-12C1-6EF7-3D72-921421580E42}"/>
              </a:ext>
            </a:extLst>
          </p:cNvPr>
          <p:cNvSpPr/>
          <p:nvPr>
            <p:custDataLst>
              <p:tags r:id="rId10"/>
            </p:custDataLst>
          </p:nvPr>
        </p:nvSpPr>
        <p:spPr>
          <a:xfrm>
            <a:off x="3801655" y="733231"/>
            <a:ext cx="1800000" cy="200055"/>
          </a:xfrm>
          <a:prstGeom prst="rect">
            <a:avLst/>
          </a:prstGeom>
        </p:spPr>
        <p:txBody>
          <a:bodyPr wrap="square" lIns="0" rIns="0" anchor="ctr">
            <a:spAutoFit/>
          </a:bodyPr>
          <a:lstStyle/>
          <a:p>
            <a:pPr>
              <a:spcAft>
                <a:spcPts val="300"/>
              </a:spcAft>
            </a:pPr>
            <a:r>
              <a:rPr lang="fr-FR" sz="700" dirty="0">
                <a:solidFill>
                  <a:schemeClr val="tx1">
                    <a:lumMod val="75000"/>
                    <a:lumOff val="25000"/>
                  </a:schemeClr>
                </a:solidFill>
                <a:latin typeface="Roboto" panose="02000000000000000000" pitchFamily="2" charset="0"/>
                <a:ea typeface="Roboto" panose="02000000000000000000" pitchFamily="2" charset="0"/>
                <a:hlinkClick r:id="rId28">
                  <a:extLst>
                    <a:ext uri="{A12FA001-AC4F-418D-AE19-62706E023703}">
                      <ahyp:hlinkClr xmlns:ahyp="http://schemas.microsoft.com/office/drawing/2018/hyperlinkcolor" val="tx"/>
                    </a:ext>
                  </a:extLst>
                </a:hlinkClick>
              </a:rPr>
              <a:t>https://paul-fsm.net</a:t>
            </a:r>
            <a:r>
              <a:rPr lang="fr-FR" sz="700" dirty="0">
                <a:solidFill>
                  <a:schemeClr val="tx1">
                    <a:lumMod val="75000"/>
                    <a:lumOff val="25000"/>
                  </a:schemeClr>
                </a:solidFill>
                <a:latin typeface="Roboto" panose="02000000000000000000" pitchFamily="2" charset="0"/>
                <a:ea typeface="Roboto" panose="02000000000000000000" pitchFamily="2" charset="0"/>
              </a:rPr>
              <a:t> </a:t>
            </a:r>
          </a:p>
        </p:txBody>
      </p:sp>
      <p:sp>
        <p:nvSpPr>
          <p:cNvPr id="45" name="Rectangle 44">
            <a:extLst>
              <a:ext uri="{FF2B5EF4-FFF2-40B4-BE49-F238E27FC236}">
                <a16:creationId xmlns:a16="http://schemas.microsoft.com/office/drawing/2014/main" id="{078A9BFD-74D4-893C-3F23-DA919D557326}"/>
              </a:ext>
            </a:extLst>
          </p:cNvPr>
          <p:cNvSpPr/>
          <p:nvPr>
            <p:custDataLst>
              <p:tags r:id="rId11"/>
            </p:custDataLst>
          </p:nvPr>
        </p:nvSpPr>
        <p:spPr>
          <a:xfrm>
            <a:off x="1957535" y="743089"/>
            <a:ext cx="1800000" cy="200055"/>
          </a:xfrm>
          <a:prstGeom prst="rect">
            <a:avLst/>
          </a:prstGeom>
        </p:spPr>
        <p:txBody>
          <a:bodyPr wrap="square" lIns="0" rIns="0" anchor="ctr">
            <a:spAutoFit/>
          </a:bodyPr>
          <a:lstStyle/>
          <a:p>
            <a:r>
              <a:rPr lang="fr-FR" sz="700" dirty="0">
                <a:solidFill>
                  <a:schemeClr val="tx1">
                    <a:lumMod val="75000"/>
                    <a:lumOff val="25000"/>
                  </a:schemeClr>
                </a:solidFill>
                <a:latin typeface="Roboto" panose="02000000000000000000" pitchFamily="2" charset="0"/>
                <a:ea typeface="Roboto" panose="02000000000000000000" pitchFamily="2" charset="0"/>
                <a:hlinkClick r:id="rId29">
                  <a:extLst>
                    <a:ext uri="{A12FA001-AC4F-418D-AE19-62706E023703}">
                      <ahyp:hlinkClr xmlns:ahyp="http://schemas.microsoft.com/office/drawing/2018/hyperlinkcolor" val="tx"/>
                    </a:ext>
                  </a:extLst>
                </a:hlinkClick>
              </a:rPr>
              <a:t>paul.flye.sainte.marie@gmail.com</a:t>
            </a:r>
            <a:endParaRPr lang="fr-FR" sz="700" dirty="0">
              <a:solidFill>
                <a:schemeClr val="tx1">
                  <a:lumMod val="75000"/>
                  <a:lumOff val="25000"/>
                </a:schemeClr>
              </a:solidFill>
              <a:latin typeface="Roboto" panose="02000000000000000000" pitchFamily="2" charset="0"/>
              <a:ea typeface="Roboto" panose="02000000000000000000" pitchFamily="2" charset="0"/>
            </a:endParaRPr>
          </a:p>
        </p:txBody>
      </p:sp>
      <p:pic>
        <p:nvPicPr>
          <p:cNvPr id="46" name="Graphique 45" descr="Adresse de courrier contour">
            <a:extLst>
              <a:ext uri="{FF2B5EF4-FFF2-40B4-BE49-F238E27FC236}">
                <a16:creationId xmlns:a16="http://schemas.microsoft.com/office/drawing/2014/main" id="{973EAD9C-0340-8F49-3735-FF50C869D620}"/>
              </a:ext>
            </a:extLst>
          </p:cNvPr>
          <p:cNvPicPr>
            <a:picLocks noChangeAspect="1"/>
          </p:cNvPicPr>
          <p:nvPr>
            <p:custDataLst>
              <p:tags r:id="rId12"/>
            </p:custDataLst>
          </p:nvPr>
        </p:nvPicPr>
        <p:blipFill>
          <a:blip r:embed="rId30">
            <a:extLst>
              <a:ext uri="{96DAC541-7B7A-43D3-8B79-37D633B846F1}">
                <asvg:svgBlip xmlns:asvg="http://schemas.microsoft.com/office/drawing/2016/SVG/main" r:embed="rId31"/>
              </a:ext>
            </a:extLst>
          </a:blip>
          <a:stretch>
            <a:fillRect/>
          </a:stretch>
        </p:blipFill>
        <p:spPr>
          <a:xfrm>
            <a:off x="1701165" y="747638"/>
            <a:ext cx="200055" cy="200055"/>
          </a:xfrm>
          <a:prstGeom prst="rect">
            <a:avLst/>
          </a:prstGeom>
        </p:spPr>
      </p:pic>
      <p:sp>
        <p:nvSpPr>
          <p:cNvPr id="47" name="Rectangle 46">
            <a:extLst>
              <a:ext uri="{FF2B5EF4-FFF2-40B4-BE49-F238E27FC236}">
                <a16:creationId xmlns:a16="http://schemas.microsoft.com/office/drawing/2014/main" id="{A21C1BF5-C623-F6D2-398F-DDFF77AA104E}"/>
              </a:ext>
            </a:extLst>
          </p:cNvPr>
          <p:cNvSpPr/>
          <p:nvPr>
            <p:custDataLst>
              <p:tags r:id="rId13"/>
            </p:custDataLst>
          </p:nvPr>
        </p:nvSpPr>
        <p:spPr>
          <a:xfrm>
            <a:off x="5105629" y="741048"/>
            <a:ext cx="881381" cy="200055"/>
          </a:xfrm>
          <a:prstGeom prst="rect">
            <a:avLst/>
          </a:prstGeom>
        </p:spPr>
        <p:txBody>
          <a:bodyPr wrap="square" lIns="0" rIns="0" anchor="ctr">
            <a:spAutoFit/>
          </a:bodyPr>
          <a:lstStyle/>
          <a:p>
            <a:pPr>
              <a:spcAft>
                <a:spcPts val="300"/>
              </a:spcAft>
            </a:pPr>
            <a:r>
              <a:rPr lang="fr-FR" sz="700" dirty="0">
                <a:solidFill>
                  <a:schemeClr val="tx1">
                    <a:lumMod val="75000"/>
                    <a:lumOff val="25000"/>
                  </a:schemeClr>
                </a:solidFill>
                <a:latin typeface="Roboto" panose="02000000000000000000" pitchFamily="2" charset="0"/>
                <a:ea typeface="Roboto" panose="02000000000000000000" pitchFamily="2" charset="0"/>
              </a:rPr>
              <a:t>07 81 79 09 03 </a:t>
            </a:r>
          </a:p>
        </p:txBody>
      </p:sp>
      <p:pic>
        <p:nvPicPr>
          <p:cNvPr id="51" name="Graphique 50" descr="Vibration du téléphone contour">
            <a:extLst>
              <a:ext uri="{FF2B5EF4-FFF2-40B4-BE49-F238E27FC236}">
                <a16:creationId xmlns:a16="http://schemas.microsoft.com/office/drawing/2014/main" id="{8EDF817B-092C-E05B-3052-D96F4DBE1003}"/>
              </a:ext>
            </a:extLst>
          </p:cNvPr>
          <p:cNvPicPr>
            <a:picLocks noChangeAspect="1"/>
          </p:cNvPicPr>
          <p:nvPr>
            <p:custDataLst>
              <p:tags r:id="rId14"/>
            </p:custDataLst>
          </p:nvPr>
        </p:nvPicPr>
        <p:blipFill>
          <a:blip r:embed="rId32">
            <a:extLst>
              <a:ext uri="{96DAC541-7B7A-43D3-8B79-37D633B846F1}">
                <asvg:svgBlip xmlns:asvg="http://schemas.microsoft.com/office/drawing/2016/SVG/main" r:embed="rId33"/>
              </a:ext>
            </a:extLst>
          </a:blip>
          <a:stretch>
            <a:fillRect/>
          </a:stretch>
        </p:blipFill>
        <p:spPr>
          <a:xfrm>
            <a:off x="4889143" y="760309"/>
            <a:ext cx="165613" cy="165613"/>
          </a:xfrm>
          <a:prstGeom prst="rect">
            <a:avLst/>
          </a:prstGeom>
        </p:spPr>
      </p:pic>
      <p:pic>
        <p:nvPicPr>
          <p:cNvPr id="2" name="Graphique 1" descr="Route contour">
            <a:extLst>
              <a:ext uri="{FF2B5EF4-FFF2-40B4-BE49-F238E27FC236}">
                <a16:creationId xmlns:a16="http://schemas.microsoft.com/office/drawing/2014/main" id="{72F98DB7-A059-5DB6-57BD-659D226D2C74}"/>
              </a:ext>
            </a:extLst>
          </p:cNvPr>
          <p:cNvPicPr>
            <a:picLocks noChangeAspect="1"/>
          </p:cNvPicPr>
          <p:nvPr>
            <p:custDataLst>
              <p:tags r:id="rId15"/>
            </p:custDataLst>
          </p:nvPr>
        </p:nvPicPr>
        <p:blipFill>
          <a:blip r:embed="rId34">
            <a:extLst>
              <a:ext uri="{96DAC541-7B7A-43D3-8B79-37D633B846F1}">
                <asvg:svgBlip xmlns:asvg="http://schemas.microsoft.com/office/drawing/2016/SVG/main" r:embed="rId35"/>
              </a:ext>
            </a:extLst>
          </a:blip>
          <a:stretch>
            <a:fillRect/>
          </a:stretch>
        </p:blipFill>
        <p:spPr>
          <a:xfrm>
            <a:off x="1415967" y="1446179"/>
            <a:ext cx="218980" cy="218980"/>
          </a:xfrm>
          <a:prstGeom prst="rect">
            <a:avLst/>
          </a:prstGeom>
        </p:spPr>
      </p:pic>
      <p:sp>
        <p:nvSpPr>
          <p:cNvPr id="4" name="ZoneTexte 3">
            <a:extLst>
              <a:ext uri="{FF2B5EF4-FFF2-40B4-BE49-F238E27FC236}">
                <a16:creationId xmlns:a16="http://schemas.microsoft.com/office/drawing/2014/main" id="{F29CEDC4-00AE-AFC9-FC08-CA54A3EABE83}"/>
              </a:ext>
            </a:extLst>
          </p:cNvPr>
          <p:cNvSpPr txBox="1"/>
          <p:nvPr>
            <p:custDataLst>
              <p:tags r:id="rId16"/>
            </p:custDataLst>
          </p:nvPr>
        </p:nvSpPr>
        <p:spPr>
          <a:xfrm>
            <a:off x="343864" y="1783380"/>
            <a:ext cx="6920536" cy="1231106"/>
          </a:xfrm>
          <a:prstGeom prst="rect">
            <a:avLst/>
          </a:prstGeom>
          <a:noFill/>
        </p:spPr>
        <p:txBody>
          <a:bodyPr wrap="square" lIns="0" tIns="0" rIns="0" bIns="0" rtlCol="0">
            <a:spAutoFit/>
          </a:bodyPr>
          <a:lstStyle/>
          <a:p>
            <a:pPr algn="just">
              <a:spcAft>
                <a:spcPts val="300"/>
              </a:spcAft>
            </a:pPr>
            <a:r>
              <a:rPr lang="fr-FR" sz="1050" b="1" dirty="0">
                <a:solidFill>
                  <a:schemeClr val="tx1">
                    <a:lumMod val="75000"/>
                    <a:lumOff val="25000"/>
                  </a:schemeClr>
                </a:solidFill>
                <a:latin typeface="Roboto SemiBold" panose="02000000000000000000" pitchFamily="2" charset="0"/>
              </a:rPr>
              <a:t>Chef de projet transverse, Pilotage transverse.</a:t>
            </a:r>
          </a:p>
          <a:p>
            <a:pPr algn="just">
              <a:spcAft>
                <a:spcPts val="300"/>
              </a:spcAft>
            </a:pPr>
            <a:r>
              <a:rPr lang="fr-FR" sz="1050" b="1" dirty="0">
                <a:solidFill>
                  <a:schemeClr val="tx1">
                    <a:lumMod val="75000"/>
                    <a:lumOff val="25000"/>
                  </a:schemeClr>
                </a:solidFill>
                <a:latin typeface="Roboto SemiBold" panose="02000000000000000000" pitchFamily="2" charset="0"/>
                <a:ea typeface="Roboto SemiBold" panose="02000000000000000000" pitchFamily="2" charset="0"/>
                <a:cs typeface="Helvetica Neue" panose="02000503000000020004" pitchFamily="2" charset="0"/>
              </a:rPr>
              <a:t>NP6</a:t>
            </a:r>
            <a:r>
              <a:rPr lang="fr-FR" sz="900" dirty="0">
                <a:solidFill>
                  <a:schemeClr val="tx1">
                    <a:lumMod val="75000"/>
                    <a:lumOff val="25000"/>
                  </a:schemeClr>
                </a:solidFill>
                <a:latin typeface="Roboto SemiBold" panose="02000000000000000000" pitchFamily="2" charset="0"/>
                <a:ea typeface="Roboto SemiBold" panose="02000000000000000000" pitchFamily="2" charset="0"/>
                <a:cs typeface="Helvetica Neue" panose="02000503000000020004" pitchFamily="2" charset="0"/>
              </a:rPr>
              <a:t> / PARIS Bastille / </a:t>
            </a:r>
            <a:r>
              <a:rPr lang="fr-FR" sz="900" dirty="0">
                <a:solidFill>
                  <a:schemeClr val="tx1">
                    <a:lumMod val="75000"/>
                    <a:lumOff val="25000"/>
                  </a:schemeClr>
                </a:solidFill>
                <a:latin typeface="Roboto SemiBold" panose="02000000000000000000" pitchFamily="2" charset="0"/>
                <a:ea typeface="Roboto SemiBold" panose="02000000000000000000" pitchFamily="2" charset="0"/>
              </a:rPr>
              <a:t>CDI – De </a:t>
            </a:r>
            <a:r>
              <a:rPr lang="en-US" sz="900" dirty="0">
                <a:solidFill>
                  <a:schemeClr val="tx1">
                    <a:lumMod val="75000"/>
                    <a:lumOff val="25000"/>
                  </a:schemeClr>
                </a:solidFill>
                <a:latin typeface="Roboto SemiBold" panose="02000000000000000000" pitchFamily="2" charset="0"/>
                <a:ea typeface="Roboto SemiBold" panose="02000000000000000000" pitchFamily="2" charset="0"/>
              </a:rPr>
              <a:t>Novembre 2016 à Janvier 2017 </a:t>
            </a:r>
            <a:r>
              <a:rPr lang="fr-FR" sz="900" dirty="0">
                <a:solidFill>
                  <a:schemeClr val="tx1">
                    <a:lumMod val="75000"/>
                    <a:lumOff val="25000"/>
                  </a:schemeClr>
                </a:solidFill>
                <a:latin typeface="Roboto SemiBold" panose="02000000000000000000" pitchFamily="2" charset="0"/>
                <a:ea typeface="Roboto SemiBold" panose="02000000000000000000" pitchFamily="2" charset="0"/>
                <a:cs typeface="Helvetica Neue" panose="02000503000000020004" pitchFamily="2" charset="0"/>
              </a:rPr>
              <a:t>( 3 mois )</a:t>
            </a:r>
          </a:p>
          <a:p>
            <a:pPr marL="171450" indent="-171450" algn="just">
              <a:spcAft>
                <a:spcPts val="3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rPr>
              <a:t>Sensibilisation à la méthodologie de gestion de projet : Cycle en V et SCRUM.</a:t>
            </a:r>
          </a:p>
          <a:p>
            <a:pPr marL="171450" indent="-171450" algn="just">
              <a:spcAft>
                <a:spcPts val="3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rPr>
              <a:t>Sensibilisation à la gestion de la connaissance : </a:t>
            </a:r>
            <a:r>
              <a:rPr lang="fr-FR" sz="900" dirty="0" err="1">
                <a:solidFill>
                  <a:schemeClr val="tx1">
                    <a:lumMod val="75000"/>
                    <a:lumOff val="25000"/>
                  </a:schemeClr>
                </a:solidFill>
                <a:latin typeface="Roboto" panose="02000000000000000000" pitchFamily="2" charset="0"/>
                <a:ea typeface="Roboto" panose="02000000000000000000" pitchFamily="2" charset="0"/>
              </a:rPr>
              <a:t>Knowledge</a:t>
            </a:r>
            <a:r>
              <a:rPr lang="fr-FR" sz="900" dirty="0">
                <a:solidFill>
                  <a:schemeClr val="tx1">
                    <a:lumMod val="75000"/>
                    <a:lumOff val="25000"/>
                  </a:schemeClr>
                </a:solidFill>
                <a:latin typeface="Roboto" panose="02000000000000000000" pitchFamily="2" charset="0"/>
                <a:ea typeface="Roboto" panose="02000000000000000000" pitchFamily="2" charset="0"/>
              </a:rPr>
              <a:t> Management.</a:t>
            </a:r>
          </a:p>
          <a:p>
            <a:pPr marL="171450" indent="-171450" algn="just">
              <a:spcAft>
                <a:spcPts val="3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rPr>
              <a:t>Gestion de la planification des projets de l’entité.</a:t>
            </a:r>
          </a:p>
          <a:p>
            <a:pPr marL="171450" indent="-171450" algn="just">
              <a:spcAft>
                <a:spcPts val="3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rPr>
              <a:t>Sensibilisation à la qualité du code.</a:t>
            </a:r>
          </a:p>
          <a:p>
            <a:pPr algn="just">
              <a:spcAft>
                <a:spcPts val="300"/>
              </a:spcAft>
            </a:pPr>
            <a:endParaRPr lang="fr-FR" sz="800" dirty="0">
              <a:solidFill>
                <a:schemeClr val="tx1">
                  <a:lumMod val="75000"/>
                  <a:lumOff val="25000"/>
                </a:schemeClr>
              </a:solidFill>
              <a:latin typeface="Roboto" panose="02000000000000000000" pitchFamily="2" charset="0"/>
              <a:ea typeface="Roboto" panose="02000000000000000000" pitchFamily="2" charset="0"/>
            </a:endParaRPr>
          </a:p>
        </p:txBody>
      </p:sp>
      <p:pic>
        <p:nvPicPr>
          <p:cNvPr id="9" name="Image 8" descr="Une image contenant Graphique, Police, symbole, logo&#10;&#10;Description générée automatiquement">
            <a:extLst>
              <a:ext uri="{FF2B5EF4-FFF2-40B4-BE49-F238E27FC236}">
                <a16:creationId xmlns:a16="http://schemas.microsoft.com/office/drawing/2014/main" id="{BD05EE49-8D94-CDEB-DE03-5DE4E8CC80D7}"/>
              </a:ext>
            </a:extLst>
          </p:cNvPr>
          <p:cNvPicPr>
            <a:picLocks noChangeAspect="1"/>
          </p:cNvPicPr>
          <p:nvPr>
            <p:custDataLst>
              <p:tags r:id="rId17"/>
            </p:custDataLst>
          </p:nvPr>
        </p:nvPicPr>
        <p:blipFill>
          <a:blip r:embed="rId36"/>
          <a:stretch>
            <a:fillRect/>
          </a:stretch>
        </p:blipFill>
        <p:spPr>
          <a:xfrm>
            <a:off x="6419993" y="1711956"/>
            <a:ext cx="696814" cy="503328"/>
          </a:xfrm>
          <a:prstGeom prst="rect">
            <a:avLst/>
          </a:prstGeom>
        </p:spPr>
      </p:pic>
      <p:cxnSp>
        <p:nvCxnSpPr>
          <p:cNvPr id="10" name="Connecteur droit 9">
            <a:extLst>
              <a:ext uri="{FF2B5EF4-FFF2-40B4-BE49-F238E27FC236}">
                <a16:creationId xmlns:a16="http://schemas.microsoft.com/office/drawing/2014/main" id="{66D4F3E1-8C95-0FEA-B616-F628EF98D310}"/>
              </a:ext>
            </a:extLst>
          </p:cNvPr>
          <p:cNvCxnSpPr/>
          <p:nvPr>
            <p:custDataLst>
              <p:tags r:id="rId18"/>
            </p:custDataLst>
          </p:nvPr>
        </p:nvCxnSpPr>
        <p:spPr>
          <a:xfrm>
            <a:off x="1051546" y="3402203"/>
            <a:ext cx="5411977" cy="0"/>
          </a:xfrm>
          <a:prstGeom prst="line">
            <a:avLst/>
          </a:prstGeom>
          <a:ln>
            <a:prstDash val="dashDot"/>
          </a:ln>
        </p:spPr>
        <p:style>
          <a:lnRef idx="2">
            <a:schemeClr val="dk1"/>
          </a:lnRef>
          <a:fillRef idx="0">
            <a:schemeClr val="dk1"/>
          </a:fillRef>
          <a:effectRef idx="1">
            <a:schemeClr val="dk1"/>
          </a:effectRef>
          <a:fontRef idx="minor">
            <a:schemeClr val="tx1"/>
          </a:fontRef>
        </p:style>
      </p:cxnSp>
      <p:sp>
        <p:nvSpPr>
          <p:cNvPr id="13" name="ZoneTexte 12">
            <a:extLst>
              <a:ext uri="{FF2B5EF4-FFF2-40B4-BE49-F238E27FC236}">
                <a16:creationId xmlns:a16="http://schemas.microsoft.com/office/drawing/2014/main" id="{6A236745-3B68-F856-1965-B050C36129DC}"/>
              </a:ext>
            </a:extLst>
          </p:cNvPr>
          <p:cNvSpPr txBox="1"/>
          <p:nvPr>
            <p:custDataLst>
              <p:tags r:id="rId19"/>
            </p:custDataLst>
          </p:nvPr>
        </p:nvSpPr>
        <p:spPr>
          <a:xfrm>
            <a:off x="338368" y="4082548"/>
            <a:ext cx="6920536" cy="5355312"/>
          </a:xfrm>
          <a:prstGeom prst="rect">
            <a:avLst/>
          </a:prstGeom>
          <a:noFill/>
        </p:spPr>
        <p:txBody>
          <a:bodyPr wrap="square" lIns="0" tIns="0" rIns="0" bIns="0" rtlCol="0">
            <a:spAutoFit/>
          </a:bodyPr>
          <a:lstStyle/>
          <a:p>
            <a:pPr algn="just">
              <a:spcAft>
                <a:spcPts val="300"/>
              </a:spcAft>
            </a:pPr>
            <a:r>
              <a:rPr lang="fr-FR" sz="1050" b="1" dirty="0">
                <a:solidFill>
                  <a:schemeClr val="tx1">
                    <a:lumMod val="75000"/>
                    <a:lumOff val="25000"/>
                  </a:schemeClr>
                </a:solidFill>
                <a:latin typeface="Roboto SemiBold" panose="02000000000000000000" pitchFamily="2" charset="0"/>
              </a:rPr>
              <a:t>Consultant junior.</a:t>
            </a:r>
          </a:p>
          <a:p>
            <a:pPr>
              <a:spcAft>
                <a:spcPts val="600"/>
              </a:spcAft>
            </a:pPr>
            <a:r>
              <a:rPr lang="fr-FR" sz="900" b="1"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ALTRAN CIS, filiale du groupe Altran (ESN)</a:t>
            </a:r>
            <a:r>
              <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 / LA DÉFENSE</a:t>
            </a:r>
            <a:br>
              <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br>
            <a:r>
              <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En mission chez des clients de 2013 à 2016 – CDI, en </a:t>
            </a:r>
            <a:r>
              <a:rPr lang="fr-FR" sz="900" dirty="0">
                <a:solidFill>
                  <a:schemeClr val="tx1">
                    <a:lumMod val="75000"/>
                    <a:lumOff val="25000"/>
                  </a:schemeClr>
                </a:solidFill>
                <a:latin typeface="Roboto" panose="02000000000000000000" pitchFamily="2" charset="0"/>
                <a:ea typeface="Roboto" panose="02000000000000000000" pitchFamily="2" charset="0"/>
              </a:rPr>
              <a:t>mission d’</a:t>
            </a:r>
            <a:r>
              <a:rPr lang="en-US" sz="900" dirty="0">
                <a:solidFill>
                  <a:schemeClr val="tx1">
                    <a:lumMod val="75000"/>
                    <a:lumOff val="25000"/>
                  </a:schemeClr>
                </a:solidFill>
                <a:latin typeface="Roboto" panose="02000000000000000000" pitchFamily="2" charset="0"/>
                <a:ea typeface="Roboto" panose="02000000000000000000" pitchFamily="2" charset="0"/>
              </a:rPr>
              <a:t>Avril 2013 à Novembre 2016 </a:t>
            </a:r>
            <a:r>
              <a:rPr lang="fr-FR" sz="900" dirty="0">
                <a:solidFill>
                  <a:schemeClr val="tx1">
                    <a:lumMod val="75000"/>
                    <a:lumOff val="25000"/>
                  </a:schemeClr>
                </a:solidFill>
                <a:latin typeface="Roboto" panose="02000000000000000000" pitchFamily="2" charset="0"/>
                <a:ea typeface="Roboto" panose="02000000000000000000" pitchFamily="2" charset="0"/>
              </a:rPr>
              <a:t>( 2 ans et 1 mois )</a:t>
            </a:r>
            <a:endPar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endParaRPr>
          </a:p>
          <a:p>
            <a:pPr algn="just">
              <a:spcAft>
                <a:spcPts val="600"/>
              </a:spcAft>
            </a:pPr>
            <a:r>
              <a:rPr lang="fr-FR" sz="900" b="1" dirty="0">
                <a:solidFill>
                  <a:schemeClr val="tx1">
                    <a:lumMod val="75000"/>
                    <a:lumOff val="25000"/>
                  </a:schemeClr>
                </a:solidFill>
                <a:latin typeface="Roboto" panose="02000000000000000000" pitchFamily="2" charset="0"/>
                <a:ea typeface="Roboto" panose="02000000000000000000" pitchFamily="2" charset="0"/>
              </a:rPr>
              <a:t>2 clients rencontrés.</a:t>
            </a:r>
          </a:p>
          <a:p>
            <a:pPr lvl="1"/>
            <a:r>
              <a:rPr lang="fr-FR" sz="900" b="1" dirty="0">
                <a:solidFill>
                  <a:schemeClr val="tx1">
                    <a:lumMod val="75000"/>
                    <a:lumOff val="25000"/>
                  </a:schemeClr>
                </a:solidFill>
                <a:latin typeface="Roboto" panose="02000000000000000000" pitchFamily="2" charset="0"/>
                <a:ea typeface="Roboto" panose="02000000000000000000" pitchFamily="2" charset="0"/>
              </a:rPr>
              <a:t>Client : VSC Technologies </a:t>
            </a:r>
            <a:r>
              <a:rPr lang="fr-FR" sz="900" dirty="0">
                <a:solidFill>
                  <a:schemeClr val="tx1">
                    <a:lumMod val="75000"/>
                    <a:lumOff val="25000"/>
                  </a:schemeClr>
                </a:solidFill>
                <a:latin typeface="Roboto" panose="02000000000000000000" pitchFamily="2" charset="0"/>
                <a:ea typeface="Roboto" panose="02000000000000000000" pitchFamily="2" charset="0"/>
              </a:rPr>
              <a:t>- </a:t>
            </a:r>
            <a:r>
              <a:rPr lang="fr-FR" sz="900" dirty="0">
                <a:latin typeface="Roboto" panose="02000000000000000000" pitchFamily="2" charset="0"/>
                <a:ea typeface="Roboto" panose="02000000000000000000" pitchFamily="2" charset="0"/>
                <a:cs typeface="Roboto" panose="02000000000000000000" pitchFamily="2" charset="0"/>
              </a:rPr>
              <a:t> </a:t>
            </a:r>
            <a:r>
              <a:rPr lang="fr-FR" sz="900" b="1" dirty="0">
                <a:solidFill>
                  <a:schemeClr val="tx1">
                    <a:lumMod val="75000"/>
                    <a:lumOff val="25000"/>
                  </a:schemeClr>
                </a:solidFill>
                <a:latin typeface="Roboto" panose="02000000000000000000" pitchFamily="2" charset="0"/>
                <a:ea typeface="Roboto" panose="02000000000000000000" pitchFamily="2" charset="0"/>
              </a:rPr>
              <a:t>De septembre 2015 à novembre 2016 ( 1 an et 2 mois )</a:t>
            </a:r>
          </a:p>
          <a:p>
            <a:pPr lvl="1" algn="just">
              <a:spcAft>
                <a:spcPts val="600"/>
              </a:spcAft>
            </a:pPr>
            <a:r>
              <a:rPr lang="fr-FR" sz="900" b="1" dirty="0">
                <a:solidFill>
                  <a:schemeClr val="tx1">
                    <a:lumMod val="75000"/>
                    <a:lumOff val="25000"/>
                  </a:schemeClr>
                </a:solidFill>
                <a:latin typeface="Roboto" panose="02000000000000000000" pitchFamily="2" charset="0"/>
                <a:ea typeface="Roboto" panose="02000000000000000000" pitchFamily="2" charset="0"/>
              </a:rPr>
              <a:t>Fonction : </a:t>
            </a:r>
            <a:r>
              <a:rPr lang="fr-FR" sz="900" dirty="0">
                <a:solidFill>
                  <a:schemeClr val="tx1">
                    <a:lumMod val="75000"/>
                    <a:lumOff val="25000"/>
                  </a:schemeClr>
                </a:solidFill>
                <a:latin typeface="Roboto" panose="02000000000000000000" pitchFamily="2" charset="0"/>
                <a:ea typeface="Roboto" panose="02000000000000000000" pitchFamily="2" charset="0"/>
              </a:rPr>
              <a:t>Chef de projet Pilotage </a:t>
            </a:r>
          </a:p>
          <a:p>
            <a:pPr lvl="1" algn="just">
              <a:spcAft>
                <a:spcPts val="600"/>
              </a:spcAft>
            </a:pPr>
            <a:r>
              <a:rPr lang="fr-FR" sz="900" b="1" dirty="0">
                <a:solidFill>
                  <a:schemeClr val="tx1">
                    <a:lumMod val="75000"/>
                    <a:lumOff val="25000"/>
                  </a:schemeClr>
                </a:solidFill>
                <a:latin typeface="Roboto" panose="02000000000000000000" pitchFamily="2" charset="0"/>
                <a:ea typeface="Roboto" panose="02000000000000000000" pitchFamily="2" charset="0"/>
              </a:rPr>
              <a:t>Gestion de projets transverses VSCT / VSC / SNCF jusqu’à leurs livraisons en production :</a:t>
            </a:r>
          </a:p>
          <a:p>
            <a:pPr marL="628650" lvl="1"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Planification des étapes et accompagnement à la réalisation</a:t>
            </a:r>
          </a:p>
          <a:p>
            <a:pPr marL="628650" lvl="1"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Partage des informations avec les PO et </a:t>
            </a:r>
            <a:r>
              <a:rPr lang="fr-FR" sz="900" dirty="0" err="1">
                <a:solidFill>
                  <a:schemeClr val="tx1">
                    <a:lumMod val="75000"/>
                    <a:lumOff val="25000"/>
                  </a:schemeClr>
                </a:solidFill>
                <a:latin typeface="Roboto" panose="02000000000000000000" pitchFamily="2" charset="0"/>
                <a:ea typeface="Roboto" panose="02000000000000000000" pitchFamily="2" charset="0"/>
              </a:rPr>
              <a:t>ScrumMaster</a:t>
            </a:r>
            <a:endParaRPr lang="fr-FR" sz="900" dirty="0">
              <a:solidFill>
                <a:schemeClr val="tx1">
                  <a:lumMod val="75000"/>
                  <a:lumOff val="25000"/>
                </a:schemeClr>
              </a:solidFill>
              <a:latin typeface="Roboto" panose="02000000000000000000" pitchFamily="2" charset="0"/>
              <a:ea typeface="Roboto" panose="02000000000000000000" pitchFamily="2" charset="0"/>
            </a:endParaRPr>
          </a:p>
          <a:p>
            <a:pPr marL="628650" lvl="1"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Mesure et monitoring du passage en production des projets</a:t>
            </a:r>
          </a:p>
          <a:p>
            <a:pPr marL="628650" lvl="1"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Remontée des informations aux CODIR et investigation à la demande du CODIR</a:t>
            </a:r>
          </a:p>
          <a:p>
            <a:pPr lvl="1" algn="just">
              <a:spcAft>
                <a:spcPts val="600"/>
              </a:spcAft>
            </a:pPr>
            <a:r>
              <a:rPr lang="fr-FR" sz="900" b="1" dirty="0">
                <a:solidFill>
                  <a:schemeClr val="tx1">
                    <a:lumMod val="75000"/>
                    <a:lumOff val="25000"/>
                  </a:schemeClr>
                </a:solidFill>
                <a:latin typeface="Roboto" panose="02000000000000000000" pitchFamily="2" charset="0"/>
                <a:ea typeface="Roboto" panose="02000000000000000000" pitchFamily="2" charset="0"/>
              </a:rPr>
              <a:t>Pilotage des équipes de VSCT pour des :</a:t>
            </a:r>
          </a:p>
          <a:p>
            <a:pPr marL="628650" lvl="1"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Anomalies / Bugs / Incident de production</a:t>
            </a:r>
          </a:p>
          <a:p>
            <a:pPr marL="628650" lvl="1"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Tests et analyses de release web et mobile avant MEP</a:t>
            </a:r>
          </a:p>
          <a:p>
            <a:pPr marL="1085850" lvl="2"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Tir de charges / validations / analyse Post MEP</a:t>
            </a:r>
          </a:p>
          <a:p>
            <a:pPr marL="628650" lvl="1"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Mise en place de dispositif de suivi complexes pour</a:t>
            </a:r>
          </a:p>
          <a:p>
            <a:pPr marL="1085850" lvl="2"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Les MEP de release web et mobile</a:t>
            </a:r>
          </a:p>
          <a:p>
            <a:pPr marL="1085850" lvl="2"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les promotions mises en place par la BU France, Europe du groupe</a:t>
            </a:r>
          </a:p>
          <a:p>
            <a:pPr marL="628650" lvl="1"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Analyse niveau 2 sur les applicatifs du groupe</a:t>
            </a:r>
          </a:p>
          <a:p>
            <a:pPr marL="628650" lvl="1"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Accompagnement, planification et organisation des équipes</a:t>
            </a:r>
          </a:p>
          <a:p>
            <a:pPr marL="628650" lvl="1"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Livraison en production de packaging tarifaire et validation des opérations</a:t>
            </a:r>
          </a:p>
          <a:p>
            <a:pPr lvl="1" algn="just">
              <a:spcAft>
                <a:spcPts val="600"/>
              </a:spcAft>
            </a:pPr>
            <a:r>
              <a:rPr lang="fr-FR" sz="900" b="1" dirty="0">
                <a:solidFill>
                  <a:schemeClr val="tx1">
                    <a:lumMod val="75000"/>
                    <a:lumOff val="25000"/>
                  </a:schemeClr>
                </a:solidFill>
                <a:latin typeface="Roboto" panose="02000000000000000000" pitchFamily="2" charset="0"/>
                <a:ea typeface="Roboto" panose="02000000000000000000" pitchFamily="2" charset="0"/>
              </a:rPr>
              <a:t>Projets abordés : </a:t>
            </a:r>
            <a:r>
              <a:rPr lang="fr-FR" sz="900" dirty="0">
                <a:solidFill>
                  <a:schemeClr val="tx1">
                    <a:lumMod val="75000"/>
                    <a:lumOff val="25000"/>
                  </a:schemeClr>
                </a:solidFill>
                <a:latin typeface="Roboto" panose="02000000000000000000" pitchFamily="2" charset="0"/>
                <a:ea typeface="Roboto" panose="02000000000000000000" pitchFamily="2" charset="0"/>
              </a:rPr>
              <a:t>Souplesse Tarifaire SNCF / Promotions &amp; ODV (Ouvertures des ventes OUIGO / </a:t>
            </a:r>
            <a:r>
              <a:rPr lang="fr-FR" sz="900" dirty="0" err="1">
                <a:solidFill>
                  <a:schemeClr val="tx1">
                    <a:lumMod val="75000"/>
                    <a:lumOff val="25000"/>
                  </a:schemeClr>
                </a:solidFill>
                <a:latin typeface="Roboto" panose="02000000000000000000" pitchFamily="2" charset="0"/>
                <a:ea typeface="Roboto" panose="02000000000000000000" pitchFamily="2" charset="0"/>
              </a:rPr>
              <a:t>iDTGV</a:t>
            </a:r>
            <a:r>
              <a:rPr lang="fr-FR" sz="900" dirty="0">
                <a:solidFill>
                  <a:schemeClr val="tx1">
                    <a:lumMod val="75000"/>
                    <a:lumOff val="25000"/>
                  </a:schemeClr>
                </a:solidFill>
                <a:latin typeface="Roboto" panose="02000000000000000000" pitchFamily="2" charset="0"/>
                <a:ea typeface="Roboto" panose="02000000000000000000" pitchFamily="2" charset="0"/>
              </a:rPr>
              <a:t> / SNCF)</a:t>
            </a:r>
          </a:p>
          <a:p>
            <a:pPr lvl="1" algn="just">
              <a:spcAft>
                <a:spcPts val="600"/>
              </a:spcAft>
            </a:pPr>
            <a:endParaRPr lang="fr-FR" sz="900" b="1" dirty="0">
              <a:solidFill>
                <a:schemeClr val="tx1">
                  <a:lumMod val="75000"/>
                  <a:lumOff val="25000"/>
                </a:schemeClr>
              </a:solidFill>
              <a:latin typeface="Roboto" panose="02000000000000000000" pitchFamily="2" charset="0"/>
              <a:ea typeface="Roboto" panose="02000000000000000000" pitchFamily="2" charset="0"/>
            </a:endParaRPr>
          </a:p>
          <a:p>
            <a:pPr lvl="1" algn="just"/>
            <a:r>
              <a:rPr lang="fr-FR" sz="900" b="1" dirty="0">
                <a:solidFill>
                  <a:schemeClr val="tx1">
                    <a:lumMod val="75000"/>
                    <a:lumOff val="25000"/>
                  </a:schemeClr>
                </a:solidFill>
                <a:latin typeface="Roboto" panose="02000000000000000000" pitchFamily="2" charset="0"/>
                <a:ea typeface="Roboto" panose="02000000000000000000" pitchFamily="2" charset="0"/>
              </a:rPr>
              <a:t>Sujets &amp; Technologies abordés pendant cette mission : </a:t>
            </a:r>
          </a:p>
          <a:p>
            <a:pPr lvl="1" algn="just">
              <a:spcAft>
                <a:spcPts val="600"/>
              </a:spcAft>
            </a:pPr>
            <a:r>
              <a:rPr lang="fr-FR" sz="900" dirty="0">
                <a:solidFill>
                  <a:schemeClr val="tx1">
                    <a:lumMod val="75000"/>
                    <a:lumOff val="25000"/>
                  </a:schemeClr>
                </a:solidFill>
                <a:latin typeface="Roboto" panose="02000000000000000000" pitchFamily="2" charset="0"/>
                <a:ea typeface="Roboto" panose="02000000000000000000" pitchFamily="2" charset="0"/>
              </a:rPr>
              <a:t>Approche « Agile », Confluence, </a:t>
            </a:r>
            <a:r>
              <a:rPr lang="fr-FR" sz="900" dirty="0" err="1">
                <a:solidFill>
                  <a:schemeClr val="tx1">
                    <a:lumMod val="75000"/>
                    <a:lumOff val="25000"/>
                  </a:schemeClr>
                </a:solidFill>
                <a:latin typeface="Roboto" panose="02000000000000000000" pitchFamily="2" charset="0"/>
                <a:ea typeface="Roboto" panose="02000000000000000000" pitchFamily="2" charset="0"/>
              </a:rPr>
              <a:t>ElasticSearch</a:t>
            </a:r>
            <a:r>
              <a:rPr lang="fr-FR" sz="900" dirty="0">
                <a:solidFill>
                  <a:schemeClr val="tx1">
                    <a:lumMod val="75000"/>
                    <a:lumOff val="25000"/>
                  </a:schemeClr>
                </a:solidFill>
                <a:latin typeface="Roboto" panose="02000000000000000000" pitchFamily="2" charset="0"/>
                <a:ea typeface="Roboto" panose="02000000000000000000" pitchFamily="2" charset="0"/>
              </a:rPr>
              <a:t>, Gestion de projet, JIRA Software, Kafka, KANBAN, MS Office (2003 – 2016), Product </a:t>
            </a:r>
            <a:r>
              <a:rPr lang="fr-FR" sz="900" dirty="0" err="1">
                <a:solidFill>
                  <a:schemeClr val="tx1">
                    <a:lumMod val="75000"/>
                    <a:lumOff val="25000"/>
                  </a:schemeClr>
                </a:solidFill>
                <a:latin typeface="Roboto" panose="02000000000000000000" pitchFamily="2" charset="0"/>
                <a:ea typeface="Roboto" panose="02000000000000000000" pitchFamily="2" charset="0"/>
              </a:rPr>
              <a:t>Owner</a:t>
            </a:r>
            <a:r>
              <a:rPr lang="fr-FR" sz="900" dirty="0">
                <a:solidFill>
                  <a:schemeClr val="tx1">
                    <a:lumMod val="75000"/>
                    <a:lumOff val="25000"/>
                  </a:schemeClr>
                </a:solidFill>
                <a:latin typeface="Roboto" panose="02000000000000000000" pitchFamily="2" charset="0"/>
                <a:ea typeface="Roboto" panose="02000000000000000000" pitchFamily="2" charset="0"/>
              </a:rPr>
              <a:t>, SCRUM, Spark, </a:t>
            </a:r>
            <a:r>
              <a:rPr lang="fr-FR" sz="900" dirty="0" err="1">
                <a:solidFill>
                  <a:schemeClr val="tx1">
                    <a:lumMod val="75000"/>
                    <a:lumOff val="25000"/>
                  </a:schemeClr>
                </a:solidFill>
                <a:latin typeface="Roboto" panose="02000000000000000000" pitchFamily="2" charset="0"/>
                <a:ea typeface="Roboto" panose="02000000000000000000" pitchFamily="2" charset="0"/>
              </a:rPr>
              <a:t>Swagger</a:t>
            </a:r>
            <a:r>
              <a:rPr lang="fr-FR" sz="900" dirty="0">
                <a:solidFill>
                  <a:schemeClr val="tx1">
                    <a:lumMod val="75000"/>
                    <a:lumOff val="25000"/>
                  </a:schemeClr>
                </a:solidFill>
                <a:latin typeface="Roboto" panose="02000000000000000000" pitchFamily="2" charset="0"/>
                <a:ea typeface="Roboto" panose="02000000000000000000" pitchFamily="2" charset="0"/>
              </a:rPr>
              <a:t>, Windows, </a:t>
            </a:r>
            <a:endParaRPr lang="fr-FR" sz="800" dirty="0">
              <a:solidFill>
                <a:schemeClr val="tx1">
                  <a:lumMod val="75000"/>
                  <a:lumOff val="25000"/>
                </a:schemeClr>
              </a:solidFill>
              <a:latin typeface="Roboto" panose="02000000000000000000" pitchFamily="2" charset="0"/>
              <a:ea typeface="Roboto" panose="02000000000000000000" pitchFamily="2" charset="0"/>
            </a:endParaRPr>
          </a:p>
        </p:txBody>
      </p:sp>
      <p:pic>
        <p:nvPicPr>
          <p:cNvPr id="15" name="Image 14" descr="Une image contenant Police, Graphique, logo, conception&#10;&#10;Description générée automatiquement">
            <a:extLst>
              <a:ext uri="{FF2B5EF4-FFF2-40B4-BE49-F238E27FC236}">
                <a16:creationId xmlns:a16="http://schemas.microsoft.com/office/drawing/2014/main" id="{C8874491-A381-462D-C740-BEBCABF0C13A}"/>
              </a:ext>
            </a:extLst>
          </p:cNvPr>
          <p:cNvPicPr>
            <a:picLocks noChangeAspect="1"/>
          </p:cNvPicPr>
          <p:nvPr>
            <p:custDataLst>
              <p:tags r:id="rId20"/>
            </p:custDataLst>
          </p:nvPr>
        </p:nvPicPr>
        <p:blipFill rotWithShape="1">
          <a:blip r:embed="rId37"/>
          <a:srcRect t="33077" b="33363"/>
          <a:stretch/>
        </p:blipFill>
        <p:spPr>
          <a:xfrm>
            <a:off x="6186165" y="3974483"/>
            <a:ext cx="1038317" cy="264173"/>
          </a:xfrm>
          <a:prstGeom prst="rect">
            <a:avLst/>
          </a:prstGeom>
        </p:spPr>
      </p:pic>
      <p:pic>
        <p:nvPicPr>
          <p:cNvPr id="18" name="Image 17" descr="Une image contenant texte, Police, Graphique, logo&#10;&#10;Description générée automatiquement">
            <a:extLst>
              <a:ext uri="{FF2B5EF4-FFF2-40B4-BE49-F238E27FC236}">
                <a16:creationId xmlns:a16="http://schemas.microsoft.com/office/drawing/2014/main" id="{1E45333A-DA48-7A86-94C3-A15BECE02521}"/>
              </a:ext>
            </a:extLst>
          </p:cNvPr>
          <p:cNvPicPr>
            <a:picLocks noChangeAspect="1"/>
          </p:cNvPicPr>
          <p:nvPr>
            <p:custDataLst>
              <p:tags r:id="rId21"/>
            </p:custDataLst>
          </p:nvPr>
        </p:nvPicPr>
        <p:blipFill>
          <a:blip r:embed="rId38"/>
          <a:stretch>
            <a:fillRect/>
          </a:stretch>
        </p:blipFill>
        <p:spPr>
          <a:xfrm>
            <a:off x="6396951" y="4188338"/>
            <a:ext cx="616744" cy="616744"/>
          </a:xfrm>
          <a:prstGeom prst="rect">
            <a:avLst/>
          </a:prstGeom>
        </p:spPr>
      </p:pic>
      <p:grpSp>
        <p:nvGrpSpPr>
          <p:cNvPr id="7" name="Groupe 6">
            <a:extLst>
              <a:ext uri="{FF2B5EF4-FFF2-40B4-BE49-F238E27FC236}">
                <a16:creationId xmlns:a16="http://schemas.microsoft.com/office/drawing/2014/main" id="{F5791616-3479-2415-D31C-67A367AA676E}"/>
              </a:ext>
            </a:extLst>
          </p:cNvPr>
          <p:cNvGrpSpPr/>
          <p:nvPr/>
        </p:nvGrpSpPr>
        <p:grpSpPr>
          <a:xfrm>
            <a:off x="6487414" y="345335"/>
            <a:ext cx="550080" cy="652429"/>
            <a:chOff x="3258892" y="1900954"/>
            <a:chExt cx="3457538" cy="3981931"/>
          </a:xfrm>
        </p:grpSpPr>
        <p:pic>
          <p:nvPicPr>
            <p:cNvPr id="8" name="Image 7" descr="Une image contenant art, motif, Rectangle, carré&#10;&#10;Description générée automatiquement">
              <a:extLst>
                <a:ext uri="{FF2B5EF4-FFF2-40B4-BE49-F238E27FC236}">
                  <a16:creationId xmlns:a16="http://schemas.microsoft.com/office/drawing/2014/main" id="{6E072CDE-C318-B5BC-3EEB-A0F5D7880B34}"/>
                </a:ext>
              </a:extLst>
            </p:cNvPr>
            <p:cNvPicPr>
              <a:picLocks noChangeAspect="1"/>
            </p:cNvPicPr>
            <p:nvPr/>
          </p:nvPicPr>
          <p:blipFill>
            <a:blip r:embed="rId39"/>
            <a:stretch>
              <a:fillRect/>
            </a:stretch>
          </p:blipFill>
          <p:spPr>
            <a:xfrm>
              <a:off x="3258892" y="1900954"/>
              <a:ext cx="3457538" cy="3981931"/>
            </a:xfrm>
            <a:prstGeom prst="rect">
              <a:avLst/>
            </a:prstGeom>
          </p:spPr>
        </p:pic>
        <p:pic>
          <p:nvPicPr>
            <p:cNvPr id="11" name="Image 10">
              <a:extLst>
                <a:ext uri="{FF2B5EF4-FFF2-40B4-BE49-F238E27FC236}">
                  <a16:creationId xmlns:a16="http://schemas.microsoft.com/office/drawing/2014/main" id="{872BC879-7B33-FB2C-6BAC-FF1706B2B755}"/>
                </a:ext>
              </a:extLst>
            </p:cNvPr>
            <p:cNvPicPr>
              <a:picLocks noChangeAspect="1"/>
            </p:cNvPicPr>
            <p:nvPr/>
          </p:nvPicPr>
          <p:blipFill>
            <a:blip r:embed="rId40"/>
            <a:stretch>
              <a:fillRect/>
            </a:stretch>
          </p:blipFill>
          <p:spPr>
            <a:xfrm>
              <a:off x="3996440" y="2011581"/>
              <a:ext cx="2608808" cy="2583627"/>
            </a:xfrm>
            <a:prstGeom prst="rect">
              <a:avLst/>
            </a:prstGeom>
          </p:spPr>
        </p:pic>
      </p:grpSp>
    </p:spTree>
    <p:extLst>
      <p:ext uri="{BB962C8B-B14F-4D97-AF65-F5344CB8AC3E}">
        <p14:creationId xmlns:p14="http://schemas.microsoft.com/office/powerpoint/2010/main" val="38802716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C960FE9-3FCE-4113-887F-C4EA7DC37C50}"/>
              </a:ext>
            </a:extLst>
          </p:cNvPr>
          <p:cNvSpPr>
            <a:spLocks/>
          </p:cNvSpPr>
          <p:nvPr>
            <p:custDataLst>
              <p:tags r:id="rId1"/>
            </p:custDataLst>
          </p:nvPr>
        </p:nvSpPr>
        <p:spPr>
          <a:xfrm>
            <a:off x="0" y="2991"/>
            <a:ext cx="7560000" cy="1209120"/>
          </a:xfrm>
          <a:prstGeom prst="rect">
            <a:avLst/>
          </a:prstGeom>
          <a:solidFill>
            <a:srgbClr val="EAEAE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Aft>
                <a:spcPts val="300"/>
              </a:spcAft>
            </a:pPr>
            <a:endParaRPr lang="fr-FR" dirty="0"/>
          </a:p>
        </p:txBody>
      </p:sp>
      <p:cxnSp>
        <p:nvCxnSpPr>
          <p:cNvPr id="20" name="Connecteur droit 19">
            <a:extLst>
              <a:ext uri="{FF2B5EF4-FFF2-40B4-BE49-F238E27FC236}">
                <a16:creationId xmlns:a16="http://schemas.microsoft.com/office/drawing/2014/main" id="{0692D8E3-68D6-442A-8877-68D7386AE11B}"/>
              </a:ext>
            </a:extLst>
          </p:cNvPr>
          <p:cNvCxnSpPr>
            <a:cxnSpLocks/>
          </p:cNvCxnSpPr>
          <p:nvPr>
            <p:custDataLst>
              <p:tags r:id="rId2"/>
            </p:custDataLst>
          </p:nvPr>
        </p:nvCxnSpPr>
        <p:spPr>
          <a:xfrm>
            <a:off x="343924" y="1686938"/>
            <a:ext cx="4618641" cy="0"/>
          </a:xfrm>
          <a:prstGeom prst="line">
            <a:avLst/>
          </a:prstGeom>
          <a:ln w="6350">
            <a:solidFill>
              <a:srgbClr val="555454"/>
            </a:solidFill>
          </a:ln>
          <a:effectLst/>
        </p:spPr>
        <p:style>
          <a:lnRef idx="2">
            <a:schemeClr val="accent1"/>
          </a:lnRef>
          <a:fillRef idx="0">
            <a:schemeClr val="accent1"/>
          </a:fillRef>
          <a:effectRef idx="1">
            <a:schemeClr val="accent1"/>
          </a:effectRef>
          <a:fontRef idx="minor">
            <a:schemeClr val="tx1"/>
          </a:fontRef>
        </p:style>
      </p:cxnSp>
      <p:sp>
        <p:nvSpPr>
          <p:cNvPr id="19" name="Rectangle à coins arrondis 79">
            <a:extLst>
              <a:ext uri="{FF2B5EF4-FFF2-40B4-BE49-F238E27FC236}">
                <a16:creationId xmlns:a16="http://schemas.microsoft.com/office/drawing/2014/main" id="{2EAE9422-592F-4858-B5E6-78B7CF3F5ADB}"/>
              </a:ext>
            </a:extLst>
          </p:cNvPr>
          <p:cNvSpPr/>
          <p:nvPr>
            <p:custDataLst>
              <p:tags r:id="rId3"/>
            </p:custDataLst>
          </p:nvPr>
        </p:nvSpPr>
        <p:spPr>
          <a:xfrm>
            <a:off x="1701165" y="272745"/>
            <a:ext cx="2743236" cy="290233"/>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90000" bIns="36000" rtlCol="0" anchor="ctr"/>
          <a:lstStyle/>
          <a:p>
            <a:pPr>
              <a:spcAft>
                <a:spcPts val="300"/>
              </a:spcAft>
            </a:pPr>
            <a:r>
              <a:rPr lang="en-US" sz="1600" dirty="0">
                <a:solidFill>
                  <a:srgbClr val="555454"/>
                </a:solidFill>
                <a:latin typeface="Roboto SemiBold" panose="02000000000000000000" pitchFamily="2" charset="0"/>
                <a:ea typeface="Roboto SemiBold" panose="02000000000000000000" pitchFamily="2" charset="0"/>
                <a:cs typeface="Helvetica Neue Condensed" panose="02000503000000020004" pitchFamily="2" charset="0"/>
              </a:rPr>
              <a:t>Paul </a:t>
            </a:r>
            <a:r>
              <a:rPr lang="en-US" sz="1600" b="1" dirty="0">
                <a:solidFill>
                  <a:srgbClr val="BFBFBF"/>
                </a:solidFill>
                <a:latin typeface="Roboto SemiBold" panose="02000000000000000000" pitchFamily="2" charset="0"/>
              </a:rPr>
              <a:t>FLYE SAINTE MARIE</a:t>
            </a:r>
            <a:endParaRPr lang="en-US" sz="1600" b="1" dirty="0">
              <a:solidFill>
                <a:srgbClr val="BFBFBF"/>
              </a:solidFill>
              <a:latin typeface="Roboto SemiBold" panose="02000000000000000000" pitchFamily="2" charset="0"/>
              <a:ea typeface="Roboto SemiBold" panose="02000000000000000000" pitchFamily="2" charset="0"/>
              <a:cs typeface="Helvetica Neue Condensed" panose="02000503000000020004" pitchFamily="2" charset="0"/>
            </a:endParaRPr>
          </a:p>
        </p:txBody>
      </p:sp>
      <p:sp>
        <p:nvSpPr>
          <p:cNvPr id="24" name="Rectangle à coins arrondis 79">
            <a:extLst>
              <a:ext uri="{FF2B5EF4-FFF2-40B4-BE49-F238E27FC236}">
                <a16:creationId xmlns:a16="http://schemas.microsoft.com/office/drawing/2014/main" id="{10D5A0C0-D2ED-4EF9-8CEC-C92C0B32162A}"/>
              </a:ext>
            </a:extLst>
          </p:cNvPr>
          <p:cNvSpPr/>
          <p:nvPr>
            <p:custDataLst>
              <p:tags r:id="rId4"/>
            </p:custDataLst>
          </p:nvPr>
        </p:nvSpPr>
        <p:spPr>
          <a:xfrm>
            <a:off x="1706722" y="516330"/>
            <a:ext cx="5408757" cy="155220"/>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90000" bIns="36000" rtlCol="0" anchor="ctr"/>
          <a:lstStyle/>
          <a:p>
            <a:r>
              <a:rPr lang="en-US" sz="1050" b="1" dirty="0">
                <a:solidFill>
                  <a:schemeClr val="tx1">
                    <a:lumMod val="75000"/>
                    <a:lumOff val="25000"/>
                  </a:schemeClr>
                </a:solidFill>
                <a:latin typeface="Old Standard TT" panose="00000500000000000000" pitchFamily="2" charset="0"/>
              </a:rPr>
              <a:t>PRODUCT/SERVICE OWNER ATLASSIAN &amp; INSUFFLEUR AGILE</a:t>
            </a:r>
          </a:p>
        </p:txBody>
      </p:sp>
      <p:sp>
        <p:nvSpPr>
          <p:cNvPr id="25" name="Rectangle à coins arrondis 79">
            <a:extLst>
              <a:ext uri="{FF2B5EF4-FFF2-40B4-BE49-F238E27FC236}">
                <a16:creationId xmlns:a16="http://schemas.microsoft.com/office/drawing/2014/main" id="{33A9437E-165F-431B-BDC0-11DC7CDBB939}"/>
              </a:ext>
            </a:extLst>
          </p:cNvPr>
          <p:cNvSpPr/>
          <p:nvPr>
            <p:custDataLst>
              <p:tags r:id="rId5"/>
            </p:custDataLst>
          </p:nvPr>
        </p:nvSpPr>
        <p:spPr>
          <a:xfrm>
            <a:off x="338368" y="1390376"/>
            <a:ext cx="4618641" cy="321580"/>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spcAft>
                <a:spcPts val="300"/>
              </a:spcAft>
            </a:pPr>
            <a:r>
              <a:rPr lang="en-US" sz="1500" b="1" dirty="0" err="1">
                <a:solidFill>
                  <a:schemeClr val="tx1">
                    <a:lumMod val="75000"/>
                    <a:lumOff val="25000"/>
                  </a:schemeClr>
                </a:solidFill>
                <a:latin typeface="Old Standard TT" panose="00000500000000000000" pitchFamily="2" charset="0"/>
                <a:ea typeface="Helvetica Neue Condensed" panose="02000503000000020004" pitchFamily="2" charset="0"/>
                <a:cs typeface="Helvetica Neue Condensed" panose="02000503000000020004" pitchFamily="2" charset="0"/>
              </a:rPr>
              <a:t>Expériences</a:t>
            </a:r>
            <a:endParaRPr lang="en-US" sz="1500" b="1" dirty="0">
              <a:solidFill>
                <a:schemeClr val="tx1">
                  <a:lumMod val="75000"/>
                  <a:lumOff val="25000"/>
                </a:schemeClr>
              </a:solidFill>
              <a:latin typeface="Old Standard TT" panose="00000500000000000000" pitchFamily="2" charset="0"/>
              <a:ea typeface="Helvetica Neue Condensed" panose="02000503000000020004" pitchFamily="2" charset="0"/>
              <a:cs typeface="Helvetica Neue Condensed" panose="02000503000000020004" pitchFamily="2" charset="0"/>
            </a:endParaRPr>
          </a:p>
        </p:txBody>
      </p:sp>
      <p:pic>
        <p:nvPicPr>
          <p:cNvPr id="42" name="Image 41" descr="Une image contenant Visage humain, portrait, Barbe humaine, Front&#10;&#10;Description générée automatiquement">
            <a:extLst>
              <a:ext uri="{FF2B5EF4-FFF2-40B4-BE49-F238E27FC236}">
                <a16:creationId xmlns:a16="http://schemas.microsoft.com/office/drawing/2014/main" id="{B1F543C4-5CC3-AAA3-9E56-3FE8C72F0A87}"/>
              </a:ext>
            </a:extLst>
          </p:cNvPr>
          <p:cNvPicPr>
            <a:picLocks noChangeAspect="1"/>
          </p:cNvPicPr>
          <p:nvPr>
            <p:custDataLst>
              <p:tags r:id="rId6"/>
            </p:custDataLst>
          </p:nvPr>
        </p:nvPicPr>
        <p:blipFill>
          <a:blip r:embed="rId23"/>
          <a:stretch>
            <a:fillRect/>
          </a:stretch>
        </p:blipFill>
        <p:spPr>
          <a:xfrm>
            <a:off x="716446" y="161232"/>
            <a:ext cx="849354" cy="849354"/>
          </a:xfrm>
          <a:prstGeom prst="rect">
            <a:avLst/>
          </a:prstGeom>
        </p:spPr>
      </p:pic>
      <p:sp>
        <p:nvSpPr>
          <p:cNvPr id="57" name="ZoneTexte 56">
            <a:extLst>
              <a:ext uri="{FF2B5EF4-FFF2-40B4-BE49-F238E27FC236}">
                <a16:creationId xmlns:a16="http://schemas.microsoft.com/office/drawing/2014/main" id="{8629243E-52AC-BDCF-341C-9835AC342573}"/>
              </a:ext>
            </a:extLst>
          </p:cNvPr>
          <p:cNvSpPr txBox="1"/>
          <p:nvPr>
            <p:custDataLst>
              <p:tags r:id="rId7"/>
            </p:custDataLst>
          </p:nvPr>
        </p:nvSpPr>
        <p:spPr>
          <a:xfrm>
            <a:off x="184245" y="10411259"/>
            <a:ext cx="2852382" cy="200055"/>
          </a:xfrm>
          <a:prstGeom prst="rect">
            <a:avLst/>
          </a:prstGeom>
          <a:noFill/>
        </p:spPr>
        <p:txBody>
          <a:bodyPr wrap="square" rtlCol="0">
            <a:spAutoFit/>
          </a:bodyPr>
          <a:lstStyle/>
          <a:p>
            <a:r>
              <a:rPr lang="fr-FR" sz="700" dirty="0">
                <a:effectLst/>
                <a:latin typeface="Roboto Thin" panose="02000000000000000000" pitchFamily="2" charset="0"/>
                <a:ea typeface="Roboto Thin" panose="02000000000000000000" pitchFamily="2" charset="0"/>
                <a:cs typeface="Times New Roman" panose="02020603050405020304" pitchFamily="18" charset="0"/>
              </a:rPr>
              <a:t>Dossier de compétences  mis à jour le</a:t>
            </a:r>
            <a:r>
              <a:rPr lang="fr-FR" sz="700" b="1" dirty="0">
                <a:effectLst/>
                <a:latin typeface="Roboto Thin" panose="02000000000000000000" pitchFamily="2" charset="0"/>
                <a:ea typeface="Roboto Thin" panose="02000000000000000000" pitchFamily="2" charset="0"/>
                <a:cs typeface="Times New Roman" panose="02020603050405020304" pitchFamily="18" charset="0"/>
              </a:rPr>
              <a:t> </a:t>
            </a:r>
            <a:r>
              <a:rPr lang="fr-FR" sz="700" b="1" dirty="0">
                <a:latin typeface="Roboto Thin" panose="02000000000000000000" pitchFamily="2" charset="0"/>
                <a:ea typeface="Roboto Thin" panose="02000000000000000000" pitchFamily="2" charset="0"/>
                <a:cs typeface="Times New Roman" panose="02020603050405020304" pitchFamily="18" charset="0"/>
              </a:rPr>
              <a:t>14 mai 2025 </a:t>
            </a:r>
            <a:r>
              <a:rPr lang="fr-FR" sz="700" b="1" dirty="0">
                <a:effectLst/>
                <a:latin typeface="Roboto Thin" panose="02000000000000000000" pitchFamily="2" charset="0"/>
                <a:ea typeface="Roboto Thin" panose="02000000000000000000" pitchFamily="2" charset="0"/>
                <a:cs typeface="Times New Roman" panose="02020603050405020304" pitchFamily="18" charset="0"/>
              </a:rPr>
              <a:t>– Page 12  / 15 </a:t>
            </a:r>
            <a:endParaRPr lang="fr-FR" sz="700" b="1" dirty="0">
              <a:latin typeface="Roboto Thin" panose="02000000000000000000" pitchFamily="2" charset="0"/>
              <a:ea typeface="Roboto Thin" panose="02000000000000000000" pitchFamily="2" charset="0"/>
            </a:endParaRPr>
          </a:p>
        </p:txBody>
      </p:sp>
      <p:pic>
        <p:nvPicPr>
          <p:cNvPr id="34" name="Graphique 33" descr="Calendrier journalier contour">
            <a:extLst>
              <a:ext uri="{FF2B5EF4-FFF2-40B4-BE49-F238E27FC236}">
                <a16:creationId xmlns:a16="http://schemas.microsoft.com/office/drawing/2014/main" id="{7A9AC5E5-85ED-388C-3E3D-29CE50CA13BE}"/>
              </a:ext>
            </a:extLst>
          </p:cNvPr>
          <p:cNvPicPr>
            <a:picLocks noChangeAspect="1"/>
          </p:cNvPicPr>
          <p:nvPr>
            <p:custDataLst>
              <p:tags r:id="rId8"/>
            </p:custDataLst>
          </p:nvPr>
        </p:nvPicPr>
        <p:blipFill>
          <a:blip r:embed="rId24">
            <a:extLst>
              <a:ext uri="{96DAC541-7B7A-43D3-8B79-37D633B846F1}">
                <asvg:svgBlip xmlns:asvg="http://schemas.microsoft.com/office/drawing/2016/SVG/main" r:embed="rId25"/>
              </a:ext>
            </a:extLst>
          </a:blip>
          <a:stretch>
            <a:fillRect/>
          </a:stretch>
        </p:blipFill>
        <p:spPr>
          <a:xfrm>
            <a:off x="88791" y="10425995"/>
            <a:ext cx="147731" cy="147731"/>
          </a:xfrm>
          <a:prstGeom prst="rect">
            <a:avLst/>
          </a:prstGeom>
        </p:spPr>
      </p:pic>
      <p:pic>
        <p:nvPicPr>
          <p:cNvPr id="40" name="Graphique 39" descr="Internet contour">
            <a:extLst>
              <a:ext uri="{FF2B5EF4-FFF2-40B4-BE49-F238E27FC236}">
                <a16:creationId xmlns:a16="http://schemas.microsoft.com/office/drawing/2014/main" id="{DFEBE32C-9789-ED9C-FB63-C0415FDB9A79}"/>
              </a:ext>
            </a:extLst>
          </p:cNvPr>
          <p:cNvPicPr>
            <a:picLocks noChangeAspect="1"/>
          </p:cNvPicPr>
          <p:nvPr>
            <p:custDataLst>
              <p:tags r:id="rId9"/>
            </p:custDataLst>
          </p:nvPr>
        </p:nvPicPr>
        <p:blipFill>
          <a:blip r:embed="rId26">
            <a:extLst>
              <a:ext uri="{96DAC541-7B7A-43D3-8B79-37D633B846F1}">
                <asvg:svgBlip xmlns:asvg="http://schemas.microsoft.com/office/drawing/2016/SVG/main" r:embed="rId27"/>
              </a:ext>
            </a:extLst>
          </a:blip>
          <a:stretch>
            <a:fillRect/>
          </a:stretch>
        </p:blipFill>
        <p:spPr>
          <a:xfrm>
            <a:off x="3497314" y="723031"/>
            <a:ext cx="220113" cy="220113"/>
          </a:xfrm>
          <a:prstGeom prst="rect">
            <a:avLst/>
          </a:prstGeom>
        </p:spPr>
      </p:pic>
      <p:sp>
        <p:nvSpPr>
          <p:cNvPr id="41" name="Rectangle 40">
            <a:extLst>
              <a:ext uri="{FF2B5EF4-FFF2-40B4-BE49-F238E27FC236}">
                <a16:creationId xmlns:a16="http://schemas.microsoft.com/office/drawing/2014/main" id="{6251F00E-12C1-6EF7-3D72-921421580E42}"/>
              </a:ext>
            </a:extLst>
          </p:cNvPr>
          <p:cNvSpPr/>
          <p:nvPr>
            <p:custDataLst>
              <p:tags r:id="rId10"/>
            </p:custDataLst>
          </p:nvPr>
        </p:nvSpPr>
        <p:spPr>
          <a:xfrm>
            <a:off x="3801655" y="733231"/>
            <a:ext cx="1800000" cy="200055"/>
          </a:xfrm>
          <a:prstGeom prst="rect">
            <a:avLst/>
          </a:prstGeom>
        </p:spPr>
        <p:txBody>
          <a:bodyPr wrap="square" lIns="0" rIns="0" anchor="ctr">
            <a:spAutoFit/>
          </a:bodyPr>
          <a:lstStyle/>
          <a:p>
            <a:pPr>
              <a:spcAft>
                <a:spcPts val="300"/>
              </a:spcAft>
            </a:pPr>
            <a:r>
              <a:rPr lang="fr-FR" sz="700" dirty="0">
                <a:solidFill>
                  <a:schemeClr val="tx1">
                    <a:lumMod val="75000"/>
                    <a:lumOff val="25000"/>
                  </a:schemeClr>
                </a:solidFill>
                <a:latin typeface="Roboto" panose="02000000000000000000" pitchFamily="2" charset="0"/>
                <a:ea typeface="Roboto" panose="02000000000000000000" pitchFamily="2" charset="0"/>
                <a:hlinkClick r:id="rId28">
                  <a:extLst>
                    <a:ext uri="{A12FA001-AC4F-418D-AE19-62706E023703}">
                      <ahyp:hlinkClr xmlns:ahyp="http://schemas.microsoft.com/office/drawing/2018/hyperlinkcolor" val="tx"/>
                    </a:ext>
                  </a:extLst>
                </a:hlinkClick>
              </a:rPr>
              <a:t>https://paul-fsm.net</a:t>
            </a:r>
            <a:r>
              <a:rPr lang="fr-FR" sz="700" dirty="0">
                <a:solidFill>
                  <a:schemeClr val="tx1">
                    <a:lumMod val="75000"/>
                    <a:lumOff val="25000"/>
                  </a:schemeClr>
                </a:solidFill>
                <a:latin typeface="Roboto" panose="02000000000000000000" pitchFamily="2" charset="0"/>
                <a:ea typeface="Roboto" panose="02000000000000000000" pitchFamily="2" charset="0"/>
              </a:rPr>
              <a:t> </a:t>
            </a:r>
          </a:p>
        </p:txBody>
      </p:sp>
      <p:sp>
        <p:nvSpPr>
          <p:cNvPr id="45" name="Rectangle 44">
            <a:extLst>
              <a:ext uri="{FF2B5EF4-FFF2-40B4-BE49-F238E27FC236}">
                <a16:creationId xmlns:a16="http://schemas.microsoft.com/office/drawing/2014/main" id="{078A9BFD-74D4-893C-3F23-DA919D557326}"/>
              </a:ext>
            </a:extLst>
          </p:cNvPr>
          <p:cNvSpPr/>
          <p:nvPr>
            <p:custDataLst>
              <p:tags r:id="rId11"/>
            </p:custDataLst>
          </p:nvPr>
        </p:nvSpPr>
        <p:spPr>
          <a:xfrm>
            <a:off x="1957535" y="743089"/>
            <a:ext cx="1800000" cy="200055"/>
          </a:xfrm>
          <a:prstGeom prst="rect">
            <a:avLst/>
          </a:prstGeom>
        </p:spPr>
        <p:txBody>
          <a:bodyPr wrap="square" lIns="0" rIns="0" anchor="ctr">
            <a:spAutoFit/>
          </a:bodyPr>
          <a:lstStyle/>
          <a:p>
            <a:r>
              <a:rPr lang="fr-FR" sz="700" dirty="0">
                <a:solidFill>
                  <a:schemeClr val="tx1">
                    <a:lumMod val="75000"/>
                    <a:lumOff val="25000"/>
                  </a:schemeClr>
                </a:solidFill>
                <a:latin typeface="Roboto" panose="02000000000000000000" pitchFamily="2" charset="0"/>
                <a:ea typeface="Roboto" panose="02000000000000000000" pitchFamily="2" charset="0"/>
                <a:hlinkClick r:id="rId29">
                  <a:extLst>
                    <a:ext uri="{A12FA001-AC4F-418D-AE19-62706E023703}">
                      <ahyp:hlinkClr xmlns:ahyp="http://schemas.microsoft.com/office/drawing/2018/hyperlinkcolor" val="tx"/>
                    </a:ext>
                  </a:extLst>
                </a:hlinkClick>
              </a:rPr>
              <a:t>paul.flye.sainte.marie@gmail.com</a:t>
            </a:r>
            <a:endParaRPr lang="fr-FR" sz="700" dirty="0">
              <a:solidFill>
                <a:schemeClr val="tx1">
                  <a:lumMod val="75000"/>
                  <a:lumOff val="25000"/>
                </a:schemeClr>
              </a:solidFill>
              <a:latin typeface="Roboto" panose="02000000000000000000" pitchFamily="2" charset="0"/>
              <a:ea typeface="Roboto" panose="02000000000000000000" pitchFamily="2" charset="0"/>
            </a:endParaRPr>
          </a:p>
        </p:txBody>
      </p:sp>
      <p:pic>
        <p:nvPicPr>
          <p:cNvPr id="46" name="Graphique 45" descr="Adresse de courrier contour">
            <a:extLst>
              <a:ext uri="{FF2B5EF4-FFF2-40B4-BE49-F238E27FC236}">
                <a16:creationId xmlns:a16="http://schemas.microsoft.com/office/drawing/2014/main" id="{973EAD9C-0340-8F49-3735-FF50C869D620}"/>
              </a:ext>
            </a:extLst>
          </p:cNvPr>
          <p:cNvPicPr>
            <a:picLocks noChangeAspect="1"/>
          </p:cNvPicPr>
          <p:nvPr>
            <p:custDataLst>
              <p:tags r:id="rId12"/>
            </p:custDataLst>
          </p:nvPr>
        </p:nvPicPr>
        <p:blipFill>
          <a:blip r:embed="rId30">
            <a:extLst>
              <a:ext uri="{96DAC541-7B7A-43D3-8B79-37D633B846F1}">
                <asvg:svgBlip xmlns:asvg="http://schemas.microsoft.com/office/drawing/2016/SVG/main" r:embed="rId31"/>
              </a:ext>
            </a:extLst>
          </a:blip>
          <a:stretch>
            <a:fillRect/>
          </a:stretch>
        </p:blipFill>
        <p:spPr>
          <a:xfrm>
            <a:off x="1701165" y="747638"/>
            <a:ext cx="200055" cy="200055"/>
          </a:xfrm>
          <a:prstGeom prst="rect">
            <a:avLst/>
          </a:prstGeom>
        </p:spPr>
      </p:pic>
      <p:sp>
        <p:nvSpPr>
          <p:cNvPr id="47" name="Rectangle 46">
            <a:extLst>
              <a:ext uri="{FF2B5EF4-FFF2-40B4-BE49-F238E27FC236}">
                <a16:creationId xmlns:a16="http://schemas.microsoft.com/office/drawing/2014/main" id="{A21C1BF5-C623-F6D2-398F-DDFF77AA104E}"/>
              </a:ext>
            </a:extLst>
          </p:cNvPr>
          <p:cNvSpPr/>
          <p:nvPr>
            <p:custDataLst>
              <p:tags r:id="rId13"/>
            </p:custDataLst>
          </p:nvPr>
        </p:nvSpPr>
        <p:spPr>
          <a:xfrm>
            <a:off x="5105629" y="741048"/>
            <a:ext cx="881381" cy="200055"/>
          </a:xfrm>
          <a:prstGeom prst="rect">
            <a:avLst/>
          </a:prstGeom>
        </p:spPr>
        <p:txBody>
          <a:bodyPr wrap="square" lIns="0" rIns="0" anchor="ctr">
            <a:spAutoFit/>
          </a:bodyPr>
          <a:lstStyle/>
          <a:p>
            <a:pPr>
              <a:spcAft>
                <a:spcPts val="300"/>
              </a:spcAft>
            </a:pPr>
            <a:r>
              <a:rPr lang="fr-FR" sz="700" dirty="0">
                <a:solidFill>
                  <a:schemeClr val="tx1">
                    <a:lumMod val="75000"/>
                    <a:lumOff val="25000"/>
                  </a:schemeClr>
                </a:solidFill>
                <a:latin typeface="Roboto" panose="02000000000000000000" pitchFamily="2" charset="0"/>
                <a:ea typeface="Roboto" panose="02000000000000000000" pitchFamily="2" charset="0"/>
              </a:rPr>
              <a:t>07 81 79 09 03 </a:t>
            </a:r>
          </a:p>
        </p:txBody>
      </p:sp>
      <p:pic>
        <p:nvPicPr>
          <p:cNvPr id="51" name="Graphique 50" descr="Vibration du téléphone contour">
            <a:extLst>
              <a:ext uri="{FF2B5EF4-FFF2-40B4-BE49-F238E27FC236}">
                <a16:creationId xmlns:a16="http://schemas.microsoft.com/office/drawing/2014/main" id="{8EDF817B-092C-E05B-3052-D96F4DBE1003}"/>
              </a:ext>
            </a:extLst>
          </p:cNvPr>
          <p:cNvPicPr>
            <a:picLocks noChangeAspect="1"/>
          </p:cNvPicPr>
          <p:nvPr>
            <p:custDataLst>
              <p:tags r:id="rId14"/>
            </p:custDataLst>
          </p:nvPr>
        </p:nvPicPr>
        <p:blipFill>
          <a:blip r:embed="rId32">
            <a:extLst>
              <a:ext uri="{96DAC541-7B7A-43D3-8B79-37D633B846F1}">
                <asvg:svgBlip xmlns:asvg="http://schemas.microsoft.com/office/drawing/2016/SVG/main" r:embed="rId33"/>
              </a:ext>
            </a:extLst>
          </a:blip>
          <a:stretch>
            <a:fillRect/>
          </a:stretch>
        </p:blipFill>
        <p:spPr>
          <a:xfrm>
            <a:off x="4889143" y="760309"/>
            <a:ext cx="165613" cy="165613"/>
          </a:xfrm>
          <a:prstGeom prst="rect">
            <a:avLst/>
          </a:prstGeom>
        </p:spPr>
      </p:pic>
      <p:pic>
        <p:nvPicPr>
          <p:cNvPr id="2" name="Graphique 1" descr="Route contour">
            <a:extLst>
              <a:ext uri="{FF2B5EF4-FFF2-40B4-BE49-F238E27FC236}">
                <a16:creationId xmlns:a16="http://schemas.microsoft.com/office/drawing/2014/main" id="{72F98DB7-A059-5DB6-57BD-659D226D2C74}"/>
              </a:ext>
            </a:extLst>
          </p:cNvPr>
          <p:cNvPicPr>
            <a:picLocks noChangeAspect="1"/>
          </p:cNvPicPr>
          <p:nvPr>
            <p:custDataLst>
              <p:tags r:id="rId15"/>
            </p:custDataLst>
          </p:nvPr>
        </p:nvPicPr>
        <p:blipFill>
          <a:blip r:embed="rId34">
            <a:extLst>
              <a:ext uri="{96DAC541-7B7A-43D3-8B79-37D633B846F1}">
                <asvg:svgBlip xmlns:asvg="http://schemas.microsoft.com/office/drawing/2016/SVG/main" r:embed="rId35"/>
              </a:ext>
            </a:extLst>
          </a:blip>
          <a:stretch>
            <a:fillRect/>
          </a:stretch>
        </p:blipFill>
        <p:spPr>
          <a:xfrm>
            <a:off x="1415967" y="1446179"/>
            <a:ext cx="218980" cy="218980"/>
          </a:xfrm>
          <a:prstGeom prst="rect">
            <a:avLst/>
          </a:prstGeom>
        </p:spPr>
      </p:pic>
      <p:sp>
        <p:nvSpPr>
          <p:cNvPr id="13" name="ZoneTexte 12">
            <a:extLst>
              <a:ext uri="{FF2B5EF4-FFF2-40B4-BE49-F238E27FC236}">
                <a16:creationId xmlns:a16="http://schemas.microsoft.com/office/drawing/2014/main" id="{6A236745-3B68-F856-1965-B050C36129DC}"/>
              </a:ext>
            </a:extLst>
          </p:cNvPr>
          <p:cNvSpPr txBox="1"/>
          <p:nvPr>
            <p:custDataLst>
              <p:tags r:id="rId16"/>
            </p:custDataLst>
          </p:nvPr>
        </p:nvSpPr>
        <p:spPr>
          <a:xfrm>
            <a:off x="343924" y="1782253"/>
            <a:ext cx="6920536" cy="3908762"/>
          </a:xfrm>
          <a:prstGeom prst="rect">
            <a:avLst/>
          </a:prstGeom>
          <a:noFill/>
        </p:spPr>
        <p:txBody>
          <a:bodyPr wrap="square" lIns="0" tIns="0" rIns="0" bIns="0" rtlCol="0">
            <a:spAutoFit/>
          </a:bodyPr>
          <a:lstStyle/>
          <a:p>
            <a:pPr algn="just">
              <a:spcAft>
                <a:spcPts val="300"/>
              </a:spcAft>
            </a:pPr>
            <a:r>
              <a:rPr lang="fr-FR" sz="1050" b="1" dirty="0">
                <a:solidFill>
                  <a:schemeClr val="tx1">
                    <a:lumMod val="75000"/>
                    <a:lumOff val="25000"/>
                  </a:schemeClr>
                </a:solidFill>
                <a:latin typeface="Roboto SemiBold" panose="02000000000000000000" pitchFamily="2" charset="0"/>
              </a:rPr>
              <a:t>Consultant junior.</a:t>
            </a:r>
          </a:p>
          <a:p>
            <a:pPr>
              <a:spcAft>
                <a:spcPts val="600"/>
              </a:spcAft>
            </a:pPr>
            <a:r>
              <a:rPr lang="fr-FR" sz="900" b="1"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ALTRAN CIS, filiale du groupe Altran (ESN)</a:t>
            </a:r>
            <a:r>
              <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 / LA DÉFENSE</a:t>
            </a:r>
            <a:br>
              <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br>
            <a:r>
              <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En mission chez des clients de 2013 à 2016 – CDI, en mission </a:t>
            </a:r>
            <a:r>
              <a:rPr lang="fr-FR" sz="900" dirty="0">
                <a:solidFill>
                  <a:schemeClr val="tx1">
                    <a:lumMod val="75000"/>
                    <a:lumOff val="25000"/>
                  </a:schemeClr>
                </a:solidFill>
                <a:latin typeface="Roboto" panose="02000000000000000000" pitchFamily="2" charset="0"/>
                <a:ea typeface="Roboto" panose="02000000000000000000" pitchFamily="2" charset="0"/>
              </a:rPr>
              <a:t>d’</a:t>
            </a:r>
            <a:r>
              <a:rPr lang="en-US" sz="900" dirty="0">
                <a:solidFill>
                  <a:schemeClr val="tx1">
                    <a:lumMod val="75000"/>
                    <a:lumOff val="25000"/>
                  </a:schemeClr>
                </a:solidFill>
                <a:latin typeface="Roboto" panose="02000000000000000000" pitchFamily="2" charset="0"/>
                <a:ea typeface="Roboto" panose="02000000000000000000" pitchFamily="2" charset="0"/>
              </a:rPr>
              <a:t>Avril 2013 à Novembre 2016 </a:t>
            </a:r>
            <a:r>
              <a:rPr lang="fr-FR" sz="900" dirty="0">
                <a:solidFill>
                  <a:schemeClr val="tx1">
                    <a:lumMod val="75000"/>
                    <a:lumOff val="25000"/>
                  </a:schemeClr>
                </a:solidFill>
                <a:latin typeface="Roboto" panose="02000000000000000000" pitchFamily="2" charset="0"/>
                <a:ea typeface="Roboto" panose="02000000000000000000" pitchFamily="2" charset="0"/>
              </a:rPr>
              <a:t>( 2 ans et 1 mois )</a:t>
            </a:r>
            <a:endPar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endParaRPr>
          </a:p>
          <a:p>
            <a:pPr algn="just">
              <a:spcAft>
                <a:spcPts val="600"/>
              </a:spcAft>
            </a:pPr>
            <a:r>
              <a:rPr lang="fr-FR" sz="900" b="1" dirty="0">
                <a:solidFill>
                  <a:schemeClr val="tx1">
                    <a:lumMod val="75000"/>
                    <a:lumOff val="25000"/>
                  </a:schemeClr>
                </a:solidFill>
                <a:latin typeface="Roboto" panose="02000000000000000000" pitchFamily="2" charset="0"/>
                <a:ea typeface="Roboto" panose="02000000000000000000" pitchFamily="2" charset="0"/>
              </a:rPr>
              <a:t>2 clients rencontrés.</a:t>
            </a:r>
          </a:p>
          <a:p>
            <a:pPr lvl="1"/>
            <a:r>
              <a:rPr lang="fr-FR" sz="900" b="1" dirty="0">
                <a:solidFill>
                  <a:schemeClr val="tx1">
                    <a:lumMod val="75000"/>
                    <a:lumOff val="25000"/>
                  </a:schemeClr>
                </a:solidFill>
                <a:latin typeface="Roboto" panose="02000000000000000000" pitchFamily="2" charset="0"/>
                <a:ea typeface="Roboto" panose="02000000000000000000" pitchFamily="2" charset="0"/>
              </a:rPr>
              <a:t>Client : BNP Paribas </a:t>
            </a:r>
            <a:r>
              <a:rPr lang="fr-FR" sz="900" b="1" dirty="0" err="1">
                <a:solidFill>
                  <a:schemeClr val="tx1">
                    <a:lumMod val="75000"/>
                    <a:lumOff val="25000"/>
                  </a:schemeClr>
                </a:solidFill>
                <a:latin typeface="Roboto" panose="02000000000000000000" pitchFamily="2" charset="0"/>
                <a:ea typeface="Roboto" panose="02000000000000000000" pitchFamily="2" charset="0"/>
              </a:rPr>
              <a:t>Personal</a:t>
            </a:r>
            <a:r>
              <a:rPr lang="fr-FR" sz="900" b="1" dirty="0">
                <a:solidFill>
                  <a:schemeClr val="tx1">
                    <a:lumMod val="75000"/>
                    <a:lumOff val="25000"/>
                  </a:schemeClr>
                </a:solidFill>
                <a:latin typeface="Roboto" panose="02000000000000000000" pitchFamily="2" charset="0"/>
                <a:ea typeface="Roboto" panose="02000000000000000000" pitchFamily="2" charset="0"/>
              </a:rPr>
              <a:t> Finances - Cetelem </a:t>
            </a:r>
            <a:r>
              <a:rPr lang="fr-FR" sz="900" dirty="0">
                <a:solidFill>
                  <a:schemeClr val="tx1">
                    <a:lumMod val="75000"/>
                    <a:lumOff val="25000"/>
                  </a:schemeClr>
                </a:solidFill>
                <a:latin typeface="Roboto" panose="02000000000000000000" pitchFamily="2" charset="0"/>
                <a:ea typeface="Roboto" panose="02000000000000000000" pitchFamily="2" charset="0"/>
              </a:rPr>
              <a:t>- </a:t>
            </a:r>
            <a:r>
              <a:rPr lang="fr-FR" sz="900" b="1" dirty="0">
                <a:solidFill>
                  <a:schemeClr val="tx1">
                    <a:lumMod val="75000"/>
                    <a:lumOff val="25000"/>
                  </a:schemeClr>
                </a:solidFill>
                <a:latin typeface="Roboto" panose="02000000000000000000" pitchFamily="2" charset="0"/>
                <a:ea typeface="Roboto" panose="02000000000000000000" pitchFamily="2" charset="0"/>
              </a:rPr>
              <a:t>D’avril 2013 à septembre 2015  (2 ans &amp; 5 mois )</a:t>
            </a:r>
          </a:p>
          <a:p>
            <a:pPr lvl="1" algn="just">
              <a:spcAft>
                <a:spcPts val="600"/>
              </a:spcAft>
            </a:pPr>
            <a:r>
              <a:rPr lang="fr-FR" sz="900" b="1" dirty="0">
                <a:solidFill>
                  <a:schemeClr val="tx1">
                    <a:lumMod val="75000"/>
                    <a:lumOff val="25000"/>
                  </a:schemeClr>
                </a:solidFill>
                <a:latin typeface="Roboto" panose="02000000000000000000" pitchFamily="2" charset="0"/>
                <a:ea typeface="Roboto" panose="02000000000000000000" pitchFamily="2" charset="0"/>
              </a:rPr>
              <a:t>Fonction : </a:t>
            </a:r>
            <a:r>
              <a:rPr lang="fr-FR" sz="900" dirty="0">
                <a:solidFill>
                  <a:schemeClr val="tx1">
                    <a:lumMod val="75000"/>
                    <a:lumOff val="25000"/>
                  </a:schemeClr>
                </a:solidFill>
                <a:latin typeface="Roboto" panose="02000000000000000000" pitchFamily="2" charset="0"/>
                <a:ea typeface="Roboto" panose="02000000000000000000" pitchFamily="2" charset="0"/>
              </a:rPr>
              <a:t>Chef de Projet MOE</a:t>
            </a:r>
          </a:p>
          <a:p>
            <a:pPr lvl="1" algn="just">
              <a:spcAft>
                <a:spcPts val="600"/>
              </a:spcAft>
            </a:pPr>
            <a:r>
              <a:rPr lang="fr-FR" sz="900" b="1" dirty="0">
                <a:solidFill>
                  <a:schemeClr val="tx1">
                    <a:lumMod val="75000"/>
                    <a:lumOff val="25000"/>
                  </a:schemeClr>
                </a:solidFill>
                <a:latin typeface="Roboto" panose="02000000000000000000" pitchFamily="2" charset="0"/>
                <a:ea typeface="Roboto" panose="02000000000000000000" pitchFamily="2" charset="0"/>
              </a:rPr>
              <a:t>Gestion de projets et de demande de maintenance évolutive (DME) sur l’applicatif : </a:t>
            </a:r>
            <a:r>
              <a:rPr lang="fr-FR" sz="900" b="1" dirty="0" err="1">
                <a:solidFill>
                  <a:schemeClr val="tx1">
                    <a:lumMod val="75000"/>
                    <a:lumOff val="25000"/>
                  </a:schemeClr>
                </a:solidFill>
                <a:latin typeface="Roboto" panose="02000000000000000000" pitchFamily="2" charset="0"/>
                <a:ea typeface="Roboto" panose="02000000000000000000" pitchFamily="2" charset="0"/>
              </a:rPr>
              <a:t>iMX</a:t>
            </a:r>
            <a:r>
              <a:rPr lang="fr-FR" sz="900" b="1" dirty="0">
                <a:solidFill>
                  <a:schemeClr val="tx1">
                    <a:lumMod val="75000"/>
                    <a:lumOff val="25000"/>
                  </a:schemeClr>
                </a:solidFill>
                <a:latin typeface="Roboto" panose="02000000000000000000" pitchFamily="2" charset="0"/>
                <a:ea typeface="Roboto" panose="02000000000000000000" pitchFamily="2" charset="0"/>
              </a:rPr>
              <a:t>.</a:t>
            </a:r>
          </a:p>
          <a:p>
            <a:pPr marL="628650" lvl="1"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Rédaction de l’expression des besoins</a:t>
            </a:r>
          </a:p>
          <a:p>
            <a:pPr marL="1085850" lvl="2"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Cahier des charges et devis techniques</a:t>
            </a:r>
          </a:p>
          <a:p>
            <a:pPr marL="628650" lvl="1"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Rédaction des cahiers de tests techniques et réalisations</a:t>
            </a:r>
          </a:p>
          <a:p>
            <a:pPr marL="1085850" lvl="2"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Test unitaire</a:t>
            </a:r>
          </a:p>
          <a:p>
            <a:pPr marL="1085850" lvl="2"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Test d’intégration</a:t>
            </a:r>
          </a:p>
          <a:p>
            <a:pPr marL="628650" lvl="1"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Assistant MOE pour l’homologation</a:t>
            </a:r>
          </a:p>
          <a:p>
            <a:pPr marL="628650" lvl="1"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Mise en production des projets et DME</a:t>
            </a:r>
          </a:p>
          <a:p>
            <a:pPr marL="628650" lvl="1"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Planification des projets et réunions avec les collaborateurs MOE/MOA/Métiers</a:t>
            </a:r>
          </a:p>
          <a:p>
            <a:pPr marL="628650" lvl="1"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Gestion du RUN lié à l’applicatif et amélioration des processus</a:t>
            </a:r>
          </a:p>
          <a:p>
            <a:pPr lvl="1" algn="just">
              <a:spcAft>
                <a:spcPts val="600"/>
              </a:spcAft>
            </a:pPr>
            <a:endParaRPr lang="fr-FR" sz="900" b="1" dirty="0">
              <a:solidFill>
                <a:schemeClr val="tx1">
                  <a:lumMod val="75000"/>
                  <a:lumOff val="25000"/>
                </a:schemeClr>
              </a:solidFill>
              <a:latin typeface="Roboto" panose="02000000000000000000" pitchFamily="2" charset="0"/>
              <a:ea typeface="Roboto" panose="02000000000000000000" pitchFamily="2" charset="0"/>
            </a:endParaRPr>
          </a:p>
          <a:p>
            <a:pPr lvl="1" algn="just"/>
            <a:r>
              <a:rPr lang="fr-FR" sz="900" b="1" dirty="0">
                <a:solidFill>
                  <a:schemeClr val="tx1">
                    <a:lumMod val="75000"/>
                    <a:lumOff val="25000"/>
                  </a:schemeClr>
                </a:solidFill>
                <a:latin typeface="Roboto" panose="02000000000000000000" pitchFamily="2" charset="0"/>
                <a:ea typeface="Roboto" panose="02000000000000000000" pitchFamily="2" charset="0"/>
              </a:rPr>
              <a:t>Sujets &amp; Technologies abordés pendant cette mission : </a:t>
            </a:r>
          </a:p>
          <a:p>
            <a:pPr lvl="1" algn="just">
              <a:spcAft>
                <a:spcPts val="600"/>
              </a:spcAft>
            </a:pPr>
            <a:r>
              <a:rPr lang="fr-FR" sz="900" dirty="0">
                <a:solidFill>
                  <a:schemeClr val="tx1">
                    <a:lumMod val="75000"/>
                    <a:lumOff val="25000"/>
                  </a:schemeClr>
                </a:solidFill>
                <a:latin typeface="Roboto" panose="02000000000000000000" pitchFamily="2" charset="0"/>
                <a:ea typeface="Roboto" panose="02000000000000000000" pitchFamily="2" charset="0"/>
              </a:rPr>
              <a:t>Client / Fournisseur, Cycle en V, Dématérialisation, Fusion de dossiers d’entités juridiques différentes, Gestion de projet, </a:t>
            </a:r>
            <a:r>
              <a:rPr lang="fr-FR" sz="900" dirty="0" err="1">
                <a:solidFill>
                  <a:schemeClr val="tx1">
                    <a:lumMod val="75000"/>
                    <a:lumOff val="25000"/>
                  </a:schemeClr>
                </a:solidFill>
                <a:latin typeface="Roboto" panose="02000000000000000000" pitchFamily="2" charset="0"/>
                <a:ea typeface="Roboto" panose="02000000000000000000" pitchFamily="2" charset="0"/>
              </a:rPr>
              <a:t>iMX</a:t>
            </a:r>
            <a:r>
              <a:rPr lang="fr-FR" sz="900" dirty="0">
                <a:solidFill>
                  <a:schemeClr val="tx1">
                    <a:lumMod val="75000"/>
                    <a:lumOff val="25000"/>
                  </a:schemeClr>
                </a:solidFill>
                <a:latin typeface="Roboto" panose="02000000000000000000" pitchFamily="2" charset="0"/>
                <a:ea typeface="Roboto" panose="02000000000000000000" pitchFamily="2" charset="0"/>
              </a:rPr>
              <a:t>, JIRA Software, Mise en place de flux financiers, Norme Bâle II, Norme SEPA, Visual Basic For Applications, </a:t>
            </a:r>
            <a:endParaRPr lang="fr-FR" sz="800" dirty="0">
              <a:solidFill>
                <a:schemeClr val="tx1">
                  <a:lumMod val="75000"/>
                  <a:lumOff val="25000"/>
                </a:schemeClr>
              </a:solidFill>
              <a:latin typeface="Roboto" panose="02000000000000000000" pitchFamily="2" charset="0"/>
              <a:ea typeface="Roboto" panose="02000000000000000000" pitchFamily="2" charset="0"/>
            </a:endParaRPr>
          </a:p>
        </p:txBody>
      </p:sp>
      <p:pic>
        <p:nvPicPr>
          <p:cNvPr id="15" name="Image 14" descr="Une image contenant Police, Graphique, logo, conception&#10;&#10;Description générée automatiquement">
            <a:extLst>
              <a:ext uri="{FF2B5EF4-FFF2-40B4-BE49-F238E27FC236}">
                <a16:creationId xmlns:a16="http://schemas.microsoft.com/office/drawing/2014/main" id="{C8874491-A381-462D-C740-BEBCABF0C13A}"/>
              </a:ext>
            </a:extLst>
          </p:cNvPr>
          <p:cNvPicPr>
            <a:picLocks noChangeAspect="1"/>
          </p:cNvPicPr>
          <p:nvPr>
            <p:custDataLst>
              <p:tags r:id="rId17"/>
            </p:custDataLst>
          </p:nvPr>
        </p:nvPicPr>
        <p:blipFill rotWithShape="1">
          <a:blip r:embed="rId36"/>
          <a:srcRect t="33077" b="33363"/>
          <a:stretch/>
        </p:blipFill>
        <p:spPr>
          <a:xfrm>
            <a:off x="6191721" y="1674188"/>
            <a:ext cx="1038317" cy="264173"/>
          </a:xfrm>
          <a:prstGeom prst="rect">
            <a:avLst/>
          </a:prstGeom>
        </p:spPr>
      </p:pic>
      <p:pic>
        <p:nvPicPr>
          <p:cNvPr id="5" name="Image 4" descr="Une image contenant texte, vert, graphisme, Police&#10;&#10;Description générée automatiquement">
            <a:extLst>
              <a:ext uri="{FF2B5EF4-FFF2-40B4-BE49-F238E27FC236}">
                <a16:creationId xmlns:a16="http://schemas.microsoft.com/office/drawing/2014/main" id="{0DAF23ED-C479-F1AB-67F8-48BAFF31574D}"/>
              </a:ext>
            </a:extLst>
          </p:cNvPr>
          <p:cNvPicPr>
            <a:picLocks noChangeAspect="1"/>
          </p:cNvPicPr>
          <p:nvPr>
            <p:custDataLst>
              <p:tags r:id="rId18"/>
            </p:custDataLst>
          </p:nvPr>
        </p:nvPicPr>
        <p:blipFill>
          <a:blip r:embed="rId37"/>
          <a:stretch>
            <a:fillRect/>
          </a:stretch>
        </p:blipFill>
        <p:spPr>
          <a:xfrm>
            <a:off x="6478707" y="1936094"/>
            <a:ext cx="464344" cy="464344"/>
          </a:xfrm>
          <a:prstGeom prst="rect">
            <a:avLst/>
          </a:prstGeom>
        </p:spPr>
      </p:pic>
      <p:cxnSp>
        <p:nvCxnSpPr>
          <p:cNvPr id="6" name="Connecteur droit 5">
            <a:extLst>
              <a:ext uri="{FF2B5EF4-FFF2-40B4-BE49-F238E27FC236}">
                <a16:creationId xmlns:a16="http://schemas.microsoft.com/office/drawing/2014/main" id="{2771B575-6205-EF6C-C91F-5D633389A027}"/>
              </a:ext>
            </a:extLst>
          </p:cNvPr>
          <p:cNvCxnSpPr/>
          <p:nvPr>
            <p:custDataLst>
              <p:tags r:id="rId19"/>
            </p:custDataLst>
          </p:nvPr>
        </p:nvCxnSpPr>
        <p:spPr>
          <a:xfrm>
            <a:off x="1008016" y="6011343"/>
            <a:ext cx="5411977" cy="0"/>
          </a:xfrm>
          <a:prstGeom prst="line">
            <a:avLst/>
          </a:prstGeom>
          <a:ln>
            <a:prstDash val="dashDot"/>
          </a:ln>
        </p:spPr>
        <p:style>
          <a:lnRef idx="2">
            <a:schemeClr val="dk1"/>
          </a:lnRef>
          <a:fillRef idx="0">
            <a:schemeClr val="dk1"/>
          </a:fillRef>
          <a:effectRef idx="1">
            <a:schemeClr val="dk1"/>
          </a:effectRef>
          <a:fontRef idx="minor">
            <a:schemeClr val="tx1"/>
          </a:fontRef>
        </p:style>
      </p:cxnSp>
      <p:sp>
        <p:nvSpPr>
          <p:cNvPr id="7" name="ZoneTexte 6">
            <a:extLst>
              <a:ext uri="{FF2B5EF4-FFF2-40B4-BE49-F238E27FC236}">
                <a16:creationId xmlns:a16="http://schemas.microsoft.com/office/drawing/2014/main" id="{D5E4AA91-81D1-9C18-DB20-6164739666EF}"/>
              </a:ext>
            </a:extLst>
          </p:cNvPr>
          <p:cNvSpPr txBox="1"/>
          <p:nvPr>
            <p:custDataLst>
              <p:tags r:id="rId20"/>
            </p:custDataLst>
          </p:nvPr>
        </p:nvSpPr>
        <p:spPr>
          <a:xfrm>
            <a:off x="343924" y="6349667"/>
            <a:ext cx="6920536" cy="3893374"/>
          </a:xfrm>
          <a:prstGeom prst="rect">
            <a:avLst/>
          </a:prstGeom>
          <a:noFill/>
        </p:spPr>
        <p:txBody>
          <a:bodyPr wrap="square" lIns="0" tIns="0" rIns="0" bIns="0" rtlCol="0">
            <a:spAutoFit/>
          </a:bodyPr>
          <a:lstStyle/>
          <a:p>
            <a:pPr algn="just">
              <a:spcAft>
                <a:spcPts val="300"/>
              </a:spcAft>
            </a:pPr>
            <a:r>
              <a:rPr lang="fr-FR" sz="1050" b="1" dirty="0">
                <a:solidFill>
                  <a:schemeClr val="tx1">
                    <a:lumMod val="75000"/>
                    <a:lumOff val="25000"/>
                  </a:schemeClr>
                </a:solidFill>
                <a:latin typeface="Roboto SemiBold" panose="02000000000000000000" pitchFamily="2" charset="0"/>
              </a:rPr>
              <a:t>Assistant-chef de projet Maitrise d'</a:t>
            </a:r>
            <a:r>
              <a:rPr lang="fr-FR" sz="1050" b="1" dirty="0" err="1">
                <a:solidFill>
                  <a:schemeClr val="tx1">
                    <a:lumMod val="75000"/>
                    <a:lumOff val="25000"/>
                  </a:schemeClr>
                </a:solidFill>
                <a:latin typeface="Roboto SemiBold" panose="02000000000000000000" pitchFamily="2" charset="0"/>
              </a:rPr>
              <a:t>Oeuvre</a:t>
            </a:r>
            <a:r>
              <a:rPr lang="fr-FR" sz="1050" b="1" dirty="0">
                <a:solidFill>
                  <a:schemeClr val="tx1">
                    <a:lumMod val="75000"/>
                    <a:lumOff val="25000"/>
                  </a:schemeClr>
                </a:solidFill>
                <a:latin typeface="Roboto SemiBold" panose="02000000000000000000" pitchFamily="2" charset="0"/>
              </a:rPr>
              <a:t> - Web.</a:t>
            </a:r>
          </a:p>
          <a:p>
            <a:pPr>
              <a:spcAft>
                <a:spcPts val="600"/>
              </a:spcAft>
            </a:pPr>
            <a:r>
              <a:rPr lang="fr-FR" sz="900" b="1"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GROUPE AGRICA </a:t>
            </a:r>
            <a:r>
              <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 PARIS / Stage de 6 mois et CDD de 2 </a:t>
            </a:r>
            <a:r>
              <a:rPr lang="fr-FR" sz="900" dirty="0">
                <a:solidFill>
                  <a:schemeClr val="tx1">
                    <a:lumMod val="75000"/>
                    <a:lumOff val="25000"/>
                  </a:schemeClr>
                </a:solidFill>
                <a:latin typeface="Roboto" panose="02000000000000000000" pitchFamily="2" charset="0"/>
                <a:ea typeface="Roboto" panose="02000000000000000000" pitchFamily="2" charset="0"/>
              </a:rPr>
              <a:t>mois. - </a:t>
            </a:r>
            <a:r>
              <a:rPr lang="en-US" sz="900" dirty="0">
                <a:solidFill>
                  <a:schemeClr val="tx1">
                    <a:lumMod val="75000"/>
                    <a:lumOff val="25000"/>
                  </a:schemeClr>
                </a:solidFill>
                <a:latin typeface="Roboto" panose="02000000000000000000" pitchFamily="2" charset="0"/>
                <a:ea typeface="Roboto" panose="02000000000000000000" pitchFamily="2" charset="0"/>
              </a:rPr>
              <a:t>Avril à </a:t>
            </a:r>
            <a:r>
              <a:rPr lang="en-US" sz="900" dirty="0" err="1">
                <a:solidFill>
                  <a:schemeClr val="tx1">
                    <a:lumMod val="75000"/>
                    <a:lumOff val="25000"/>
                  </a:schemeClr>
                </a:solidFill>
                <a:latin typeface="Roboto" panose="02000000000000000000" pitchFamily="2" charset="0"/>
                <a:ea typeface="Roboto" panose="02000000000000000000" pitchFamily="2" charset="0"/>
              </a:rPr>
              <a:t>decembre</a:t>
            </a:r>
            <a:r>
              <a:rPr lang="en-US" sz="900" dirty="0">
                <a:solidFill>
                  <a:schemeClr val="tx1">
                    <a:lumMod val="75000"/>
                    <a:lumOff val="25000"/>
                  </a:schemeClr>
                </a:solidFill>
                <a:latin typeface="Roboto" panose="02000000000000000000" pitchFamily="2" charset="0"/>
                <a:ea typeface="Roboto" panose="02000000000000000000" pitchFamily="2" charset="0"/>
              </a:rPr>
              <a:t> 2012 </a:t>
            </a:r>
            <a:r>
              <a:rPr lang="fr-FR" sz="900" dirty="0">
                <a:solidFill>
                  <a:schemeClr val="tx1">
                    <a:lumMod val="75000"/>
                    <a:lumOff val="25000"/>
                  </a:schemeClr>
                </a:solidFill>
                <a:latin typeface="Roboto" panose="02000000000000000000" pitchFamily="2" charset="0"/>
                <a:ea typeface="Roboto" panose="02000000000000000000" pitchFamily="2" charset="0"/>
              </a:rPr>
              <a:t>( 8 mois )</a:t>
            </a:r>
          </a:p>
          <a:p>
            <a:pPr>
              <a:spcAft>
                <a:spcPts val="600"/>
              </a:spcAft>
            </a:pPr>
            <a:r>
              <a:rPr lang="fr-FR" sz="900" dirty="0">
                <a:solidFill>
                  <a:schemeClr val="tx1">
                    <a:lumMod val="75000"/>
                    <a:lumOff val="25000"/>
                  </a:schemeClr>
                </a:solidFill>
                <a:latin typeface="Roboto" panose="02000000000000000000" pitchFamily="2" charset="0"/>
                <a:ea typeface="Roboto" panose="02000000000000000000" pitchFamily="2" charset="0"/>
              </a:rPr>
              <a:t>Mettre en place une application web (OPEGA) de gestion de ressources dans le service téléphonique du groupe basé à Angers. (CIRAS) Soulager le chef de projet en charge. Encadrer le développement complet et la mise en place du projet.</a:t>
            </a:r>
          </a:p>
          <a:p>
            <a:pPr marL="171450" indent="-171450" algn="just">
              <a:spcAft>
                <a:spcPts val="6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rPr>
              <a:t>Rédaction des documents nécessaires à l’élaboration d’un projet : Rapport de </a:t>
            </a:r>
            <a:r>
              <a:rPr lang="fr-FR" sz="900" dirty="0" err="1">
                <a:solidFill>
                  <a:schemeClr val="tx1">
                    <a:lumMod val="75000"/>
                    <a:lumOff val="25000"/>
                  </a:schemeClr>
                </a:solidFill>
                <a:latin typeface="Roboto" panose="02000000000000000000" pitchFamily="2" charset="0"/>
                <a:ea typeface="Roboto" panose="02000000000000000000" pitchFamily="2" charset="0"/>
              </a:rPr>
              <a:t>préétude</a:t>
            </a:r>
            <a:r>
              <a:rPr lang="fr-FR" sz="900" dirty="0">
                <a:solidFill>
                  <a:schemeClr val="tx1">
                    <a:lumMod val="75000"/>
                    <a:lumOff val="25000"/>
                  </a:schemeClr>
                </a:solidFill>
                <a:latin typeface="Roboto" panose="02000000000000000000" pitchFamily="2" charset="0"/>
                <a:ea typeface="Roboto" panose="02000000000000000000" pitchFamily="2" charset="0"/>
              </a:rPr>
              <a:t>, spécifications fonctionnelles et techniques, PV de validation, élaboration des cahiers de tests fonctionnels, techniques et unitaires.</a:t>
            </a:r>
          </a:p>
          <a:p>
            <a:pPr marL="171450" indent="-171450" algn="just">
              <a:spcAft>
                <a:spcPts val="6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rPr>
              <a:t>Développement complet de l’application.</a:t>
            </a:r>
          </a:p>
          <a:p>
            <a:pPr marL="628650" lvl="1" indent="-171450" algn="jus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rPr>
              <a:t>Programmation orientée objet sous le Framework Zend (PHP)</a:t>
            </a:r>
          </a:p>
          <a:p>
            <a:pPr marL="628650" lvl="1" indent="-171450" algn="jus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rPr>
              <a:t>Création des tables nécessaires pour analyser et recueillir les données.</a:t>
            </a:r>
          </a:p>
          <a:p>
            <a:pPr marL="171450" indent="-171450" algn="just">
              <a:spcAft>
                <a:spcPts val="6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rPr>
              <a:t>Mise en place de plusieurs supports de communication : mise en place d’une boîte mail pour le projet, élaboration des PowerPoint nécessaires aux différents comités composant le projet, présentation de prototype, captures d’écran et aperçus de l’application.</a:t>
            </a:r>
          </a:p>
          <a:p>
            <a:pPr marL="171450" indent="-171450" algn="just">
              <a:spcAft>
                <a:spcPts val="6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rPr>
              <a:t>Mise en place de comités : de pilotage, de projet, de réflexion, d’anomalie : Invitation via Lotus, réservation des salles et rédaction des supports nécessaires aux comités.</a:t>
            </a:r>
          </a:p>
          <a:p>
            <a:pPr marL="171450" indent="-171450" algn="just">
              <a:spcAft>
                <a:spcPts val="6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rPr>
              <a:t>Élaboration de la stratégie de recette et mise en place des rotations nécessaires à la recette métier.</a:t>
            </a:r>
          </a:p>
          <a:p>
            <a:pPr marL="171450" indent="-171450" algn="just">
              <a:spcAft>
                <a:spcPts val="6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rPr>
              <a:t>Élaboration de la stratégie des tests unitaires et réalisation des tests unitaires</a:t>
            </a:r>
          </a:p>
          <a:p>
            <a:pPr marL="171450" indent="-171450" algn="just">
              <a:spcAft>
                <a:spcPts val="6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rPr>
              <a:t>Intégration du développement au sein du SI du groupe et réalisation des tests d’intégration</a:t>
            </a:r>
          </a:p>
          <a:p>
            <a:pPr marL="171450" indent="-171450" algn="just">
              <a:spcAft>
                <a:spcPts val="6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rPr>
              <a:t>Fluidité de fonctionnement et d’échange d’informations entre les différentes parties prenantes.</a:t>
            </a:r>
          </a:p>
          <a:p>
            <a:pPr marL="171450" indent="-171450" algn="just">
              <a:spcAft>
                <a:spcPts val="6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rPr>
              <a:t>Livraison dans les environnements de développement, recette et production.</a:t>
            </a:r>
          </a:p>
          <a:p>
            <a:pPr algn="just"/>
            <a:r>
              <a:rPr lang="fr-FR" sz="900" b="1" dirty="0">
                <a:solidFill>
                  <a:schemeClr val="tx1">
                    <a:lumMod val="75000"/>
                    <a:lumOff val="25000"/>
                  </a:schemeClr>
                </a:solidFill>
                <a:latin typeface="Roboto" panose="02000000000000000000" pitchFamily="2" charset="0"/>
                <a:ea typeface="Roboto" panose="02000000000000000000" pitchFamily="2" charset="0"/>
              </a:rPr>
              <a:t>Sujets abordés pendant cet emploi : </a:t>
            </a:r>
          </a:p>
          <a:p>
            <a:pPr algn="just">
              <a:spcAft>
                <a:spcPts val="600"/>
              </a:spcAft>
            </a:pPr>
            <a:r>
              <a:rPr lang="fr-FR" sz="900" dirty="0">
                <a:solidFill>
                  <a:schemeClr val="tx1">
                    <a:lumMod val="75000"/>
                    <a:lumOff val="25000"/>
                  </a:schemeClr>
                </a:solidFill>
                <a:latin typeface="Roboto" panose="02000000000000000000" pitchFamily="2" charset="0"/>
                <a:ea typeface="Roboto" panose="02000000000000000000" pitchFamily="2" charset="0"/>
              </a:rPr>
              <a:t>Approche « Agile », CSS, Gestion de projet, HTML, jQuery, </a:t>
            </a:r>
            <a:r>
              <a:rPr lang="fr-FR" sz="900" dirty="0" err="1">
                <a:solidFill>
                  <a:schemeClr val="tx1">
                    <a:lumMod val="75000"/>
                    <a:lumOff val="25000"/>
                  </a:schemeClr>
                </a:solidFill>
                <a:latin typeface="Roboto" panose="02000000000000000000" pitchFamily="2" charset="0"/>
                <a:ea typeface="Roboto" panose="02000000000000000000" pitchFamily="2" charset="0"/>
              </a:rPr>
              <a:t>jQueryUI</a:t>
            </a:r>
            <a:r>
              <a:rPr lang="fr-FR" sz="900" dirty="0">
                <a:solidFill>
                  <a:schemeClr val="tx1">
                    <a:lumMod val="75000"/>
                    <a:lumOff val="25000"/>
                  </a:schemeClr>
                </a:solidFill>
                <a:latin typeface="Roboto" panose="02000000000000000000" pitchFamily="2" charset="0"/>
                <a:ea typeface="Roboto" panose="02000000000000000000" pitchFamily="2" charset="0"/>
              </a:rPr>
              <a:t>, MS Office (2003 – 2016), MySQL, MYSQL </a:t>
            </a:r>
            <a:r>
              <a:rPr lang="fr-FR" sz="900" dirty="0" err="1">
                <a:solidFill>
                  <a:schemeClr val="tx1">
                    <a:lumMod val="75000"/>
                    <a:lumOff val="25000"/>
                  </a:schemeClr>
                </a:solidFill>
                <a:latin typeface="Roboto" panose="02000000000000000000" pitchFamily="2" charset="0"/>
                <a:ea typeface="Roboto" panose="02000000000000000000" pitchFamily="2" charset="0"/>
              </a:rPr>
              <a:t>WorkBench</a:t>
            </a:r>
            <a:r>
              <a:rPr lang="fr-FR" sz="900" dirty="0">
                <a:solidFill>
                  <a:schemeClr val="tx1">
                    <a:lumMod val="75000"/>
                    <a:lumOff val="25000"/>
                  </a:schemeClr>
                </a:solidFill>
                <a:latin typeface="Roboto" panose="02000000000000000000" pitchFamily="2" charset="0"/>
                <a:ea typeface="Roboto" panose="02000000000000000000" pitchFamily="2" charset="0"/>
              </a:rPr>
              <a:t>, PHP, SVN et CVS, Unix (Red-Hat), XML, Zend Framework, Zend Studio, </a:t>
            </a:r>
            <a:endParaRPr lang="fr-FR" sz="800" dirty="0">
              <a:solidFill>
                <a:schemeClr val="tx1">
                  <a:lumMod val="75000"/>
                  <a:lumOff val="25000"/>
                </a:schemeClr>
              </a:solidFill>
              <a:latin typeface="Roboto" panose="02000000000000000000" pitchFamily="2" charset="0"/>
              <a:ea typeface="Roboto" panose="02000000000000000000" pitchFamily="2" charset="0"/>
            </a:endParaRPr>
          </a:p>
        </p:txBody>
      </p:sp>
      <p:pic>
        <p:nvPicPr>
          <p:cNvPr id="17" name="Image 16" descr="Une image contenant texte, logo, Graphique, Bleu électrique&#10;&#10;Description générée automatiquement">
            <a:extLst>
              <a:ext uri="{FF2B5EF4-FFF2-40B4-BE49-F238E27FC236}">
                <a16:creationId xmlns:a16="http://schemas.microsoft.com/office/drawing/2014/main" id="{59206DF2-7671-609B-14E4-01B13941B31B}"/>
              </a:ext>
            </a:extLst>
          </p:cNvPr>
          <p:cNvPicPr>
            <a:picLocks noChangeAspect="1"/>
          </p:cNvPicPr>
          <p:nvPr>
            <p:custDataLst>
              <p:tags r:id="rId21"/>
            </p:custDataLst>
          </p:nvPr>
        </p:nvPicPr>
        <p:blipFill rotWithShape="1">
          <a:blip r:embed="rId38"/>
          <a:srcRect l="10412" t="16717" r="7053" b="23769"/>
          <a:stretch/>
        </p:blipFill>
        <p:spPr>
          <a:xfrm>
            <a:off x="6184088" y="6234032"/>
            <a:ext cx="1045950" cy="503051"/>
          </a:xfrm>
          <a:prstGeom prst="rect">
            <a:avLst/>
          </a:prstGeom>
        </p:spPr>
      </p:pic>
      <p:grpSp>
        <p:nvGrpSpPr>
          <p:cNvPr id="9" name="Groupe 8">
            <a:extLst>
              <a:ext uri="{FF2B5EF4-FFF2-40B4-BE49-F238E27FC236}">
                <a16:creationId xmlns:a16="http://schemas.microsoft.com/office/drawing/2014/main" id="{9D7D898A-0729-743B-65AE-C32CB6368A0F}"/>
              </a:ext>
            </a:extLst>
          </p:cNvPr>
          <p:cNvGrpSpPr/>
          <p:nvPr/>
        </p:nvGrpSpPr>
        <p:grpSpPr>
          <a:xfrm>
            <a:off x="6487414" y="345335"/>
            <a:ext cx="550080" cy="652429"/>
            <a:chOff x="3258892" y="1900954"/>
            <a:chExt cx="3457538" cy="3981931"/>
          </a:xfrm>
        </p:grpSpPr>
        <p:pic>
          <p:nvPicPr>
            <p:cNvPr id="10" name="Image 9" descr="Une image contenant art, motif, Rectangle, carré&#10;&#10;Description générée automatiquement">
              <a:extLst>
                <a:ext uri="{FF2B5EF4-FFF2-40B4-BE49-F238E27FC236}">
                  <a16:creationId xmlns:a16="http://schemas.microsoft.com/office/drawing/2014/main" id="{A80195C9-CDDB-68CB-3CA9-9284D1D9E09D}"/>
                </a:ext>
              </a:extLst>
            </p:cNvPr>
            <p:cNvPicPr>
              <a:picLocks noChangeAspect="1"/>
            </p:cNvPicPr>
            <p:nvPr/>
          </p:nvPicPr>
          <p:blipFill>
            <a:blip r:embed="rId39"/>
            <a:stretch>
              <a:fillRect/>
            </a:stretch>
          </p:blipFill>
          <p:spPr>
            <a:xfrm>
              <a:off x="3258892" y="1900954"/>
              <a:ext cx="3457538" cy="3981931"/>
            </a:xfrm>
            <a:prstGeom prst="rect">
              <a:avLst/>
            </a:prstGeom>
          </p:spPr>
        </p:pic>
        <p:pic>
          <p:nvPicPr>
            <p:cNvPr id="11" name="Image 10">
              <a:extLst>
                <a:ext uri="{FF2B5EF4-FFF2-40B4-BE49-F238E27FC236}">
                  <a16:creationId xmlns:a16="http://schemas.microsoft.com/office/drawing/2014/main" id="{2ABE77DA-663E-DACF-FDCC-522AB7479C91}"/>
                </a:ext>
              </a:extLst>
            </p:cNvPr>
            <p:cNvPicPr>
              <a:picLocks noChangeAspect="1"/>
            </p:cNvPicPr>
            <p:nvPr/>
          </p:nvPicPr>
          <p:blipFill>
            <a:blip r:embed="rId40"/>
            <a:stretch>
              <a:fillRect/>
            </a:stretch>
          </p:blipFill>
          <p:spPr>
            <a:xfrm>
              <a:off x="3996440" y="2011581"/>
              <a:ext cx="2608808" cy="2583627"/>
            </a:xfrm>
            <a:prstGeom prst="rect">
              <a:avLst/>
            </a:prstGeom>
          </p:spPr>
        </p:pic>
      </p:grpSp>
    </p:spTree>
    <p:extLst>
      <p:ext uri="{BB962C8B-B14F-4D97-AF65-F5344CB8AC3E}">
        <p14:creationId xmlns:p14="http://schemas.microsoft.com/office/powerpoint/2010/main" val="4990185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C960FE9-3FCE-4113-887F-C4EA7DC37C50}"/>
              </a:ext>
            </a:extLst>
          </p:cNvPr>
          <p:cNvSpPr>
            <a:spLocks/>
          </p:cNvSpPr>
          <p:nvPr>
            <p:custDataLst>
              <p:tags r:id="rId1"/>
            </p:custDataLst>
          </p:nvPr>
        </p:nvSpPr>
        <p:spPr>
          <a:xfrm>
            <a:off x="0" y="2991"/>
            <a:ext cx="7560000" cy="1209120"/>
          </a:xfrm>
          <a:prstGeom prst="rect">
            <a:avLst/>
          </a:prstGeom>
          <a:solidFill>
            <a:srgbClr val="EAEAE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Aft>
                <a:spcPts val="300"/>
              </a:spcAft>
            </a:pPr>
            <a:endParaRPr lang="fr-FR" dirty="0"/>
          </a:p>
        </p:txBody>
      </p:sp>
      <p:cxnSp>
        <p:nvCxnSpPr>
          <p:cNvPr id="20" name="Connecteur droit 19">
            <a:extLst>
              <a:ext uri="{FF2B5EF4-FFF2-40B4-BE49-F238E27FC236}">
                <a16:creationId xmlns:a16="http://schemas.microsoft.com/office/drawing/2014/main" id="{0692D8E3-68D6-442A-8877-68D7386AE11B}"/>
              </a:ext>
            </a:extLst>
          </p:cNvPr>
          <p:cNvCxnSpPr>
            <a:cxnSpLocks/>
          </p:cNvCxnSpPr>
          <p:nvPr>
            <p:custDataLst>
              <p:tags r:id="rId2"/>
            </p:custDataLst>
          </p:nvPr>
        </p:nvCxnSpPr>
        <p:spPr>
          <a:xfrm>
            <a:off x="343924" y="1686938"/>
            <a:ext cx="4618641" cy="0"/>
          </a:xfrm>
          <a:prstGeom prst="line">
            <a:avLst/>
          </a:prstGeom>
          <a:ln w="6350">
            <a:solidFill>
              <a:srgbClr val="555454"/>
            </a:solidFill>
          </a:ln>
          <a:effectLst/>
        </p:spPr>
        <p:style>
          <a:lnRef idx="2">
            <a:schemeClr val="accent1"/>
          </a:lnRef>
          <a:fillRef idx="0">
            <a:schemeClr val="accent1"/>
          </a:fillRef>
          <a:effectRef idx="1">
            <a:schemeClr val="accent1"/>
          </a:effectRef>
          <a:fontRef idx="minor">
            <a:schemeClr val="tx1"/>
          </a:fontRef>
        </p:style>
      </p:cxnSp>
      <p:sp>
        <p:nvSpPr>
          <p:cNvPr id="19" name="Rectangle à coins arrondis 79">
            <a:extLst>
              <a:ext uri="{FF2B5EF4-FFF2-40B4-BE49-F238E27FC236}">
                <a16:creationId xmlns:a16="http://schemas.microsoft.com/office/drawing/2014/main" id="{2EAE9422-592F-4858-B5E6-78B7CF3F5ADB}"/>
              </a:ext>
            </a:extLst>
          </p:cNvPr>
          <p:cNvSpPr/>
          <p:nvPr>
            <p:custDataLst>
              <p:tags r:id="rId3"/>
            </p:custDataLst>
          </p:nvPr>
        </p:nvSpPr>
        <p:spPr>
          <a:xfrm>
            <a:off x="1701165" y="272745"/>
            <a:ext cx="2743236" cy="290233"/>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90000" bIns="36000" rtlCol="0" anchor="ctr"/>
          <a:lstStyle/>
          <a:p>
            <a:pPr>
              <a:spcAft>
                <a:spcPts val="300"/>
              </a:spcAft>
            </a:pPr>
            <a:r>
              <a:rPr lang="en-US" sz="1600" dirty="0">
                <a:solidFill>
                  <a:srgbClr val="555454"/>
                </a:solidFill>
                <a:latin typeface="Roboto SemiBold" panose="02000000000000000000" pitchFamily="2" charset="0"/>
                <a:ea typeface="Roboto SemiBold" panose="02000000000000000000" pitchFamily="2" charset="0"/>
                <a:cs typeface="Helvetica Neue Condensed" panose="02000503000000020004" pitchFamily="2" charset="0"/>
              </a:rPr>
              <a:t>Paul </a:t>
            </a:r>
            <a:r>
              <a:rPr lang="en-US" sz="1600" b="1" dirty="0">
                <a:solidFill>
                  <a:srgbClr val="BFBFBF"/>
                </a:solidFill>
                <a:latin typeface="Roboto SemiBold" panose="02000000000000000000" pitchFamily="2" charset="0"/>
              </a:rPr>
              <a:t>FLYE SAINTE MARIE</a:t>
            </a:r>
            <a:endParaRPr lang="en-US" sz="1600" b="1" dirty="0">
              <a:solidFill>
                <a:srgbClr val="BFBFBF"/>
              </a:solidFill>
              <a:latin typeface="Roboto SemiBold" panose="02000000000000000000" pitchFamily="2" charset="0"/>
              <a:ea typeface="Roboto SemiBold" panose="02000000000000000000" pitchFamily="2" charset="0"/>
              <a:cs typeface="Helvetica Neue Condensed" panose="02000503000000020004" pitchFamily="2" charset="0"/>
            </a:endParaRPr>
          </a:p>
        </p:txBody>
      </p:sp>
      <p:sp>
        <p:nvSpPr>
          <p:cNvPr id="24" name="Rectangle à coins arrondis 79">
            <a:extLst>
              <a:ext uri="{FF2B5EF4-FFF2-40B4-BE49-F238E27FC236}">
                <a16:creationId xmlns:a16="http://schemas.microsoft.com/office/drawing/2014/main" id="{10D5A0C0-D2ED-4EF9-8CEC-C92C0B32162A}"/>
              </a:ext>
            </a:extLst>
          </p:cNvPr>
          <p:cNvSpPr/>
          <p:nvPr>
            <p:custDataLst>
              <p:tags r:id="rId4"/>
            </p:custDataLst>
          </p:nvPr>
        </p:nvSpPr>
        <p:spPr>
          <a:xfrm>
            <a:off x="1706722" y="516330"/>
            <a:ext cx="5408757" cy="155220"/>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90000" bIns="36000" rtlCol="0" anchor="ctr"/>
          <a:lstStyle/>
          <a:p>
            <a:r>
              <a:rPr lang="en-US" sz="1050" b="1" dirty="0">
                <a:solidFill>
                  <a:schemeClr val="tx1">
                    <a:lumMod val="75000"/>
                    <a:lumOff val="25000"/>
                  </a:schemeClr>
                </a:solidFill>
                <a:latin typeface="Old Standard TT" panose="00000500000000000000" pitchFamily="2" charset="0"/>
              </a:rPr>
              <a:t>PRODUCT/SERVICE OWNER ATLASSIAN &amp; INSUFFLEUR AGILE</a:t>
            </a:r>
          </a:p>
        </p:txBody>
      </p:sp>
      <p:sp>
        <p:nvSpPr>
          <p:cNvPr id="25" name="Rectangle à coins arrondis 79">
            <a:extLst>
              <a:ext uri="{FF2B5EF4-FFF2-40B4-BE49-F238E27FC236}">
                <a16:creationId xmlns:a16="http://schemas.microsoft.com/office/drawing/2014/main" id="{33A9437E-165F-431B-BDC0-11DC7CDBB939}"/>
              </a:ext>
            </a:extLst>
          </p:cNvPr>
          <p:cNvSpPr/>
          <p:nvPr>
            <p:custDataLst>
              <p:tags r:id="rId5"/>
            </p:custDataLst>
          </p:nvPr>
        </p:nvSpPr>
        <p:spPr>
          <a:xfrm>
            <a:off x="338368" y="1390376"/>
            <a:ext cx="4618641" cy="321580"/>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spcAft>
                <a:spcPts val="300"/>
              </a:spcAft>
            </a:pPr>
            <a:r>
              <a:rPr lang="en-US" sz="1500" b="1" dirty="0" err="1">
                <a:solidFill>
                  <a:schemeClr val="tx1">
                    <a:lumMod val="75000"/>
                    <a:lumOff val="25000"/>
                  </a:schemeClr>
                </a:solidFill>
                <a:latin typeface="Old Standard TT" panose="00000500000000000000" pitchFamily="2" charset="0"/>
                <a:ea typeface="Helvetica Neue Condensed" panose="02000503000000020004" pitchFamily="2" charset="0"/>
                <a:cs typeface="Helvetica Neue Condensed" panose="02000503000000020004" pitchFamily="2" charset="0"/>
              </a:rPr>
              <a:t>Expériences</a:t>
            </a:r>
            <a:endParaRPr lang="en-US" sz="1500" b="1" dirty="0">
              <a:solidFill>
                <a:schemeClr val="tx1">
                  <a:lumMod val="75000"/>
                  <a:lumOff val="25000"/>
                </a:schemeClr>
              </a:solidFill>
              <a:latin typeface="Old Standard TT" panose="00000500000000000000" pitchFamily="2" charset="0"/>
              <a:ea typeface="Helvetica Neue Condensed" panose="02000503000000020004" pitchFamily="2" charset="0"/>
              <a:cs typeface="Helvetica Neue Condensed" panose="02000503000000020004" pitchFamily="2" charset="0"/>
            </a:endParaRPr>
          </a:p>
        </p:txBody>
      </p:sp>
      <p:pic>
        <p:nvPicPr>
          <p:cNvPr id="42" name="Image 41" descr="Une image contenant Visage humain, portrait, Barbe humaine, Front&#10;&#10;Description générée automatiquement">
            <a:extLst>
              <a:ext uri="{FF2B5EF4-FFF2-40B4-BE49-F238E27FC236}">
                <a16:creationId xmlns:a16="http://schemas.microsoft.com/office/drawing/2014/main" id="{B1F543C4-5CC3-AAA3-9E56-3FE8C72F0A87}"/>
              </a:ext>
            </a:extLst>
          </p:cNvPr>
          <p:cNvPicPr>
            <a:picLocks noChangeAspect="1"/>
          </p:cNvPicPr>
          <p:nvPr>
            <p:custDataLst>
              <p:tags r:id="rId6"/>
            </p:custDataLst>
          </p:nvPr>
        </p:nvPicPr>
        <p:blipFill>
          <a:blip r:embed="rId24"/>
          <a:stretch>
            <a:fillRect/>
          </a:stretch>
        </p:blipFill>
        <p:spPr>
          <a:xfrm>
            <a:off x="716446" y="161232"/>
            <a:ext cx="849354" cy="849354"/>
          </a:xfrm>
          <a:prstGeom prst="rect">
            <a:avLst/>
          </a:prstGeom>
        </p:spPr>
      </p:pic>
      <p:sp>
        <p:nvSpPr>
          <p:cNvPr id="57" name="ZoneTexte 56">
            <a:extLst>
              <a:ext uri="{FF2B5EF4-FFF2-40B4-BE49-F238E27FC236}">
                <a16:creationId xmlns:a16="http://schemas.microsoft.com/office/drawing/2014/main" id="{8629243E-52AC-BDCF-341C-9835AC342573}"/>
              </a:ext>
            </a:extLst>
          </p:cNvPr>
          <p:cNvSpPr txBox="1"/>
          <p:nvPr>
            <p:custDataLst>
              <p:tags r:id="rId7"/>
            </p:custDataLst>
          </p:nvPr>
        </p:nvSpPr>
        <p:spPr>
          <a:xfrm>
            <a:off x="184245" y="10411259"/>
            <a:ext cx="2852382" cy="200055"/>
          </a:xfrm>
          <a:prstGeom prst="rect">
            <a:avLst/>
          </a:prstGeom>
          <a:noFill/>
        </p:spPr>
        <p:txBody>
          <a:bodyPr wrap="square" rtlCol="0">
            <a:spAutoFit/>
          </a:bodyPr>
          <a:lstStyle/>
          <a:p>
            <a:r>
              <a:rPr lang="fr-FR" sz="700" dirty="0">
                <a:effectLst/>
                <a:latin typeface="Roboto Thin" panose="02000000000000000000" pitchFamily="2" charset="0"/>
                <a:ea typeface="Roboto Thin" panose="02000000000000000000" pitchFamily="2" charset="0"/>
                <a:cs typeface="Times New Roman" panose="02020603050405020304" pitchFamily="18" charset="0"/>
              </a:rPr>
              <a:t>Dossier de compétences  mis à jour le</a:t>
            </a:r>
            <a:r>
              <a:rPr lang="fr-FR" sz="700" b="1" dirty="0">
                <a:effectLst/>
                <a:latin typeface="Roboto Thin" panose="02000000000000000000" pitchFamily="2" charset="0"/>
                <a:ea typeface="Roboto Thin" panose="02000000000000000000" pitchFamily="2" charset="0"/>
                <a:cs typeface="Times New Roman" panose="02020603050405020304" pitchFamily="18" charset="0"/>
              </a:rPr>
              <a:t> </a:t>
            </a:r>
            <a:r>
              <a:rPr lang="fr-FR" sz="700" b="1" dirty="0">
                <a:latin typeface="Roboto Thin" panose="02000000000000000000" pitchFamily="2" charset="0"/>
                <a:ea typeface="Roboto Thin" panose="02000000000000000000" pitchFamily="2" charset="0"/>
                <a:cs typeface="Times New Roman" panose="02020603050405020304" pitchFamily="18" charset="0"/>
              </a:rPr>
              <a:t>14 mai 2025 </a:t>
            </a:r>
            <a:r>
              <a:rPr lang="fr-FR" sz="700" b="1" dirty="0">
                <a:effectLst/>
                <a:latin typeface="Roboto Thin" panose="02000000000000000000" pitchFamily="2" charset="0"/>
                <a:ea typeface="Roboto Thin" panose="02000000000000000000" pitchFamily="2" charset="0"/>
                <a:cs typeface="Times New Roman" panose="02020603050405020304" pitchFamily="18" charset="0"/>
              </a:rPr>
              <a:t>– Page 13  / 15 </a:t>
            </a:r>
            <a:endParaRPr lang="fr-FR" sz="700" b="1" dirty="0">
              <a:latin typeface="Roboto Thin" panose="02000000000000000000" pitchFamily="2" charset="0"/>
              <a:ea typeface="Roboto Thin" panose="02000000000000000000" pitchFamily="2" charset="0"/>
            </a:endParaRPr>
          </a:p>
        </p:txBody>
      </p:sp>
      <p:pic>
        <p:nvPicPr>
          <p:cNvPr id="34" name="Graphique 33" descr="Calendrier journalier contour">
            <a:extLst>
              <a:ext uri="{FF2B5EF4-FFF2-40B4-BE49-F238E27FC236}">
                <a16:creationId xmlns:a16="http://schemas.microsoft.com/office/drawing/2014/main" id="{7A9AC5E5-85ED-388C-3E3D-29CE50CA13BE}"/>
              </a:ext>
            </a:extLst>
          </p:cNvPr>
          <p:cNvPicPr>
            <a:picLocks noChangeAspect="1"/>
          </p:cNvPicPr>
          <p:nvPr>
            <p:custDataLst>
              <p:tags r:id="rId8"/>
            </p:custDataLst>
          </p:nvPr>
        </p:nvPicPr>
        <p:blipFill>
          <a:blip r:embed="rId25">
            <a:extLst>
              <a:ext uri="{96DAC541-7B7A-43D3-8B79-37D633B846F1}">
                <asvg:svgBlip xmlns:asvg="http://schemas.microsoft.com/office/drawing/2016/SVG/main" r:embed="rId26"/>
              </a:ext>
            </a:extLst>
          </a:blip>
          <a:stretch>
            <a:fillRect/>
          </a:stretch>
        </p:blipFill>
        <p:spPr>
          <a:xfrm>
            <a:off x="88791" y="10425995"/>
            <a:ext cx="147731" cy="147731"/>
          </a:xfrm>
          <a:prstGeom prst="rect">
            <a:avLst/>
          </a:prstGeom>
        </p:spPr>
      </p:pic>
      <p:pic>
        <p:nvPicPr>
          <p:cNvPr id="40" name="Graphique 39" descr="Internet contour">
            <a:extLst>
              <a:ext uri="{FF2B5EF4-FFF2-40B4-BE49-F238E27FC236}">
                <a16:creationId xmlns:a16="http://schemas.microsoft.com/office/drawing/2014/main" id="{DFEBE32C-9789-ED9C-FB63-C0415FDB9A79}"/>
              </a:ext>
            </a:extLst>
          </p:cNvPr>
          <p:cNvPicPr>
            <a:picLocks noChangeAspect="1"/>
          </p:cNvPicPr>
          <p:nvPr>
            <p:custDataLst>
              <p:tags r:id="rId9"/>
            </p:custDataLst>
          </p:nvPr>
        </p:nvPicPr>
        <p:blipFill>
          <a:blip r:embed="rId27">
            <a:extLst>
              <a:ext uri="{96DAC541-7B7A-43D3-8B79-37D633B846F1}">
                <asvg:svgBlip xmlns:asvg="http://schemas.microsoft.com/office/drawing/2016/SVG/main" r:embed="rId28"/>
              </a:ext>
            </a:extLst>
          </a:blip>
          <a:stretch>
            <a:fillRect/>
          </a:stretch>
        </p:blipFill>
        <p:spPr>
          <a:xfrm>
            <a:off x="3497314" y="723031"/>
            <a:ext cx="220113" cy="220113"/>
          </a:xfrm>
          <a:prstGeom prst="rect">
            <a:avLst/>
          </a:prstGeom>
        </p:spPr>
      </p:pic>
      <p:sp>
        <p:nvSpPr>
          <p:cNvPr id="41" name="Rectangle 40">
            <a:extLst>
              <a:ext uri="{FF2B5EF4-FFF2-40B4-BE49-F238E27FC236}">
                <a16:creationId xmlns:a16="http://schemas.microsoft.com/office/drawing/2014/main" id="{6251F00E-12C1-6EF7-3D72-921421580E42}"/>
              </a:ext>
            </a:extLst>
          </p:cNvPr>
          <p:cNvSpPr/>
          <p:nvPr>
            <p:custDataLst>
              <p:tags r:id="rId10"/>
            </p:custDataLst>
          </p:nvPr>
        </p:nvSpPr>
        <p:spPr>
          <a:xfrm>
            <a:off x="3801655" y="733231"/>
            <a:ext cx="1800000" cy="200055"/>
          </a:xfrm>
          <a:prstGeom prst="rect">
            <a:avLst/>
          </a:prstGeom>
        </p:spPr>
        <p:txBody>
          <a:bodyPr wrap="square" lIns="0" rIns="0" anchor="ctr">
            <a:spAutoFit/>
          </a:bodyPr>
          <a:lstStyle/>
          <a:p>
            <a:pPr>
              <a:spcAft>
                <a:spcPts val="300"/>
              </a:spcAft>
            </a:pPr>
            <a:r>
              <a:rPr lang="fr-FR" sz="700" dirty="0">
                <a:solidFill>
                  <a:schemeClr val="tx1">
                    <a:lumMod val="75000"/>
                    <a:lumOff val="25000"/>
                  </a:schemeClr>
                </a:solidFill>
                <a:latin typeface="Roboto" panose="02000000000000000000" pitchFamily="2" charset="0"/>
                <a:ea typeface="Roboto" panose="02000000000000000000" pitchFamily="2" charset="0"/>
                <a:hlinkClick r:id="rId29">
                  <a:extLst>
                    <a:ext uri="{A12FA001-AC4F-418D-AE19-62706E023703}">
                      <ahyp:hlinkClr xmlns:ahyp="http://schemas.microsoft.com/office/drawing/2018/hyperlinkcolor" val="tx"/>
                    </a:ext>
                  </a:extLst>
                </a:hlinkClick>
              </a:rPr>
              <a:t>https://paul-fsm.net</a:t>
            </a:r>
            <a:r>
              <a:rPr lang="fr-FR" sz="700" dirty="0">
                <a:solidFill>
                  <a:schemeClr val="tx1">
                    <a:lumMod val="75000"/>
                    <a:lumOff val="25000"/>
                  </a:schemeClr>
                </a:solidFill>
                <a:latin typeface="Roboto" panose="02000000000000000000" pitchFamily="2" charset="0"/>
                <a:ea typeface="Roboto" panose="02000000000000000000" pitchFamily="2" charset="0"/>
              </a:rPr>
              <a:t> </a:t>
            </a:r>
          </a:p>
        </p:txBody>
      </p:sp>
      <p:sp>
        <p:nvSpPr>
          <p:cNvPr id="45" name="Rectangle 44">
            <a:extLst>
              <a:ext uri="{FF2B5EF4-FFF2-40B4-BE49-F238E27FC236}">
                <a16:creationId xmlns:a16="http://schemas.microsoft.com/office/drawing/2014/main" id="{078A9BFD-74D4-893C-3F23-DA919D557326}"/>
              </a:ext>
            </a:extLst>
          </p:cNvPr>
          <p:cNvSpPr/>
          <p:nvPr>
            <p:custDataLst>
              <p:tags r:id="rId11"/>
            </p:custDataLst>
          </p:nvPr>
        </p:nvSpPr>
        <p:spPr>
          <a:xfrm>
            <a:off x="1957535" y="743089"/>
            <a:ext cx="1800000" cy="200055"/>
          </a:xfrm>
          <a:prstGeom prst="rect">
            <a:avLst/>
          </a:prstGeom>
        </p:spPr>
        <p:txBody>
          <a:bodyPr wrap="square" lIns="0" rIns="0" anchor="ctr">
            <a:spAutoFit/>
          </a:bodyPr>
          <a:lstStyle/>
          <a:p>
            <a:r>
              <a:rPr lang="fr-FR" sz="700" dirty="0">
                <a:solidFill>
                  <a:schemeClr val="tx1">
                    <a:lumMod val="75000"/>
                    <a:lumOff val="25000"/>
                  </a:schemeClr>
                </a:solidFill>
                <a:latin typeface="Roboto" panose="02000000000000000000" pitchFamily="2" charset="0"/>
                <a:ea typeface="Roboto" panose="02000000000000000000" pitchFamily="2" charset="0"/>
                <a:hlinkClick r:id="rId30">
                  <a:extLst>
                    <a:ext uri="{A12FA001-AC4F-418D-AE19-62706E023703}">
                      <ahyp:hlinkClr xmlns:ahyp="http://schemas.microsoft.com/office/drawing/2018/hyperlinkcolor" val="tx"/>
                    </a:ext>
                  </a:extLst>
                </a:hlinkClick>
              </a:rPr>
              <a:t>paul.flye.sainte.marie@gmail.com</a:t>
            </a:r>
            <a:endParaRPr lang="fr-FR" sz="700" dirty="0">
              <a:solidFill>
                <a:schemeClr val="tx1">
                  <a:lumMod val="75000"/>
                  <a:lumOff val="25000"/>
                </a:schemeClr>
              </a:solidFill>
              <a:latin typeface="Roboto" panose="02000000000000000000" pitchFamily="2" charset="0"/>
              <a:ea typeface="Roboto" panose="02000000000000000000" pitchFamily="2" charset="0"/>
            </a:endParaRPr>
          </a:p>
        </p:txBody>
      </p:sp>
      <p:pic>
        <p:nvPicPr>
          <p:cNvPr id="46" name="Graphique 45" descr="Adresse de courrier contour">
            <a:extLst>
              <a:ext uri="{FF2B5EF4-FFF2-40B4-BE49-F238E27FC236}">
                <a16:creationId xmlns:a16="http://schemas.microsoft.com/office/drawing/2014/main" id="{973EAD9C-0340-8F49-3735-FF50C869D620}"/>
              </a:ext>
            </a:extLst>
          </p:cNvPr>
          <p:cNvPicPr>
            <a:picLocks noChangeAspect="1"/>
          </p:cNvPicPr>
          <p:nvPr>
            <p:custDataLst>
              <p:tags r:id="rId12"/>
            </p:custDataLst>
          </p:nvPr>
        </p:nvPicPr>
        <p:blipFill>
          <a:blip r:embed="rId31">
            <a:extLst>
              <a:ext uri="{96DAC541-7B7A-43D3-8B79-37D633B846F1}">
                <asvg:svgBlip xmlns:asvg="http://schemas.microsoft.com/office/drawing/2016/SVG/main" r:embed="rId32"/>
              </a:ext>
            </a:extLst>
          </a:blip>
          <a:stretch>
            <a:fillRect/>
          </a:stretch>
        </p:blipFill>
        <p:spPr>
          <a:xfrm>
            <a:off x="1701165" y="747638"/>
            <a:ext cx="200055" cy="200055"/>
          </a:xfrm>
          <a:prstGeom prst="rect">
            <a:avLst/>
          </a:prstGeom>
        </p:spPr>
      </p:pic>
      <p:sp>
        <p:nvSpPr>
          <p:cNvPr id="47" name="Rectangle 46">
            <a:extLst>
              <a:ext uri="{FF2B5EF4-FFF2-40B4-BE49-F238E27FC236}">
                <a16:creationId xmlns:a16="http://schemas.microsoft.com/office/drawing/2014/main" id="{A21C1BF5-C623-F6D2-398F-DDFF77AA104E}"/>
              </a:ext>
            </a:extLst>
          </p:cNvPr>
          <p:cNvSpPr/>
          <p:nvPr>
            <p:custDataLst>
              <p:tags r:id="rId13"/>
            </p:custDataLst>
          </p:nvPr>
        </p:nvSpPr>
        <p:spPr>
          <a:xfrm>
            <a:off x="5105629" y="741048"/>
            <a:ext cx="881381" cy="200055"/>
          </a:xfrm>
          <a:prstGeom prst="rect">
            <a:avLst/>
          </a:prstGeom>
        </p:spPr>
        <p:txBody>
          <a:bodyPr wrap="square" lIns="0" rIns="0" anchor="ctr">
            <a:spAutoFit/>
          </a:bodyPr>
          <a:lstStyle/>
          <a:p>
            <a:pPr>
              <a:spcAft>
                <a:spcPts val="300"/>
              </a:spcAft>
            </a:pPr>
            <a:r>
              <a:rPr lang="fr-FR" sz="700" dirty="0">
                <a:solidFill>
                  <a:schemeClr val="tx1">
                    <a:lumMod val="75000"/>
                    <a:lumOff val="25000"/>
                  </a:schemeClr>
                </a:solidFill>
                <a:latin typeface="Roboto" panose="02000000000000000000" pitchFamily="2" charset="0"/>
                <a:ea typeface="Roboto" panose="02000000000000000000" pitchFamily="2" charset="0"/>
              </a:rPr>
              <a:t>07 81 79 09 03 </a:t>
            </a:r>
          </a:p>
        </p:txBody>
      </p:sp>
      <p:pic>
        <p:nvPicPr>
          <p:cNvPr id="51" name="Graphique 50" descr="Vibration du téléphone contour">
            <a:extLst>
              <a:ext uri="{FF2B5EF4-FFF2-40B4-BE49-F238E27FC236}">
                <a16:creationId xmlns:a16="http://schemas.microsoft.com/office/drawing/2014/main" id="{8EDF817B-092C-E05B-3052-D96F4DBE1003}"/>
              </a:ext>
            </a:extLst>
          </p:cNvPr>
          <p:cNvPicPr>
            <a:picLocks noChangeAspect="1"/>
          </p:cNvPicPr>
          <p:nvPr>
            <p:custDataLst>
              <p:tags r:id="rId14"/>
            </p:custDataLst>
          </p:nvPr>
        </p:nvPicPr>
        <p:blipFill>
          <a:blip r:embed="rId33">
            <a:extLst>
              <a:ext uri="{96DAC541-7B7A-43D3-8B79-37D633B846F1}">
                <asvg:svgBlip xmlns:asvg="http://schemas.microsoft.com/office/drawing/2016/SVG/main" r:embed="rId34"/>
              </a:ext>
            </a:extLst>
          </a:blip>
          <a:stretch>
            <a:fillRect/>
          </a:stretch>
        </p:blipFill>
        <p:spPr>
          <a:xfrm>
            <a:off x="4889143" y="760309"/>
            <a:ext cx="165613" cy="165613"/>
          </a:xfrm>
          <a:prstGeom prst="rect">
            <a:avLst/>
          </a:prstGeom>
        </p:spPr>
      </p:pic>
      <p:pic>
        <p:nvPicPr>
          <p:cNvPr id="2" name="Graphique 1" descr="Route contour">
            <a:extLst>
              <a:ext uri="{FF2B5EF4-FFF2-40B4-BE49-F238E27FC236}">
                <a16:creationId xmlns:a16="http://schemas.microsoft.com/office/drawing/2014/main" id="{72F98DB7-A059-5DB6-57BD-659D226D2C74}"/>
              </a:ext>
            </a:extLst>
          </p:cNvPr>
          <p:cNvPicPr>
            <a:picLocks noChangeAspect="1"/>
          </p:cNvPicPr>
          <p:nvPr>
            <p:custDataLst>
              <p:tags r:id="rId15"/>
            </p:custDataLst>
          </p:nvPr>
        </p:nvPicPr>
        <p:blipFill>
          <a:blip r:embed="rId35">
            <a:extLst>
              <a:ext uri="{96DAC541-7B7A-43D3-8B79-37D633B846F1}">
                <asvg:svgBlip xmlns:asvg="http://schemas.microsoft.com/office/drawing/2016/SVG/main" r:embed="rId36"/>
              </a:ext>
            </a:extLst>
          </a:blip>
          <a:stretch>
            <a:fillRect/>
          </a:stretch>
        </p:blipFill>
        <p:spPr>
          <a:xfrm>
            <a:off x="1415967" y="1446179"/>
            <a:ext cx="218980" cy="218980"/>
          </a:xfrm>
          <a:prstGeom prst="rect">
            <a:avLst/>
          </a:prstGeom>
        </p:spPr>
      </p:pic>
      <p:cxnSp>
        <p:nvCxnSpPr>
          <p:cNvPr id="6" name="Connecteur droit 5">
            <a:extLst>
              <a:ext uri="{FF2B5EF4-FFF2-40B4-BE49-F238E27FC236}">
                <a16:creationId xmlns:a16="http://schemas.microsoft.com/office/drawing/2014/main" id="{2771B575-6205-EF6C-C91F-5D633389A027}"/>
              </a:ext>
            </a:extLst>
          </p:cNvPr>
          <p:cNvCxnSpPr/>
          <p:nvPr>
            <p:custDataLst>
              <p:tags r:id="rId16"/>
            </p:custDataLst>
          </p:nvPr>
        </p:nvCxnSpPr>
        <p:spPr>
          <a:xfrm>
            <a:off x="1022177" y="4274571"/>
            <a:ext cx="5411977" cy="0"/>
          </a:xfrm>
          <a:prstGeom prst="line">
            <a:avLst/>
          </a:prstGeom>
          <a:ln>
            <a:prstDash val="dashDot"/>
          </a:ln>
        </p:spPr>
        <p:style>
          <a:lnRef idx="2">
            <a:schemeClr val="dk1"/>
          </a:lnRef>
          <a:fillRef idx="0">
            <a:schemeClr val="dk1"/>
          </a:fillRef>
          <a:effectRef idx="1">
            <a:schemeClr val="dk1"/>
          </a:effectRef>
          <a:fontRef idx="minor">
            <a:schemeClr val="tx1"/>
          </a:fontRef>
        </p:style>
      </p:cxnSp>
      <p:sp>
        <p:nvSpPr>
          <p:cNvPr id="3" name="ZoneTexte 2">
            <a:extLst>
              <a:ext uri="{FF2B5EF4-FFF2-40B4-BE49-F238E27FC236}">
                <a16:creationId xmlns:a16="http://schemas.microsoft.com/office/drawing/2014/main" id="{CC367783-E714-F305-9CA8-0F17F71BC8E3}"/>
              </a:ext>
            </a:extLst>
          </p:cNvPr>
          <p:cNvSpPr txBox="1"/>
          <p:nvPr>
            <p:custDataLst>
              <p:tags r:id="rId17"/>
            </p:custDataLst>
          </p:nvPr>
        </p:nvSpPr>
        <p:spPr>
          <a:xfrm>
            <a:off x="343924" y="1801677"/>
            <a:ext cx="6920536" cy="2200602"/>
          </a:xfrm>
          <a:prstGeom prst="rect">
            <a:avLst/>
          </a:prstGeom>
          <a:noFill/>
        </p:spPr>
        <p:txBody>
          <a:bodyPr wrap="square" lIns="0" tIns="0" rIns="0" bIns="0" rtlCol="0">
            <a:spAutoFit/>
          </a:bodyPr>
          <a:lstStyle/>
          <a:p>
            <a:pPr algn="just">
              <a:spcAft>
                <a:spcPts val="300"/>
              </a:spcAft>
            </a:pPr>
            <a:r>
              <a:rPr lang="fr-FR" sz="1050" b="1" dirty="0">
                <a:solidFill>
                  <a:schemeClr val="tx1">
                    <a:lumMod val="75000"/>
                    <a:lumOff val="25000"/>
                  </a:schemeClr>
                </a:solidFill>
                <a:latin typeface="Roboto SemiBold" panose="02000000000000000000" pitchFamily="2" charset="0"/>
              </a:rPr>
              <a:t>Analyste-Programmeur - VBA &amp; </a:t>
            </a:r>
            <a:r>
              <a:rPr lang="fr-FR" sz="1050" b="1" dirty="0" err="1">
                <a:solidFill>
                  <a:schemeClr val="tx1">
                    <a:lumMod val="75000"/>
                    <a:lumOff val="25000"/>
                  </a:schemeClr>
                </a:solidFill>
                <a:latin typeface="Roboto SemiBold" panose="02000000000000000000" pitchFamily="2" charset="0"/>
              </a:rPr>
              <a:t>ASP.Net</a:t>
            </a:r>
            <a:r>
              <a:rPr lang="fr-FR" sz="1050" b="1" dirty="0">
                <a:solidFill>
                  <a:schemeClr val="tx1">
                    <a:lumMod val="75000"/>
                    <a:lumOff val="25000"/>
                  </a:schemeClr>
                </a:solidFill>
                <a:latin typeface="Roboto SemiBold" panose="02000000000000000000" pitchFamily="2" charset="0"/>
              </a:rPr>
              <a:t>.</a:t>
            </a:r>
          </a:p>
          <a:p>
            <a:pPr>
              <a:spcAft>
                <a:spcPts val="600"/>
              </a:spcAft>
            </a:pPr>
            <a:r>
              <a:rPr lang="fr-FR" sz="900" b="1"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Socio-Logiciel </a:t>
            </a:r>
            <a:r>
              <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 PARIS / Stage de fin d'année</a:t>
            </a:r>
            <a:r>
              <a:rPr lang="fr-FR" sz="900" dirty="0">
                <a:solidFill>
                  <a:schemeClr val="tx1">
                    <a:lumMod val="75000"/>
                    <a:lumOff val="25000"/>
                  </a:schemeClr>
                </a:solidFill>
                <a:latin typeface="Roboto" panose="02000000000000000000" pitchFamily="2" charset="0"/>
                <a:ea typeface="Roboto" panose="02000000000000000000" pitchFamily="2" charset="0"/>
              </a:rPr>
              <a:t>. - </a:t>
            </a:r>
            <a:r>
              <a:rPr lang="en-US" sz="900" dirty="0">
                <a:solidFill>
                  <a:schemeClr val="tx1">
                    <a:lumMod val="75000"/>
                    <a:lumOff val="25000"/>
                  </a:schemeClr>
                </a:solidFill>
                <a:latin typeface="Roboto" panose="02000000000000000000" pitchFamily="2" charset="0"/>
                <a:ea typeface="Roboto" panose="02000000000000000000" pitchFamily="2" charset="0"/>
              </a:rPr>
              <a:t>Mai à Juillet 2012 </a:t>
            </a:r>
            <a:r>
              <a:rPr lang="fr-FR" sz="900" dirty="0">
                <a:solidFill>
                  <a:schemeClr val="tx1">
                    <a:lumMod val="75000"/>
                    <a:lumOff val="25000"/>
                  </a:schemeClr>
                </a:solidFill>
                <a:latin typeface="Roboto" panose="02000000000000000000" pitchFamily="2" charset="0"/>
                <a:ea typeface="Roboto" panose="02000000000000000000" pitchFamily="2" charset="0"/>
              </a:rPr>
              <a:t>( 3 mois )</a:t>
            </a:r>
          </a:p>
          <a:p>
            <a:pPr>
              <a:spcAft>
                <a:spcPts val="600"/>
              </a:spcAft>
            </a:pPr>
            <a:r>
              <a:rPr lang="fr-FR" sz="900" dirty="0">
                <a:solidFill>
                  <a:schemeClr val="tx1">
                    <a:lumMod val="75000"/>
                    <a:lumOff val="25000"/>
                  </a:schemeClr>
                </a:solidFill>
                <a:latin typeface="Roboto" panose="02000000000000000000" pitchFamily="2" charset="0"/>
                <a:ea typeface="Roboto" panose="02000000000000000000" pitchFamily="2" charset="0"/>
              </a:rPr>
              <a:t>Mettre en place des fichiers Excel permettant la génération un </a:t>
            </a:r>
            <a:r>
              <a:rPr lang="fr-FR" sz="900" dirty="0" err="1">
                <a:solidFill>
                  <a:schemeClr val="tx1">
                    <a:lumMod val="75000"/>
                    <a:lumOff val="25000"/>
                  </a:schemeClr>
                </a:solidFill>
                <a:latin typeface="Roboto" panose="02000000000000000000" pitchFamily="2" charset="0"/>
                <a:ea typeface="Roboto" panose="02000000000000000000" pitchFamily="2" charset="0"/>
              </a:rPr>
              <a:t>reporting</a:t>
            </a:r>
            <a:r>
              <a:rPr lang="fr-FR" sz="900" dirty="0">
                <a:solidFill>
                  <a:schemeClr val="tx1">
                    <a:lumMod val="75000"/>
                    <a:lumOff val="25000"/>
                  </a:schemeClr>
                </a:solidFill>
                <a:latin typeface="Roboto" panose="02000000000000000000" pitchFamily="2" charset="0"/>
                <a:ea typeface="Roboto" panose="02000000000000000000" pitchFamily="2" charset="0"/>
              </a:rPr>
              <a:t> commercial complet pour les sociétés en partenariat avec l’entreprise (Renault et DACIA monde). Mettre en place un intranet permettant le dépôt des données nécessaires aux </a:t>
            </a:r>
            <a:r>
              <a:rPr lang="fr-FR" sz="900" dirty="0" err="1">
                <a:solidFill>
                  <a:schemeClr val="tx1">
                    <a:lumMod val="75000"/>
                    <a:lumOff val="25000"/>
                  </a:schemeClr>
                </a:solidFill>
                <a:latin typeface="Roboto" panose="02000000000000000000" pitchFamily="2" charset="0"/>
                <a:ea typeface="Roboto" panose="02000000000000000000" pitchFamily="2" charset="0"/>
              </a:rPr>
              <a:t>reportings</a:t>
            </a:r>
            <a:r>
              <a:rPr lang="fr-FR" sz="900" dirty="0">
                <a:solidFill>
                  <a:schemeClr val="tx1">
                    <a:lumMod val="75000"/>
                    <a:lumOff val="25000"/>
                  </a:schemeClr>
                </a:solidFill>
                <a:latin typeface="Roboto" panose="02000000000000000000" pitchFamily="2" charset="0"/>
                <a:ea typeface="Roboto" panose="02000000000000000000" pitchFamily="2" charset="0"/>
              </a:rPr>
              <a:t>.</a:t>
            </a:r>
          </a:p>
          <a:p>
            <a:pPr marL="171450" indent="-171450">
              <a:spcAft>
                <a:spcPts val="6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rPr>
              <a:t>Développement d’un site intranet de dépôt des données (format CSV).</a:t>
            </a:r>
          </a:p>
          <a:p>
            <a:pPr marL="171450" indent="-171450">
              <a:spcAft>
                <a:spcPts val="6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rPr>
              <a:t>Développement du fichier Excel : VBA et communication avec une base de données de type Oracle.</a:t>
            </a:r>
          </a:p>
          <a:p>
            <a:pPr marL="171450" indent="-171450">
              <a:spcAft>
                <a:spcPts val="6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rPr>
              <a:t>Élaboration de la stratégie des tests unitaires et réalisation des tests unitaires</a:t>
            </a:r>
          </a:p>
          <a:p>
            <a:pPr marL="171450" indent="-171450">
              <a:spcAft>
                <a:spcPts val="6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rPr>
              <a:t>Intégration du développement et réalisation des tests d’intégration</a:t>
            </a:r>
          </a:p>
          <a:p>
            <a:pPr marL="171450" indent="-171450">
              <a:spcAft>
                <a:spcPts val="6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rPr>
              <a:t>Présentation de la solution aux responsables du service et au dirigeants de la société.</a:t>
            </a:r>
          </a:p>
          <a:p>
            <a:r>
              <a:rPr lang="fr-FR" sz="900" b="1" dirty="0">
                <a:solidFill>
                  <a:schemeClr val="tx1">
                    <a:lumMod val="75000"/>
                    <a:lumOff val="25000"/>
                  </a:schemeClr>
                </a:solidFill>
                <a:latin typeface="Roboto" panose="02000000000000000000" pitchFamily="2" charset="0"/>
                <a:ea typeface="Roboto" panose="02000000000000000000" pitchFamily="2" charset="0"/>
              </a:rPr>
              <a:t>Sujets abordés dans ce stage : </a:t>
            </a:r>
          </a:p>
          <a:p>
            <a:pPr>
              <a:spcAft>
                <a:spcPts val="600"/>
              </a:spcAft>
            </a:pPr>
            <a:r>
              <a:rPr lang="fr-FR" sz="900" dirty="0">
                <a:solidFill>
                  <a:schemeClr val="tx1">
                    <a:lumMod val="75000"/>
                    <a:lumOff val="25000"/>
                  </a:schemeClr>
                </a:solidFill>
                <a:latin typeface="Roboto" panose="02000000000000000000" pitchFamily="2" charset="0"/>
                <a:ea typeface="Roboto" panose="02000000000000000000" pitchFamily="2" charset="0"/>
              </a:rPr>
              <a:t>Cycle en V, MS Office (2003 – 2016), Oracle, Tests intégration, Tests unitaires, Visual Basic For Applications, Visual Studio, </a:t>
            </a:r>
            <a:endParaRPr lang="fr-FR" sz="800" dirty="0">
              <a:solidFill>
                <a:schemeClr val="tx1">
                  <a:lumMod val="75000"/>
                  <a:lumOff val="25000"/>
                </a:schemeClr>
              </a:solidFill>
              <a:latin typeface="Roboto" panose="02000000000000000000" pitchFamily="2" charset="0"/>
              <a:ea typeface="Roboto" panose="02000000000000000000" pitchFamily="2" charset="0"/>
            </a:endParaRPr>
          </a:p>
        </p:txBody>
      </p:sp>
      <p:pic>
        <p:nvPicPr>
          <p:cNvPr id="9" name="Image 8" descr="Une image contenant texte, Police, logo, Graphique&#10;&#10;Description générée automatiquement">
            <a:extLst>
              <a:ext uri="{FF2B5EF4-FFF2-40B4-BE49-F238E27FC236}">
                <a16:creationId xmlns:a16="http://schemas.microsoft.com/office/drawing/2014/main" id="{8C9D1482-EBB3-2676-C270-BAE873C68FF9}"/>
              </a:ext>
            </a:extLst>
          </p:cNvPr>
          <p:cNvPicPr>
            <a:picLocks noChangeAspect="1"/>
          </p:cNvPicPr>
          <p:nvPr>
            <p:custDataLst>
              <p:tags r:id="rId18"/>
            </p:custDataLst>
          </p:nvPr>
        </p:nvPicPr>
        <p:blipFill rotWithShape="1">
          <a:blip r:embed="rId37"/>
          <a:srcRect t="28158" b="30466"/>
          <a:stretch/>
        </p:blipFill>
        <p:spPr>
          <a:xfrm>
            <a:off x="5868861" y="1745348"/>
            <a:ext cx="1361177" cy="426971"/>
          </a:xfrm>
          <a:prstGeom prst="rect">
            <a:avLst/>
          </a:prstGeom>
        </p:spPr>
      </p:pic>
      <p:sp>
        <p:nvSpPr>
          <p:cNvPr id="4" name="ZoneTexte 3">
            <a:extLst>
              <a:ext uri="{FF2B5EF4-FFF2-40B4-BE49-F238E27FC236}">
                <a16:creationId xmlns:a16="http://schemas.microsoft.com/office/drawing/2014/main" id="{98D3F4A0-16FE-2BB0-C3D6-AB8C512DFDA3}"/>
              </a:ext>
            </a:extLst>
          </p:cNvPr>
          <p:cNvSpPr txBox="1"/>
          <p:nvPr>
            <p:custDataLst>
              <p:tags r:id="rId19"/>
            </p:custDataLst>
          </p:nvPr>
        </p:nvSpPr>
        <p:spPr>
          <a:xfrm>
            <a:off x="343924" y="4711549"/>
            <a:ext cx="6920536" cy="5524589"/>
          </a:xfrm>
          <a:prstGeom prst="rect">
            <a:avLst/>
          </a:prstGeom>
          <a:noFill/>
        </p:spPr>
        <p:txBody>
          <a:bodyPr wrap="square" lIns="0" tIns="0" rIns="0" bIns="0" rtlCol="0">
            <a:spAutoFit/>
          </a:bodyPr>
          <a:lstStyle/>
          <a:p>
            <a:pPr algn="just">
              <a:spcAft>
                <a:spcPts val="300"/>
              </a:spcAft>
            </a:pPr>
            <a:r>
              <a:rPr lang="fr-FR" sz="1050" b="1" dirty="0">
                <a:solidFill>
                  <a:schemeClr val="tx1">
                    <a:lumMod val="75000"/>
                    <a:lumOff val="25000"/>
                  </a:schemeClr>
                </a:solidFill>
                <a:latin typeface="Roboto SemiBold" panose="02000000000000000000" pitchFamily="2" charset="0"/>
              </a:rPr>
              <a:t>Consultant junior.</a:t>
            </a:r>
          </a:p>
          <a:p>
            <a:pPr>
              <a:spcAft>
                <a:spcPts val="600"/>
              </a:spcAft>
            </a:pPr>
            <a:r>
              <a:rPr lang="fr-FR" sz="900" b="1" dirty="0" err="1">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TutorNet</a:t>
            </a:r>
            <a:r>
              <a:rPr lang="fr-FR" sz="900" b="1"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 (ESN) </a:t>
            </a:r>
            <a:r>
              <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 Colombes / une année d’alternance et une année en CDI - De 2008 à 2010 ( 2 ans et 1 mois )</a:t>
            </a:r>
          </a:p>
          <a:p>
            <a:pPr algn="just">
              <a:spcAft>
                <a:spcPts val="600"/>
              </a:spcAft>
            </a:pPr>
            <a:r>
              <a:rPr lang="fr-FR" sz="900" b="1" dirty="0">
                <a:solidFill>
                  <a:schemeClr val="tx1">
                    <a:lumMod val="75000"/>
                    <a:lumOff val="25000"/>
                  </a:schemeClr>
                </a:solidFill>
                <a:latin typeface="Roboto" panose="02000000000000000000" pitchFamily="2" charset="0"/>
                <a:ea typeface="Roboto" panose="02000000000000000000" pitchFamily="2" charset="0"/>
              </a:rPr>
              <a:t>5 clients rencontrés.</a:t>
            </a:r>
          </a:p>
          <a:p>
            <a:pPr lvl="1">
              <a:spcAft>
                <a:spcPts val="600"/>
              </a:spcAft>
            </a:pPr>
            <a:r>
              <a:rPr lang="fr-FR" sz="900" b="1" dirty="0">
                <a:solidFill>
                  <a:schemeClr val="tx1">
                    <a:lumMod val="75000"/>
                    <a:lumOff val="25000"/>
                  </a:schemeClr>
                </a:solidFill>
                <a:latin typeface="Roboto" panose="02000000000000000000" pitchFamily="2" charset="0"/>
                <a:ea typeface="Roboto" panose="02000000000000000000" pitchFamily="2" charset="0"/>
              </a:rPr>
              <a:t>Client : CFA de l’AFIA - En 2010 de janvier à juin ( 6 mois )</a:t>
            </a:r>
            <a:br>
              <a:rPr lang="fr-FR" sz="900" dirty="0">
                <a:latin typeface="Roboto" panose="02000000000000000000" pitchFamily="2" charset="0"/>
                <a:ea typeface="Roboto" panose="02000000000000000000" pitchFamily="2" charset="0"/>
                <a:cs typeface="Roboto" panose="02000000000000000000" pitchFamily="2" charset="0"/>
              </a:rPr>
            </a:br>
            <a:r>
              <a:rPr lang="fr-FR" sz="900" b="1" dirty="0">
                <a:solidFill>
                  <a:schemeClr val="tx1">
                    <a:lumMod val="75000"/>
                    <a:lumOff val="25000"/>
                  </a:schemeClr>
                </a:solidFill>
                <a:latin typeface="Roboto" panose="02000000000000000000" pitchFamily="2" charset="0"/>
                <a:ea typeface="Roboto" panose="02000000000000000000" pitchFamily="2" charset="0"/>
              </a:rPr>
              <a:t>Fonction : </a:t>
            </a:r>
            <a:r>
              <a:rPr lang="fr-FR" sz="900" dirty="0">
                <a:solidFill>
                  <a:schemeClr val="tx1">
                    <a:lumMod val="75000"/>
                    <a:lumOff val="25000"/>
                  </a:schemeClr>
                </a:solidFill>
                <a:latin typeface="Roboto" panose="02000000000000000000" pitchFamily="2" charset="0"/>
                <a:ea typeface="Roboto" panose="02000000000000000000" pitchFamily="2" charset="0"/>
              </a:rPr>
              <a:t>MOE et assistance du chef de projet (en régie)</a:t>
            </a:r>
          </a:p>
          <a:p>
            <a:pPr lvl="1" algn="just">
              <a:spcAft>
                <a:spcPts val="600"/>
              </a:spcAft>
            </a:pPr>
            <a:r>
              <a:rPr lang="fr-FR" sz="900" b="1" dirty="0">
                <a:solidFill>
                  <a:schemeClr val="tx1">
                    <a:lumMod val="75000"/>
                    <a:lumOff val="25000"/>
                  </a:schemeClr>
                </a:solidFill>
                <a:latin typeface="Roboto" panose="02000000000000000000" pitchFamily="2" charset="0"/>
                <a:ea typeface="Roboto" panose="02000000000000000000" pitchFamily="2" charset="0"/>
              </a:rPr>
              <a:t>Mettre en place une application de communication entre le CFA, les étudiants et les entreprises en partenariat avec le CFA et acceptant des apprentis.</a:t>
            </a:r>
          </a:p>
          <a:p>
            <a:pPr marL="628650" lvl="1"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Soulager le chef de projet en charge.</a:t>
            </a:r>
          </a:p>
          <a:p>
            <a:pPr marL="628650" lvl="1"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Encadrement d’un stagiaire dans le développement.</a:t>
            </a:r>
          </a:p>
          <a:p>
            <a:pPr marL="628650" lvl="1"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Rédaction des documents nécessaires : Spécifications fonctionnelles et techniques, élaboration des cahiers de tests fonctionnels.</a:t>
            </a:r>
          </a:p>
          <a:p>
            <a:pPr marL="628650" lvl="1"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Développement de l’application (Front et Back)</a:t>
            </a:r>
          </a:p>
          <a:p>
            <a:pPr lvl="1" algn="just">
              <a:spcAft>
                <a:spcPts val="600"/>
              </a:spcAft>
            </a:pPr>
            <a:endParaRPr lang="fr-FR" sz="900" dirty="0">
              <a:solidFill>
                <a:schemeClr val="tx1">
                  <a:lumMod val="75000"/>
                  <a:lumOff val="25000"/>
                </a:schemeClr>
              </a:solidFill>
              <a:latin typeface="Roboto" panose="02000000000000000000" pitchFamily="2" charset="0"/>
              <a:ea typeface="Roboto" panose="02000000000000000000" pitchFamily="2" charset="0"/>
            </a:endParaRPr>
          </a:p>
          <a:p>
            <a:pPr lvl="1" algn="just"/>
            <a:r>
              <a:rPr lang="fr-FR" sz="900" b="1" dirty="0">
                <a:solidFill>
                  <a:schemeClr val="tx1">
                    <a:lumMod val="75000"/>
                    <a:lumOff val="25000"/>
                  </a:schemeClr>
                </a:solidFill>
                <a:latin typeface="Roboto" panose="02000000000000000000" pitchFamily="2" charset="0"/>
                <a:ea typeface="Roboto" panose="02000000000000000000" pitchFamily="2" charset="0"/>
              </a:rPr>
              <a:t>Sujets &amp; Technologies abordés pendant cette mission : </a:t>
            </a:r>
          </a:p>
          <a:p>
            <a:pPr lvl="1" algn="just">
              <a:spcAft>
                <a:spcPts val="600"/>
              </a:spcAft>
            </a:pPr>
            <a:r>
              <a:rPr lang="fr-FR" sz="900" dirty="0">
                <a:solidFill>
                  <a:schemeClr val="tx1">
                    <a:lumMod val="75000"/>
                    <a:lumOff val="25000"/>
                  </a:schemeClr>
                </a:solidFill>
                <a:latin typeface="Roboto" panose="02000000000000000000" pitchFamily="2" charset="0"/>
                <a:ea typeface="Roboto" panose="02000000000000000000" pitchFamily="2" charset="0"/>
              </a:rPr>
              <a:t>Approche « Agile », CSS, Cycle en V, Eclipse, HTML, MS Office (2003 – 2016), MySQL, Notepad++, PHP, WAMP, XML, XP (</a:t>
            </a:r>
            <a:r>
              <a:rPr lang="fr-FR" sz="900" dirty="0" err="1">
                <a:solidFill>
                  <a:schemeClr val="tx1">
                    <a:lumMod val="75000"/>
                    <a:lumOff val="25000"/>
                  </a:schemeClr>
                </a:solidFill>
                <a:latin typeface="Roboto" panose="02000000000000000000" pitchFamily="2" charset="0"/>
                <a:ea typeface="Roboto" panose="02000000000000000000" pitchFamily="2" charset="0"/>
              </a:rPr>
              <a:t>eXtreme</a:t>
            </a:r>
            <a:r>
              <a:rPr lang="fr-FR" sz="900" dirty="0">
                <a:solidFill>
                  <a:schemeClr val="tx1">
                    <a:lumMod val="75000"/>
                    <a:lumOff val="25000"/>
                  </a:schemeClr>
                </a:solidFill>
                <a:latin typeface="Roboto" panose="02000000000000000000" pitchFamily="2" charset="0"/>
                <a:ea typeface="Roboto" panose="02000000000000000000" pitchFamily="2" charset="0"/>
              </a:rPr>
              <a:t> </a:t>
            </a:r>
            <a:r>
              <a:rPr lang="fr-FR" sz="900" dirty="0" err="1">
                <a:solidFill>
                  <a:schemeClr val="tx1">
                    <a:lumMod val="75000"/>
                    <a:lumOff val="25000"/>
                  </a:schemeClr>
                </a:solidFill>
                <a:latin typeface="Roboto" panose="02000000000000000000" pitchFamily="2" charset="0"/>
                <a:ea typeface="Roboto" panose="02000000000000000000" pitchFamily="2" charset="0"/>
              </a:rPr>
              <a:t>Programming</a:t>
            </a:r>
            <a:r>
              <a:rPr lang="fr-FR" sz="900" dirty="0">
                <a:solidFill>
                  <a:schemeClr val="tx1">
                    <a:lumMod val="75000"/>
                    <a:lumOff val="25000"/>
                  </a:schemeClr>
                </a:solidFill>
                <a:latin typeface="Roboto" panose="02000000000000000000" pitchFamily="2" charset="0"/>
                <a:ea typeface="Roboto" panose="02000000000000000000" pitchFamily="2" charset="0"/>
              </a:rPr>
              <a:t>), </a:t>
            </a:r>
          </a:p>
          <a:p>
            <a:pPr marL="628650" lvl="1" indent="-171450" algn="just">
              <a:spcAft>
                <a:spcPts val="600"/>
              </a:spcAft>
              <a:buFont typeface="Courier New" panose="02070309020205020404" pitchFamily="49" charset="0"/>
              <a:buChar char="o"/>
            </a:pPr>
            <a:endParaRPr lang="fr-FR" sz="900" dirty="0">
              <a:solidFill>
                <a:schemeClr val="tx1">
                  <a:lumMod val="75000"/>
                  <a:lumOff val="25000"/>
                </a:schemeClr>
              </a:solidFill>
              <a:latin typeface="Roboto" panose="02000000000000000000" pitchFamily="2" charset="0"/>
              <a:ea typeface="Roboto" panose="02000000000000000000" pitchFamily="2" charset="0"/>
            </a:endParaRPr>
          </a:p>
          <a:p>
            <a:pPr lvl="1">
              <a:spcAft>
                <a:spcPts val="600"/>
              </a:spcAft>
            </a:pPr>
            <a:r>
              <a:rPr lang="fr-FR" sz="900" b="1" dirty="0">
                <a:solidFill>
                  <a:schemeClr val="tx1">
                    <a:lumMod val="75000"/>
                    <a:lumOff val="25000"/>
                  </a:schemeClr>
                </a:solidFill>
                <a:latin typeface="Roboto" panose="02000000000000000000" pitchFamily="2" charset="0"/>
                <a:ea typeface="Roboto" panose="02000000000000000000" pitchFamily="2" charset="0"/>
              </a:rPr>
              <a:t>Client : GIE-AFER - En 2009, d’octobre à décembre ( 3 mois )</a:t>
            </a:r>
            <a:br>
              <a:rPr lang="fr-FR" sz="900" dirty="0">
                <a:latin typeface="Roboto" panose="02000000000000000000" pitchFamily="2" charset="0"/>
                <a:ea typeface="Roboto" panose="02000000000000000000" pitchFamily="2" charset="0"/>
              </a:rPr>
            </a:br>
            <a:r>
              <a:rPr lang="fr-FR" sz="900" b="1" dirty="0">
                <a:solidFill>
                  <a:schemeClr val="tx1">
                    <a:lumMod val="75000"/>
                    <a:lumOff val="25000"/>
                  </a:schemeClr>
                </a:solidFill>
                <a:latin typeface="Roboto" panose="02000000000000000000" pitchFamily="2" charset="0"/>
                <a:ea typeface="Roboto" panose="02000000000000000000" pitchFamily="2" charset="0"/>
              </a:rPr>
              <a:t>Fonction : </a:t>
            </a:r>
            <a:r>
              <a:rPr lang="fr-FR" sz="900" dirty="0">
                <a:solidFill>
                  <a:schemeClr val="tx1">
                    <a:lumMod val="75000"/>
                    <a:lumOff val="25000"/>
                  </a:schemeClr>
                </a:solidFill>
                <a:latin typeface="Roboto" panose="02000000000000000000" pitchFamily="2" charset="0"/>
                <a:ea typeface="Roboto" panose="02000000000000000000" pitchFamily="2" charset="0"/>
              </a:rPr>
              <a:t>Consultant MOE spécialisé Lotus (en régie)</a:t>
            </a:r>
          </a:p>
          <a:p>
            <a:pPr lvl="1">
              <a:spcAft>
                <a:spcPts val="600"/>
              </a:spcAft>
            </a:pPr>
            <a:r>
              <a:rPr lang="fr-FR" sz="900" b="1" dirty="0">
                <a:solidFill>
                  <a:schemeClr val="tx1">
                    <a:lumMod val="75000"/>
                    <a:lumOff val="25000"/>
                  </a:schemeClr>
                </a:solidFill>
                <a:latin typeface="Roboto" panose="02000000000000000000" pitchFamily="2" charset="0"/>
                <a:ea typeface="Roboto" panose="02000000000000000000" pitchFamily="2" charset="0"/>
              </a:rPr>
              <a:t>Mettre en place un </a:t>
            </a:r>
            <a:r>
              <a:rPr lang="fr-FR" sz="900" b="1" dirty="0" err="1">
                <a:solidFill>
                  <a:schemeClr val="tx1">
                    <a:lumMod val="75000"/>
                    <a:lumOff val="25000"/>
                  </a:schemeClr>
                </a:solidFill>
                <a:latin typeface="Roboto" panose="02000000000000000000" pitchFamily="2" charset="0"/>
                <a:ea typeface="Roboto" panose="02000000000000000000" pitchFamily="2" charset="0"/>
              </a:rPr>
              <a:t>template</a:t>
            </a:r>
            <a:r>
              <a:rPr lang="fr-FR" sz="900" b="1" dirty="0">
                <a:solidFill>
                  <a:schemeClr val="tx1">
                    <a:lumMod val="75000"/>
                    <a:lumOff val="25000"/>
                  </a:schemeClr>
                </a:solidFill>
                <a:latin typeface="Roboto" panose="02000000000000000000" pitchFamily="2" charset="0"/>
                <a:ea typeface="Roboto" panose="02000000000000000000" pitchFamily="2" charset="0"/>
              </a:rPr>
              <a:t> mail Lotus Notes (version 6.5.2) répondant aux normes de sécurité de l’entreprise.</a:t>
            </a:r>
          </a:p>
          <a:p>
            <a:pPr marL="628650" lvl="1" indent="-171450">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Rédaction des documents nécessaires : Spécifications fonctionnelles et techniques.</a:t>
            </a:r>
          </a:p>
          <a:p>
            <a:pPr marL="628650" lvl="1" indent="-171450">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Développement de l’application : Lotus Designer et Lotus </a:t>
            </a:r>
            <a:r>
              <a:rPr lang="fr-FR" sz="900" dirty="0" err="1">
                <a:solidFill>
                  <a:schemeClr val="tx1">
                    <a:lumMod val="75000"/>
                    <a:lumOff val="25000"/>
                  </a:schemeClr>
                </a:solidFill>
                <a:latin typeface="Roboto" panose="02000000000000000000" pitchFamily="2" charset="0"/>
                <a:ea typeface="Roboto" panose="02000000000000000000" pitchFamily="2" charset="0"/>
              </a:rPr>
              <a:t>Administrator</a:t>
            </a:r>
            <a:r>
              <a:rPr lang="fr-FR" sz="900" dirty="0">
                <a:solidFill>
                  <a:schemeClr val="tx1">
                    <a:lumMod val="75000"/>
                    <a:lumOff val="25000"/>
                  </a:schemeClr>
                </a:solidFill>
                <a:latin typeface="Roboto" panose="02000000000000000000" pitchFamily="2" charset="0"/>
                <a:ea typeface="Roboto" panose="02000000000000000000" pitchFamily="2" charset="0"/>
              </a:rPr>
              <a:t> (version 6.5.2)</a:t>
            </a:r>
          </a:p>
          <a:p>
            <a:pPr marL="628650" lvl="1" indent="-171450">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Encadrement de deux employés dans le développement.</a:t>
            </a:r>
          </a:p>
          <a:p>
            <a:pPr marL="628650" lvl="1" indent="-171450">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Livraison du </a:t>
            </a:r>
            <a:r>
              <a:rPr lang="fr-FR" sz="900" dirty="0" err="1">
                <a:solidFill>
                  <a:schemeClr val="tx1">
                    <a:lumMod val="75000"/>
                    <a:lumOff val="25000"/>
                  </a:schemeClr>
                </a:solidFill>
                <a:latin typeface="Roboto" panose="02000000000000000000" pitchFamily="2" charset="0"/>
                <a:ea typeface="Roboto" panose="02000000000000000000" pitchFamily="2" charset="0"/>
              </a:rPr>
              <a:t>template</a:t>
            </a:r>
            <a:r>
              <a:rPr lang="fr-FR" sz="900" dirty="0">
                <a:solidFill>
                  <a:schemeClr val="tx1">
                    <a:lumMod val="75000"/>
                    <a:lumOff val="25000"/>
                  </a:schemeClr>
                </a:solidFill>
                <a:latin typeface="Roboto" panose="02000000000000000000" pitchFamily="2" charset="0"/>
                <a:ea typeface="Roboto" panose="02000000000000000000" pitchFamily="2" charset="0"/>
              </a:rPr>
              <a:t> au client.</a:t>
            </a:r>
          </a:p>
          <a:p>
            <a:pPr marL="628650" lvl="1" indent="-171450">
              <a:spcAft>
                <a:spcPts val="600"/>
              </a:spcAft>
              <a:buFont typeface="Courier New" panose="02070309020205020404" pitchFamily="49" charset="0"/>
              <a:buChar char="o"/>
            </a:pPr>
            <a:endParaRPr lang="fr-FR" sz="900" b="1" dirty="0">
              <a:solidFill>
                <a:schemeClr val="tx1">
                  <a:lumMod val="75000"/>
                  <a:lumOff val="25000"/>
                </a:schemeClr>
              </a:solidFill>
              <a:latin typeface="Roboto" panose="02000000000000000000" pitchFamily="2" charset="0"/>
              <a:ea typeface="Roboto" panose="02000000000000000000" pitchFamily="2" charset="0"/>
            </a:endParaRPr>
          </a:p>
          <a:p>
            <a:pPr lvl="1" algn="just"/>
            <a:r>
              <a:rPr lang="fr-FR" sz="900" b="1" dirty="0">
                <a:solidFill>
                  <a:schemeClr val="tx1">
                    <a:lumMod val="75000"/>
                    <a:lumOff val="25000"/>
                  </a:schemeClr>
                </a:solidFill>
                <a:latin typeface="Roboto" panose="02000000000000000000" pitchFamily="2" charset="0"/>
                <a:ea typeface="Roboto" panose="02000000000000000000" pitchFamily="2" charset="0"/>
              </a:rPr>
              <a:t>Sujets &amp; Technologies abordés pendant cette mission : </a:t>
            </a:r>
          </a:p>
          <a:p>
            <a:pPr lvl="1" algn="just">
              <a:spcAft>
                <a:spcPts val="600"/>
              </a:spcAft>
            </a:pPr>
            <a:r>
              <a:rPr lang="fr-FR" sz="900" dirty="0">
                <a:solidFill>
                  <a:schemeClr val="tx1">
                    <a:lumMod val="75000"/>
                    <a:lumOff val="25000"/>
                  </a:schemeClr>
                </a:solidFill>
                <a:latin typeface="Roboto" panose="02000000000000000000" pitchFamily="2" charset="0"/>
                <a:ea typeface="Roboto" panose="02000000000000000000" pitchFamily="2" charset="0"/>
              </a:rPr>
              <a:t>Sujets &amp; Technologies abordés : Cycle en V, Formules @, Lotus Notes, Designer et </a:t>
            </a:r>
            <a:r>
              <a:rPr lang="fr-FR" sz="900" dirty="0" err="1">
                <a:solidFill>
                  <a:schemeClr val="tx1">
                    <a:lumMod val="75000"/>
                    <a:lumOff val="25000"/>
                  </a:schemeClr>
                </a:solidFill>
                <a:latin typeface="Roboto" panose="02000000000000000000" pitchFamily="2" charset="0"/>
                <a:ea typeface="Roboto" panose="02000000000000000000" pitchFamily="2" charset="0"/>
              </a:rPr>
              <a:t>Administrator</a:t>
            </a:r>
            <a:r>
              <a:rPr lang="fr-FR" sz="900" dirty="0">
                <a:solidFill>
                  <a:schemeClr val="tx1">
                    <a:lumMod val="75000"/>
                    <a:lumOff val="25000"/>
                  </a:schemeClr>
                </a:solidFill>
                <a:latin typeface="Roboto" panose="02000000000000000000" pitchFamily="2" charset="0"/>
                <a:ea typeface="Roboto" panose="02000000000000000000" pitchFamily="2" charset="0"/>
              </a:rPr>
              <a:t>, </a:t>
            </a:r>
            <a:r>
              <a:rPr lang="fr-FR" sz="900" dirty="0" err="1">
                <a:solidFill>
                  <a:schemeClr val="tx1">
                    <a:lumMod val="75000"/>
                    <a:lumOff val="25000"/>
                  </a:schemeClr>
                </a:solidFill>
                <a:latin typeface="Roboto" panose="02000000000000000000" pitchFamily="2" charset="0"/>
                <a:ea typeface="Roboto" panose="02000000000000000000" pitchFamily="2" charset="0"/>
              </a:rPr>
              <a:t>LotusScript</a:t>
            </a:r>
            <a:r>
              <a:rPr lang="fr-FR" sz="900" dirty="0">
                <a:solidFill>
                  <a:schemeClr val="tx1">
                    <a:lumMod val="75000"/>
                    <a:lumOff val="25000"/>
                  </a:schemeClr>
                </a:solidFill>
                <a:latin typeface="Roboto" panose="02000000000000000000" pitchFamily="2" charset="0"/>
                <a:ea typeface="Roboto" panose="02000000000000000000" pitchFamily="2" charset="0"/>
              </a:rPr>
              <a:t>, MS Office (2003 – 2016), </a:t>
            </a:r>
            <a:endParaRPr lang="fr-FR" sz="900" b="1" dirty="0">
              <a:solidFill>
                <a:schemeClr val="tx1">
                  <a:lumMod val="75000"/>
                  <a:lumOff val="25000"/>
                </a:schemeClr>
              </a:solidFill>
              <a:latin typeface="Roboto" panose="02000000000000000000" pitchFamily="2" charset="0"/>
              <a:ea typeface="Roboto" panose="02000000000000000000" pitchFamily="2" charset="0"/>
            </a:endParaRPr>
          </a:p>
          <a:p>
            <a:pPr>
              <a:spcAft>
                <a:spcPts val="600"/>
              </a:spcAft>
            </a:pPr>
            <a:endParaRPr lang="fr-FR" sz="800" dirty="0">
              <a:solidFill>
                <a:schemeClr val="tx1">
                  <a:lumMod val="75000"/>
                  <a:lumOff val="25000"/>
                </a:schemeClr>
              </a:solidFill>
              <a:latin typeface="Roboto" panose="02000000000000000000" pitchFamily="2" charset="0"/>
              <a:ea typeface="Roboto" panose="02000000000000000000" pitchFamily="2" charset="0"/>
            </a:endParaRPr>
          </a:p>
        </p:txBody>
      </p:sp>
      <p:pic>
        <p:nvPicPr>
          <p:cNvPr id="8" name="Image 7" descr="Une image contenant texte, Police, logo, Graphique&#10;&#10;Description générée automatiquement">
            <a:extLst>
              <a:ext uri="{FF2B5EF4-FFF2-40B4-BE49-F238E27FC236}">
                <a16:creationId xmlns:a16="http://schemas.microsoft.com/office/drawing/2014/main" id="{896A738E-6C67-4CA7-C739-71C0B1074315}"/>
              </a:ext>
            </a:extLst>
          </p:cNvPr>
          <p:cNvPicPr>
            <a:picLocks noChangeAspect="1"/>
          </p:cNvPicPr>
          <p:nvPr>
            <p:custDataLst>
              <p:tags r:id="rId20"/>
            </p:custDataLst>
          </p:nvPr>
        </p:nvPicPr>
        <p:blipFill rotWithShape="1">
          <a:blip r:embed="rId38"/>
          <a:srcRect t="27970" b="28715"/>
          <a:stretch/>
        </p:blipFill>
        <p:spPr>
          <a:xfrm>
            <a:off x="6098034" y="4685630"/>
            <a:ext cx="1339403" cy="439835"/>
          </a:xfrm>
          <a:prstGeom prst="rect">
            <a:avLst/>
          </a:prstGeom>
        </p:spPr>
      </p:pic>
      <p:pic>
        <p:nvPicPr>
          <p:cNvPr id="11" name="Image 10" descr="Une image contenant texte, Police, Graphique, logo&#10;&#10;Description générée automatiquement">
            <a:extLst>
              <a:ext uri="{FF2B5EF4-FFF2-40B4-BE49-F238E27FC236}">
                <a16:creationId xmlns:a16="http://schemas.microsoft.com/office/drawing/2014/main" id="{9AB5D33B-BED6-5ED0-4AE6-AF397080AC41}"/>
              </a:ext>
            </a:extLst>
          </p:cNvPr>
          <p:cNvPicPr>
            <a:picLocks noChangeAspect="1"/>
          </p:cNvPicPr>
          <p:nvPr>
            <p:custDataLst>
              <p:tags r:id="rId21"/>
            </p:custDataLst>
          </p:nvPr>
        </p:nvPicPr>
        <p:blipFill>
          <a:blip r:embed="rId39"/>
          <a:stretch>
            <a:fillRect/>
          </a:stretch>
        </p:blipFill>
        <p:spPr>
          <a:xfrm>
            <a:off x="6533103" y="5048106"/>
            <a:ext cx="469263" cy="469263"/>
          </a:xfrm>
          <a:prstGeom prst="rect">
            <a:avLst/>
          </a:prstGeom>
        </p:spPr>
      </p:pic>
      <p:pic>
        <p:nvPicPr>
          <p:cNvPr id="14" name="Image 13" descr="Une image contenant Police, logo, Graphique, symbole&#10;&#10;Description générée automatiquement">
            <a:extLst>
              <a:ext uri="{FF2B5EF4-FFF2-40B4-BE49-F238E27FC236}">
                <a16:creationId xmlns:a16="http://schemas.microsoft.com/office/drawing/2014/main" id="{9651A8FD-C516-935B-F721-538F61A74ACF}"/>
              </a:ext>
            </a:extLst>
          </p:cNvPr>
          <p:cNvPicPr>
            <a:picLocks noChangeAspect="1"/>
          </p:cNvPicPr>
          <p:nvPr>
            <p:custDataLst>
              <p:tags r:id="rId22"/>
            </p:custDataLst>
          </p:nvPr>
        </p:nvPicPr>
        <p:blipFill rotWithShape="1">
          <a:blip r:embed="rId40"/>
          <a:srcRect t="16526" b="36804"/>
          <a:stretch/>
        </p:blipFill>
        <p:spPr>
          <a:xfrm>
            <a:off x="6372310" y="7966307"/>
            <a:ext cx="790847" cy="241959"/>
          </a:xfrm>
          <a:prstGeom prst="rect">
            <a:avLst/>
          </a:prstGeom>
        </p:spPr>
      </p:pic>
      <p:grpSp>
        <p:nvGrpSpPr>
          <p:cNvPr id="13" name="Groupe 12">
            <a:extLst>
              <a:ext uri="{FF2B5EF4-FFF2-40B4-BE49-F238E27FC236}">
                <a16:creationId xmlns:a16="http://schemas.microsoft.com/office/drawing/2014/main" id="{0A7F67EE-6F66-D3D5-90A6-0A29EC1DFB95}"/>
              </a:ext>
            </a:extLst>
          </p:cNvPr>
          <p:cNvGrpSpPr/>
          <p:nvPr/>
        </p:nvGrpSpPr>
        <p:grpSpPr>
          <a:xfrm>
            <a:off x="6487414" y="345335"/>
            <a:ext cx="550080" cy="652429"/>
            <a:chOff x="3258892" y="1900954"/>
            <a:chExt cx="3457538" cy="3981931"/>
          </a:xfrm>
        </p:grpSpPr>
        <p:pic>
          <p:nvPicPr>
            <p:cNvPr id="15" name="Image 14" descr="Une image contenant art, motif, Rectangle, carré&#10;&#10;Description générée automatiquement">
              <a:extLst>
                <a:ext uri="{FF2B5EF4-FFF2-40B4-BE49-F238E27FC236}">
                  <a16:creationId xmlns:a16="http://schemas.microsoft.com/office/drawing/2014/main" id="{7E6D9B28-0F03-EF15-CC44-F5CDC9987083}"/>
                </a:ext>
              </a:extLst>
            </p:cNvPr>
            <p:cNvPicPr>
              <a:picLocks noChangeAspect="1"/>
            </p:cNvPicPr>
            <p:nvPr/>
          </p:nvPicPr>
          <p:blipFill>
            <a:blip r:embed="rId41"/>
            <a:stretch>
              <a:fillRect/>
            </a:stretch>
          </p:blipFill>
          <p:spPr>
            <a:xfrm>
              <a:off x="3258892" y="1900954"/>
              <a:ext cx="3457538" cy="3981931"/>
            </a:xfrm>
            <a:prstGeom prst="rect">
              <a:avLst/>
            </a:prstGeom>
          </p:spPr>
        </p:pic>
        <p:pic>
          <p:nvPicPr>
            <p:cNvPr id="17" name="Image 16">
              <a:extLst>
                <a:ext uri="{FF2B5EF4-FFF2-40B4-BE49-F238E27FC236}">
                  <a16:creationId xmlns:a16="http://schemas.microsoft.com/office/drawing/2014/main" id="{27A0FFA1-C589-07BB-7B1A-A6F6A5EB427F}"/>
                </a:ext>
              </a:extLst>
            </p:cNvPr>
            <p:cNvPicPr>
              <a:picLocks noChangeAspect="1"/>
            </p:cNvPicPr>
            <p:nvPr/>
          </p:nvPicPr>
          <p:blipFill>
            <a:blip r:embed="rId42"/>
            <a:stretch>
              <a:fillRect/>
            </a:stretch>
          </p:blipFill>
          <p:spPr>
            <a:xfrm>
              <a:off x="3996440" y="2011581"/>
              <a:ext cx="2608808" cy="2583627"/>
            </a:xfrm>
            <a:prstGeom prst="rect">
              <a:avLst/>
            </a:prstGeom>
          </p:spPr>
        </p:pic>
      </p:grpSp>
    </p:spTree>
    <p:extLst>
      <p:ext uri="{BB962C8B-B14F-4D97-AF65-F5344CB8AC3E}">
        <p14:creationId xmlns:p14="http://schemas.microsoft.com/office/powerpoint/2010/main" val="20006983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C960FE9-3FCE-4113-887F-C4EA7DC37C50}"/>
              </a:ext>
            </a:extLst>
          </p:cNvPr>
          <p:cNvSpPr>
            <a:spLocks/>
          </p:cNvSpPr>
          <p:nvPr>
            <p:custDataLst>
              <p:tags r:id="rId1"/>
            </p:custDataLst>
          </p:nvPr>
        </p:nvSpPr>
        <p:spPr>
          <a:xfrm>
            <a:off x="0" y="2991"/>
            <a:ext cx="7560000" cy="1209120"/>
          </a:xfrm>
          <a:prstGeom prst="rect">
            <a:avLst/>
          </a:prstGeom>
          <a:solidFill>
            <a:srgbClr val="EAEAE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Aft>
                <a:spcPts val="300"/>
              </a:spcAft>
            </a:pPr>
            <a:endParaRPr lang="fr-FR" dirty="0"/>
          </a:p>
        </p:txBody>
      </p:sp>
      <p:cxnSp>
        <p:nvCxnSpPr>
          <p:cNvPr id="20" name="Connecteur droit 19">
            <a:extLst>
              <a:ext uri="{FF2B5EF4-FFF2-40B4-BE49-F238E27FC236}">
                <a16:creationId xmlns:a16="http://schemas.microsoft.com/office/drawing/2014/main" id="{0692D8E3-68D6-442A-8877-68D7386AE11B}"/>
              </a:ext>
            </a:extLst>
          </p:cNvPr>
          <p:cNvCxnSpPr>
            <a:cxnSpLocks/>
          </p:cNvCxnSpPr>
          <p:nvPr>
            <p:custDataLst>
              <p:tags r:id="rId2"/>
            </p:custDataLst>
          </p:nvPr>
        </p:nvCxnSpPr>
        <p:spPr>
          <a:xfrm>
            <a:off x="343924" y="1686938"/>
            <a:ext cx="4618641" cy="0"/>
          </a:xfrm>
          <a:prstGeom prst="line">
            <a:avLst/>
          </a:prstGeom>
          <a:ln w="6350">
            <a:solidFill>
              <a:srgbClr val="555454"/>
            </a:solidFill>
          </a:ln>
          <a:effectLst/>
        </p:spPr>
        <p:style>
          <a:lnRef idx="2">
            <a:schemeClr val="accent1"/>
          </a:lnRef>
          <a:fillRef idx="0">
            <a:schemeClr val="accent1"/>
          </a:fillRef>
          <a:effectRef idx="1">
            <a:schemeClr val="accent1"/>
          </a:effectRef>
          <a:fontRef idx="minor">
            <a:schemeClr val="tx1"/>
          </a:fontRef>
        </p:style>
      </p:cxnSp>
      <p:sp>
        <p:nvSpPr>
          <p:cNvPr id="19" name="Rectangle à coins arrondis 79">
            <a:extLst>
              <a:ext uri="{FF2B5EF4-FFF2-40B4-BE49-F238E27FC236}">
                <a16:creationId xmlns:a16="http://schemas.microsoft.com/office/drawing/2014/main" id="{2EAE9422-592F-4858-B5E6-78B7CF3F5ADB}"/>
              </a:ext>
            </a:extLst>
          </p:cNvPr>
          <p:cNvSpPr/>
          <p:nvPr>
            <p:custDataLst>
              <p:tags r:id="rId3"/>
            </p:custDataLst>
          </p:nvPr>
        </p:nvSpPr>
        <p:spPr>
          <a:xfrm>
            <a:off x="1701165" y="272745"/>
            <a:ext cx="2743236" cy="290233"/>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90000" bIns="36000" rtlCol="0" anchor="ctr"/>
          <a:lstStyle/>
          <a:p>
            <a:pPr>
              <a:spcAft>
                <a:spcPts val="300"/>
              </a:spcAft>
            </a:pPr>
            <a:r>
              <a:rPr lang="en-US" sz="1600" dirty="0">
                <a:solidFill>
                  <a:srgbClr val="555454"/>
                </a:solidFill>
                <a:latin typeface="Roboto SemiBold" panose="02000000000000000000" pitchFamily="2" charset="0"/>
                <a:ea typeface="Roboto SemiBold" panose="02000000000000000000" pitchFamily="2" charset="0"/>
                <a:cs typeface="Helvetica Neue Condensed" panose="02000503000000020004" pitchFamily="2" charset="0"/>
              </a:rPr>
              <a:t>Paul </a:t>
            </a:r>
            <a:r>
              <a:rPr lang="en-US" sz="1600" b="1" dirty="0">
                <a:solidFill>
                  <a:srgbClr val="BFBFBF"/>
                </a:solidFill>
                <a:latin typeface="Roboto SemiBold" panose="02000000000000000000" pitchFamily="2" charset="0"/>
              </a:rPr>
              <a:t>FLYE SAINTE MARIE</a:t>
            </a:r>
            <a:endParaRPr lang="en-US" sz="1600" b="1" dirty="0">
              <a:solidFill>
                <a:srgbClr val="BFBFBF"/>
              </a:solidFill>
              <a:latin typeface="Roboto SemiBold" panose="02000000000000000000" pitchFamily="2" charset="0"/>
              <a:ea typeface="Roboto SemiBold" panose="02000000000000000000" pitchFamily="2" charset="0"/>
              <a:cs typeface="Helvetica Neue Condensed" panose="02000503000000020004" pitchFamily="2" charset="0"/>
            </a:endParaRPr>
          </a:p>
        </p:txBody>
      </p:sp>
      <p:sp>
        <p:nvSpPr>
          <p:cNvPr id="24" name="Rectangle à coins arrondis 79">
            <a:extLst>
              <a:ext uri="{FF2B5EF4-FFF2-40B4-BE49-F238E27FC236}">
                <a16:creationId xmlns:a16="http://schemas.microsoft.com/office/drawing/2014/main" id="{10D5A0C0-D2ED-4EF9-8CEC-C92C0B32162A}"/>
              </a:ext>
            </a:extLst>
          </p:cNvPr>
          <p:cNvSpPr/>
          <p:nvPr>
            <p:custDataLst>
              <p:tags r:id="rId4"/>
            </p:custDataLst>
          </p:nvPr>
        </p:nvSpPr>
        <p:spPr>
          <a:xfrm>
            <a:off x="1706722" y="516330"/>
            <a:ext cx="5408757" cy="155220"/>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90000" bIns="36000" rtlCol="0" anchor="ctr"/>
          <a:lstStyle/>
          <a:p>
            <a:r>
              <a:rPr lang="en-US" sz="1050" b="1" dirty="0">
                <a:solidFill>
                  <a:schemeClr val="tx1">
                    <a:lumMod val="75000"/>
                    <a:lumOff val="25000"/>
                  </a:schemeClr>
                </a:solidFill>
                <a:latin typeface="Old Standard TT" panose="00000500000000000000" pitchFamily="2" charset="0"/>
              </a:rPr>
              <a:t>PRODUCT/SERVICE OWNER ATLASSIAN &amp; INSUFFLEUR AGILE</a:t>
            </a:r>
          </a:p>
        </p:txBody>
      </p:sp>
      <p:sp>
        <p:nvSpPr>
          <p:cNvPr id="25" name="Rectangle à coins arrondis 79">
            <a:extLst>
              <a:ext uri="{FF2B5EF4-FFF2-40B4-BE49-F238E27FC236}">
                <a16:creationId xmlns:a16="http://schemas.microsoft.com/office/drawing/2014/main" id="{33A9437E-165F-431B-BDC0-11DC7CDBB939}"/>
              </a:ext>
            </a:extLst>
          </p:cNvPr>
          <p:cNvSpPr/>
          <p:nvPr>
            <p:custDataLst>
              <p:tags r:id="rId5"/>
            </p:custDataLst>
          </p:nvPr>
        </p:nvSpPr>
        <p:spPr>
          <a:xfrm>
            <a:off x="338368" y="1390376"/>
            <a:ext cx="4618641" cy="321580"/>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spcAft>
                <a:spcPts val="300"/>
              </a:spcAft>
            </a:pPr>
            <a:r>
              <a:rPr lang="en-US" sz="1500" b="1" dirty="0" err="1">
                <a:solidFill>
                  <a:schemeClr val="tx1">
                    <a:lumMod val="75000"/>
                    <a:lumOff val="25000"/>
                  </a:schemeClr>
                </a:solidFill>
                <a:latin typeface="Old Standard TT" panose="00000500000000000000" pitchFamily="2" charset="0"/>
                <a:ea typeface="Helvetica Neue Condensed" panose="02000503000000020004" pitchFamily="2" charset="0"/>
                <a:cs typeface="Helvetica Neue Condensed" panose="02000503000000020004" pitchFamily="2" charset="0"/>
              </a:rPr>
              <a:t>Expériences</a:t>
            </a:r>
            <a:endParaRPr lang="en-US" sz="1500" b="1" dirty="0">
              <a:solidFill>
                <a:schemeClr val="tx1">
                  <a:lumMod val="75000"/>
                  <a:lumOff val="25000"/>
                </a:schemeClr>
              </a:solidFill>
              <a:latin typeface="Old Standard TT" panose="00000500000000000000" pitchFamily="2" charset="0"/>
              <a:ea typeface="Helvetica Neue Condensed" panose="02000503000000020004" pitchFamily="2" charset="0"/>
              <a:cs typeface="Helvetica Neue Condensed" panose="02000503000000020004" pitchFamily="2" charset="0"/>
            </a:endParaRPr>
          </a:p>
        </p:txBody>
      </p:sp>
      <p:pic>
        <p:nvPicPr>
          <p:cNvPr id="42" name="Image 41" descr="Une image contenant Visage humain, portrait, Barbe humaine, Front&#10;&#10;Description générée automatiquement">
            <a:extLst>
              <a:ext uri="{FF2B5EF4-FFF2-40B4-BE49-F238E27FC236}">
                <a16:creationId xmlns:a16="http://schemas.microsoft.com/office/drawing/2014/main" id="{B1F543C4-5CC3-AAA3-9E56-3FE8C72F0A87}"/>
              </a:ext>
            </a:extLst>
          </p:cNvPr>
          <p:cNvPicPr>
            <a:picLocks noChangeAspect="1"/>
          </p:cNvPicPr>
          <p:nvPr>
            <p:custDataLst>
              <p:tags r:id="rId6"/>
            </p:custDataLst>
          </p:nvPr>
        </p:nvPicPr>
        <p:blipFill>
          <a:blip r:embed="rId21"/>
          <a:stretch>
            <a:fillRect/>
          </a:stretch>
        </p:blipFill>
        <p:spPr>
          <a:xfrm>
            <a:off x="716446" y="161232"/>
            <a:ext cx="849354" cy="849354"/>
          </a:xfrm>
          <a:prstGeom prst="rect">
            <a:avLst/>
          </a:prstGeom>
        </p:spPr>
      </p:pic>
      <p:sp>
        <p:nvSpPr>
          <p:cNvPr id="57" name="ZoneTexte 56">
            <a:extLst>
              <a:ext uri="{FF2B5EF4-FFF2-40B4-BE49-F238E27FC236}">
                <a16:creationId xmlns:a16="http://schemas.microsoft.com/office/drawing/2014/main" id="{8629243E-52AC-BDCF-341C-9835AC342573}"/>
              </a:ext>
            </a:extLst>
          </p:cNvPr>
          <p:cNvSpPr txBox="1"/>
          <p:nvPr>
            <p:custDataLst>
              <p:tags r:id="rId7"/>
            </p:custDataLst>
          </p:nvPr>
        </p:nvSpPr>
        <p:spPr>
          <a:xfrm>
            <a:off x="184245" y="10411259"/>
            <a:ext cx="2852382" cy="200055"/>
          </a:xfrm>
          <a:prstGeom prst="rect">
            <a:avLst/>
          </a:prstGeom>
          <a:noFill/>
        </p:spPr>
        <p:txBody>
          <a:bodyPr wrap="square" rtlCol="0">
            <a:spAutoFit/>
          </a:bodyPr>
          <a:lstStyle/>
          <a:p>
            <a:r>
              <a:rPr lang="fr-FR" sz="700" dirty="0">
                <a:effectLst/>
                <a:latin typeface="Roboto Thin" panose="02000000000000000000" pitchFamily="2" charset="0"/>
                <a:ea typeface="Roboto Thin" panose="02000000000000000000" pitchFamily="2" charset="0"/>
                <a:cs typeface="Times New Roman" panose="02020603050405020304" pitchFamily="18" charset="0"/>
              </a:rPr>
              <a:t>Dossier de compétences  mis à jour le</a:t>
            </a:r>
            <a:r>
              <a:rPr lang="fr-FR" sz="700" b="1" dirty="0">
                <a:effectLst/>
                <a:latin typeface="Roboto Thin" panose="02000000000000000000" pitchFamily="2" charset="0"/>
                <a:ea typeface="Roboto Thin" panose="02000000000000000000" pitchFamily="2" charset="0"/>
                <a:cs typeface="Times New Roman" panose="02020603050405020304" pitchFamily="18" charset="0"/>
              </a:rPr>
              <a:t> </a:t>
            </a:r>
            <a:r>
              <a:rPr lang="fr-FR" sz="700" b="1" dirty="0">
                <a:latin typeface="Roboto Thin" panose="02000000000000000000" pitchFamily="2" charset="0"/>
                <a:ea typeface="Roboto Thin" panose="02000000000000000000" pitchFamily="2" charset="0"/>
                <a:cs typeface="Times New Roman" panose="02020603050405020304" pitchFamily="18" charset="0"/>
              </a:rPr>
              <a:t>14 mai 2025 </a:t>
            </a:r>
            <a:r>
              <a:rPr lang="fr-FR" sz="700" b="1" dirty="0">
                <a:effectLst/>
                <a:latin typeface="Roboto Thin" panose="02000000000000000000" pitchFamily="2" charset="0"/>
                <a:ea typeface="Roboto Thin" panose="02000000000000000000" pitchFamily="2" charset="0"/>
                <a:cs typeface="Times New Roman" panose="02020603050405020304" pitchFamily="18" charset="0"/>
              </a:rPr>
              <a:t>– Page 14  /  15</a:t>
            </a:r>
            <a:endParaRPr lang="fr-FR" sz="700" b="1" dirty="0">
              <a:latin typeface="Roboto Thin" panose="02000000000000000000" pitchFamily="2" charset="0"/>
              <a:ea typeface="Roboto Thin" panose="02000000000000000000" pitchFamily="2" charset="0"/>
            </a:endParaRPr>
          </a:p>
        </p:txBody>
      </p:sp>
      <p:pic>
        <p:nvPicPr>
          <p:cNvPr id="34" name="Graphique 33" descr="Calendrier journalier contour">
            <a:extLst>
              <a:ext uri="{FF2B5EF4-FFF2-40B4-BE49-F238E27FC236}">
                <a16:creationId xmlns:a16="http://schemas.microsoft.com/office/drawing/2014/main" id="{7A9AC5E5-85ED-388C-3E3D-29CE50CA13BE}"/>
              </a:ext>
            </a:extLst>
          </p:cNvPr>
          <p:cNvPicPr>
            <a:picLocks noChangeAspect="1"/>
          </p:cNvPicPr>
          <p:nvPr>
            <p:custDataLst>
              <p:tags r:id="rId8"/>
            </p:custDataLst>
          </p:nvPr>
        </p:nvPicPr>
        <p:blipFill>
          <a:blip r:embed="rId22">
            <a:extLst>
              <a:ext uri="{96DAC541-7B7A-43D3-8B79-37D633B846F1}">
                <asvg:svgBlip xmlns:asvg="http://schemas.microsoft.com/office/drawing/2016/SVG/main" r:embed="rId23"/>
              </a:ext>
            </a:extLst>
          </a:blip>
          <a:stretch>
            <a:fillRect/>
          </a:stretch>
        </p:blipFill>
        <p:spPr>
          <a:xfrm>
            <a:off x="88791" y="10425995"/>
            <a:ext cx="147731" cy="147731"/>
          </a:xfrm>
          <a:prstGeom prst="rect">
            <a:avLst/>
          </a:prstGeom>
        </p:spPr>
      </p:pic>
      <p:pic>
        <p:nvPicPr>
          <p:cNvPr id="40" name="Graphique 39" descr="Internet contour">
            <a:extLst>
              <a:ext uri="{FF2B5EF4-FFF2-40B4-BE49-F238E27FC236}">
                <a16:creationId xmlns:a16="http://schemas.microsoft.com/office/drawing/2014/main" id="{DFEBE32C-9789-ED9C-FB63-C0415FDB9A79}"/>
              </a:ext>
            </a:extLst>
          </p:cNvPr>
          <p:cNvPicPr>
            <a:picLocks noChangeAspect="1"/>
          </p:cNvPicPr>
          <p:nvPr>
            <p:custDataLst>
              <p:tags r:id="rId9"/>
            </p:custDataLst>
          </p:nvPr>
        </p:nvPicPr>
        <p:blipFill>
          <a:blip r:embed="rId24">
            <a:extLst>
              <a:ext uri="{96DAC541-7B7A-43D3-8B79-37D633B846F1}">
                <asvg:svgBlip xmlns:asvg="http://schemas.microsoft.com/office/drawing/2016/SVG/main" r:embed="rId25"/>
              </a:ext>
            </a:extLst>
          </a:blip>
          <a:stretch>
            <a:fillRect/>
          </a:stretch>
        </p:blipFill>
        <p:spPr>
          <a:xfrm>
            <a:off x="3497314" y="723031"/>
            <a:ext cx="220113" cy="220113"/>
          </a:xfrm>
          <a:prstGeom prst="rect">
            <a:avLst/>
          </a:prstGeom>
        </p:spPr>
      </p:pic>
      <p:sp>
        <p:nvSpPr>
          <p:cNvPr id="41" name="Rectangle 40">
            <a:extLst>
              <a:ext uri="{FF2B5EF4-FFF2-40B4-BE49-F238E27FC236}">
                <a16:creationId xmlns:a16="http://schemas.microsoft.com/office/drawing/2014/main" id="{6251F00E-12C1-6EF7-3D72-921421580E42}"/>
              </a:ext>
            </a:extLst>
          </p:cNvPr>
          <p:cNvSpPr/>
          <p:nvPr>
            <p:custDataLst>
              <p:tags r:id="rId10"/>
            </p:custDataLst>
          </p:nvPr>
        </p:nvSpPr>
        <p:spPr>
          <a:xfrm>
            <a:off x="3801655" y="733231"/>
            <a:ext cx="1800000" cy="200055"/>
          </a:xfrm>
          <a:prstGeom prst="rect">
            <a:avLst/>
          </a:prstGeom>
        </p:spPr>
        <p:txBody>
          <a:bodyPr wrap="square" lIns="0" rIns="0" anchor="ctr">
            <a:spAutoFit/>
          </a:bodyPr>
          <a:lstStyle/>
          <a:p>
            <a:pPr>
              <a:spcAft>
                <a:spcPts val="300"/>
              </a:spcAft>
            </a:pPr>
            <a:r>
              <a:rPr lang="fr-FR" sz="700" dirty="0">
                <a:solidFill>
                  <a:schemeClr val="tx1">
                    <a:lumMod val="75000"/>
                    <a:lumOff val="25000"/>
                  </a:schemeClr>
                </a:solidFill>
                <a:latin typeface="Roboto" panose="02000000000000000000" pitchFamily="2" charset="0"/>
                <a:ea typeface="Roboto" panose="02000000000000000000" pitchFamily="2" charset="0"/>
                <a:hlinkClick r:id="rId26">
                  <a:extLst>
                    <a:ext uri="{A12FA001-AC4F-418D-AE19-62706E023703}">
                      <ahyp:hlinkClr xmlns:ahyp="http://schemas.microsoft.com/office/drawing/2018/hyperlinkcolor" val="tx"/>
                    </a:ext>
                  </a:extLst>
                </a:hlinkClick>
              </a:rPr>
              <a:t>https://paul-fsm.net</a:t>
            </a:r>
            <a:r>
              <a:rPr lang="fr-FR" sz="700" dirty="0">
                <a:solidFill>
                  <a:schemeClr val="tx1">
                    <a:lumMod val="75000"/>
                    <a:lumOff val="25000"/>
                  </a:schemeClr>
                </a:solidFill>
                <a:latin typeface="Roboto" panose="02000000000000000000" pitchFamily="2" charset="0"/>
                <a:ea typeface="Roboto" panose="02000000000000000000" pitchFamily="2" charset="0"/>
              </a:rPr>
              <a:t> </a:t>
            </a:r>
          </a:p>
        </p:txBody>
      </p:sp>
      <p:sp>
        <p:nvSpPr>
          <p:cNvPr id="45" name="Rectangle 44">
            <a:extLst>
              <a:ext uri="{FF2B5EF4-FFF2-40B4-BE49-F238E27FC236}">
                <a16:creationId xmlns:a16="http://schemas.microsoft.com/office/drawing/2014/main" id="{078A9BFD-74D4-893C-3F23-DA919D557326}"/>
              </a:ext>
            </a:extLst>
          </p:cNvPr>
          <p:cNvSpPr/>
          <p:nvPr>
            <p:custDataLst>
              <p:tags r:id="rId11"/>
            </p:custDataLst>
          </p:nvPr>
        </p:nvSpPr>
        <p:spPr>
          <a:xfrm>
            <a:off x="1957535" y="743089"/>
            <a:ext cx="1800000" cy="200055"/>
          </a:xfrm>
          <a:prstGeom prst="rect">
            <a:avLst/>
          </a:prstGeom>
        </p:spPr>
        <p:txBody>
          <a:bodyPr wrap="square" lIns="0" rIns="0" anchor="ctr">
            <a:spAutoFit/>
          </a:bodyPr>
          <a:lstStyle/>
          <a:p>
            <a:r>
              <a:rPr lang="fr-FR" sz="700" dirty="0">
                <a:solidFill>
                  <a:schemeClr val="tx1">
                    <a:lumMod val="75000"/>
                    <a:lumOff val="25000"/>
                  </a:schemeClr>
                </a:solidFill>
                <a:latin typeface="Roboto" panose="02000000000000000000" pitchFamily="2" charset="0"/>
                <a:ea typeface="Roboto" panose="02000000000000000000" pitchFamily="2" charset="0"/>
                <a:hlinkClick r:id="rId27">
                  <a:extLst>
                    <a:ext uri="{A12FA001-AC4F-418D-AE19-62706E023703}">
                      <ahyp:hlinkClr xmlns:ahyp="http://schemas.microsoft.com/office/drawing/2018/hyperlinkcolor" val="tx"/>
                    </a:ext>
                  </a:extLst>
                </a:hlinkClick>
              </a:rPr>
              <a:t>paul.flye.sainte.marie@gmail.com</a:t>
            </a:r>
            <a:endParaRPr lang="fr-FR" sz="700" dirty="0">
              <a:solidFill>
                <a:schemeClr val="tx1">
                  <a:lumMod val="75000"/>
                  <a:lumOff val="25000"/>
                </a:schemeClr>
              </a:solidFill>
              <a:latin typeface="Roboto" panose="02000000000000000000" pitchFamily="2" charset="0"/>
              <a:ea typeface="Roboto" panose="02000000000000000000" pitchFamily="2" charset="0"/>
            </a:endParaRPr>
          </a:p>
        </p:txBody>
      </p:sp>
      <p:pic>
        <p:nvPicPr>
          <p:cNvPr id="46" name="Graphique 45" descr="Adresse de courrier contour">
            <a:extLst>
              <a:ext uri="{FF2B5EF4-FFF2-40B4-BE49-F238E27FC236}">
                <a16:creationId xmlns:a16="http://schemas.microsoft.com/office/drawing/2014/main" id="{973EAD9C-0340-8F49-3735-FF50C869D620}"/>
              </a:ext>
            </a:extLst>
          </p:cNvPr>
          <p:cNvPicPr>
            <a:picLocks noChangeAspect="1"/>
          </p:cNvPicPr>
          <p:nvPr>
            <p:custDataLst>
              <p:tags r:id="rId12"/>
            </p:custDataLst>
          </p:nvPr>
        </p:nvPicPr>
        <p:blipFill>
          <a:blip r:embed="rId28">
            <a:extLst>
              <a:ext uri="{96DAC541-7B7A-43D3-8B79-37D633B846F1}">
                <asvg:svgBlip xmlns:asvg="http://schemas.microsoft.com/office/drawing/2016/SVG/main" r:embed="rId29"/>
              </a:ext>
            </a:extLst>
          </a:blip>
          <a:stretch>
            <a:fillRect/>
          </a:stretch>
        </p:blipFill>
        <p:spPr>
          <a:xfrm>
            <a:off x="1701165" y="747638"/>
            <a:ext cx="200055" cy="200055"/>
          </a:xfrm>
          <a:prstGeom prst="rect">
            <a:avLst/>
          </a:prstGeom>
        </p:spPr>
      </p:pic>
      <p:sp>
        <p:nvSpPr>
          <p:cNvPr id="47" name="Rectangle 46">
            <a:extLst>
              <a:ext uri="{FF2B5EF4-FFF2-40B4-BE49-F238E27FC236}">
                <a16:creationId xmlns:a16="http://schemas.microsoft.com/office/drawing/2014/main" id="{A21C1BF5-C623-F6D2-398F-DDFF77AA104E}"/>
              </a:ext>
            </a:extLst>
          </p:cNvPr>
          <p:cNvSpPr/>
          <p:nvPr>
            <p:custDataLst>
              <p:tags r:id="rId13"/>
            </p:custDataLst>
          </p:nvPr>
        </p:nvSpPr>
        <p:spPr>
          <a:xfrm>
            <a:off x="5105629" y="741048"/>
            <a:ext cx="881381" cy="200055"/>
          </a:xfrm>
          <a:prstGeom prst="rect">
            <a:avLst/>
          </a:prstGeom>
        </p:spPr>
        <p:txBody>
          <a:bodyPr wrap="square" lIns="0" rIns="0" anchor="ctr">
            <a:spAutoFit/>
          </a:bodyPr>
          <a:lstStyle/>
          <a:p>
            <a:pPr>
              <a:spcAft>
                <a:spcPts val="300"/>
              </a:spcAft>
            </a:pPr>
            <a:r>
              <a:rPr lang="fr-FR" sz="700" dirty="0">
                <a:solidFill>
                  <a:schemeClr val="tx1">
                    <a:lumMod val="75000"/>
                    <a:lumOff val="25000"/>
                  </a:schemeClr>
                </a:solidFill>
                <a:latin typeface="Roboto" panose="02000000000000000000" pitchFamily="2" charset="0"/>
                <a:ea typeface="Roboto" panose="02000000000000000000" pitchFamily="2" charset="0"/>
              </a:rPr>
              <a:t>07 81 79 09 03 </a:t>
            </a:r>
          </a:p>
        </p:txBody>
      </p:sp>
      <p:pic>
        <p:nvPicPr>
          <p:cNvPr id="51" name="Graphique 50" descr="Vibration du téléphone contour">
            <a:extLst>
              <a:ext uri="{FF2B5EF4-FFF2-40B4-BE49-F238E27FC236}">
                <a16:creationId xmlns:a16="http://schemas.microsoft.com/office/drawing/2014/main" id="{8EDF817B-092C-E05B-3052-D96F4DBE1003}"/>
              </a:ext>
            </a:extLst>
          </p:cNvPr>
          <p:cNvPicPr>
            <a:picLocks noChangeAspect="1"/>
          </p:cNvPicPr>
          <p:nvPr>
            <p:custDataLst>
              <p:tags r:id="rId14"/>
            </p:custDataLst>
          </p:nvPr>
        </p:nvPicPr>
        <p:blipFill>
          <a:blip r:embed="rId30">
            <a:extLst>
              <a:ext uri="{96DAC541-7B7A-43D3-8B79-37D633B846F1}">
                <asvg:svgBlip xmlns:asvg="http://schemas.microsoft.com/office/drawing/2016/SVG/main" r:embed="rId31"/>
              </a:ext>
            </a:extLst>
          </a:blip>
          <a:stretch>
            <a:fillRect/>
          </a:stretch>
        </p:blipFill>
        <p:spPr>
          <a:xfrm>
            <a:off x="4889143" y="760309"/>
            <a:ext cx="165613" cy="165613"/>
          </a:xfrm>
          <a:prstGeom prst="rect">
            <a:avLst/>
          </a:prstGeom>
        </p:spPr>
      </p:pic>
      <p:pic>
        <p:nvPicPr>
          <p:cNvPr id="2" name="Graphique 1" descr="Route contour">
            <a:extLst>
              <a:ext uri="{FF2B5EF4-FFF2-40B4-BE49-F238E27FC236}">
                <a16:creationId xmlns:a16="http://schemas.microsoft.com/office/drawing/2014/main" id="{72F98DB7-A059-5DB6-57BD-659D226D2C74}"/>
              </a:ext>
            </a:extLst>
          </p:cNvPr>
          <p:cNvPicPr>
            <a:picLocks noChangeAspect="1"/>
          </p:cNvPicPr>
          <p:nvPr>
            <p:custDataLst>
              <p:tags r:id="rId15"/>
            </p:custDataLst>
          </p:nvPr>
        </p:nvPicPr>
        <p:blipFill>
          <a:blip r:embed="rId32">
            <a:extLst>
              <a:ext uri="{96DAC541-7B7A-43D3-8B79-37D633B846F1}">
                <asvg:svgBlip xmlns:asvg="http://schemas.microsoft.com/office/drawing/2016/SVG/main" r:embed="rId33"/>
              </a:ext>
            </a:extLst>
          </a:blip>
          <a:stretch>
            <a:fillRect/>
          </a:stretch>
        </p:blipFill>
        <p:spPr>
          <a:xfrm>
            <a:off x="1415967" y="1446179"/>
            <a:ext cx="218980" cy="218980"/>
          </a:xfrm>
          <a:prstGeom prst="rect">
            <a:avLst/>
          </a:prstGeom>
        </p:spPr>
      </p:pic>
      <p:sp>
        <p:nvSpPr>
          <p:cNvPr id="4" name="ZoneTexte 3">
            <a:extLst>
              <a:ext uri="{FF2B5EF4-FFF2-40B4-BE49-F238E27FC236}">
                <a16:creationId xmlns:a16="http://schemas.microsoft.com/office/drawing/2014/main" id="{98D3F4A0-16FE-2BB0-C3D6-AB8C512DFDA3}"/>
              </a:ext>
            </a:extLst>
          </p:cNvPr>
          <p:cNvSpPr txBox="1"/>
          <p:nvPr>
            <p:custDataLst>
              <p:tags r:id="rId16"/>
            </p:custDataLst>
          </p:nvPr>
        </p:nvSpPr>
        <p:spPr>
          <a:xfrm>
            <a:off x="401879" y="1822856"/>
            <a:ext cx="6920536" cy="8263801"/>
          </a:xfrm>
          <a:prstGeom prst="rect">
            <a:avLst/>
          </a:prstGeom>
          <a:noFill/>
        </p:spPr>
        <p:txBody>
          <a:bodyPr wrap="square" lIns="0" tIns="0" rIns="0" bIns="0" rtlCol="0">
            <a:spAutoFit/>
          </a:bodyPr>
          <a:lstStyle/>
          <a:p>
            <a:pPr lvl="1">
              <a:spcAft>
                <a:spcPts val="600"/>
              </a:spcAft>
            </a:pPr>
            <a:r>
              <a:rPr lang="fr-FR" sz="900" b="1" dirty="0">
                <a:solidFill>
                  <a:schemeClr val="tx1">
                    <a:lumMod val="75000"/>
                    <a:lumOff val="25000"/>
                  </a:schemeClr>
                </a:solidFill>
                <a:latin typeface="Roboto SemiBold" panose="02000000000000000000" pitchFamily="2" charset="0"/>
              </a:rPr>
              <a:t>Client : OSEO </a:t>
            </a:r>
            <a:r>
              <a:rPr lang="fr-FR" sz="900" dirty="0">
                <a:solidFill>
                  <a:schemeClr val="tx1">
                    <a:lumMod val="75000"/>
                    <a:lumOff val="25000"/>
                  </a:schemeClr>
                </a:solidFill>
                <a:latin typeface="Roboto SemiBold" panose="02000000000000000000" pitchFamily="2" charset="0"/>
              </a:rPr>
              <a:t>- </a:t>
            </a:r>
            <a:r>
              <a:rPr lang="fr-FR" sz="900" b="1" dirty="0">
                <a:solidFill>
                  <a:schemeClr val="tx1">
                    <a:lumMod val="75000"/>
                    <a:lumOff val="25000"/>
                  </a:schemeClr>
                </a:solidFill>
                <a:latin typeface="Roboto SemiBold" panose="02000000000000000000" pitchFamily="2" charset="0"/>
              </a:rPr>
              <a:t>En 2009, de avril à octobre ( 7 mois )</a:t>
            </a:r>
            <a:br>
              <a:rPr lang="fr-FR" sz="900" dirty="0">
                <a:latin typeface="Roboto" panose="02000000000000000000" pitchFamily="2" charset="0"/>
                <a:ea typeface="Roboto" panose="02000000000000000000" pitchFamily="2" charset="0"/>
              </a:rPr>
            </a:br>
            <a:r>
              <a:rPr lang="fr-FR" sz="900" b="1" dirty="0">
                <a:solidFill>
                  <a:schemeClr val="tx1">
                    <a:lumMod val="75000"/>
                    <a:lumOff val="25000"/>
                  </a:schemeClr>
                </a:solidFill>
                <a:latin typeface="Roboto" panose="02000000000000000000" pitchFamily="2" charset="0"/>
                <a:ea typeface="Roboto" panose="02000000000000000000" pitchFamily="2" charset="0"/>
              </a:rPr>
              <a:t>Fonction : Accompagnement du changement et développement d’une application pour les directions du contrôle interne</a:t>
            </a:r>
          </a:p>
          <a:p>
            <a:pPr lvl="1">
              <a:spcAft>
                <a:spcPts val="600"/>
              </a:spcAft>
            </a:pPr>
            <a:r>
              <a:rPr lang="fr-FR" sz="900" b="1" dirty="0">
                <a:solidFill>
                  <a:schemeClr val="tx1">
                    <a:lumMod val="75000"/>
                    <a:lumOff val="25000"/>
                  </a:schemeClr>
                </a:solidFill>
                <a:latin typeface="Roboto" panose="02000000000000000000" pitchFamily="2" charset="0"/>
                <a:ea typeface="Roboto" panose="02000000000000000000" pitchFamily="2" charset="0"/>
              </a:rPr>
              <a:t>Deux tâches de réalisation :</a:t>
            </a:r>
          </a:p>
          <a:p>
            <a:pPr lvl="1">
              <a:spcAft>
                <a:spcPts val="600"/>
              </a:spcAft>
            </a:pPr>
            <a:r>
              <a:rPr lang="fr-FR" sz="900" dirty="0">
                <a:solidFill>
                  <a:schemeClr val="tx1">
                    <a:lumMod val="75000"/>
                    <a:lumOff val="25000"/>
                  </a:schemeClr>
                </a:solidFill>
                <a:latin typeface="Roboto" panose="02000000000000000000" pitchFamily="2" charset="0"/>
                <a:ea typeface="Roboto" panose="02000000000000000000" pitchFamily="2" charset="0"/>
              </a:rPr>
              <a:t>Réaliser l’accompagnement de la livraison du nouveau Lotus Notes (passage de la version 6.5.3 à la version 8.5.1).</a:t>
            </a:r>
          </a:p>
          <a:p>
            <a:pPr lvl="1">
              <a:spcAft>
                <a:spcPts val="600"/>
              </a:spcAft>
            </a:pPr>
            <a:r>
              <a:rPr lang="fr-FR" sz="900" dirty="0">
                <a:solidFill>
                  <a:schemeClr val="tx1">
                    <a:lumMod val="75000"/>
                    <a:lumOff val="25000"/>
                  </a:schemeClr>
                </a:solidFill>
                <a:latin typeface="Roboto" panose="02000000000000000000" pitchFamily="2" charset="0"/>
                <a:ea typeface="Roboto" panose="02000000000000000000" pitchFamily="2" charset="0"/>
              </a:rPr>
              <a:t>Réaliser une application pour la direction du contrôle et la direction de l’audit de la société.</a:t>
            </a:r>
          </a:p>
          <a:p>
            <a:pPr marL="628650" lvl="1" indent="-171450">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Audit du système d’échange entre les deux directions de contrôle de la société.</a:t>
            </a:r>
          </a:p>
          <a:p>
            <a:pPr marL="628650" lvl="1" indent="-171450">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Rédaction des documents nécessaires à l’élaboration d’un projet : Rapport de pré-étude, spécifications fonctionnelles et techniques, PV de validation, élaboration des cahiers de tests fonctionnels, techniques.</a:t>
            </a:r>
          </a:p>
          <a:p>
            <a:pPr marL="628650" lvl="1" indent="-171450">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Mise en place des comités nécessaires au projet : pilotage, projet et anomalie.</a:t>
            </a:r>
          </a:p>
          <a:p>
            <a:pPr marL="628650" lvl="1" indent="-171450">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Développement complet de l’application.</a:t>
            </a:r>
          </a:p>
          <a:p>
            <a:pPr marL="628650" lvl="1" indent="-171450">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Livraison de l’application.</a:t>
            </a:r>
          </a:p>
          <a:p>
            <a:pPr marL="628650" lvl="1" indent="-171450">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Mise en place de plusieurs supports de communication : Construction d’un espace collaboratif (sous Lotus Notes), construction d’une FAQ sur le déploiement, sur l’intranet du site ; mise en place d’une Boîte Mail spécifique au projet ; formations personnelles aux nouveautés du nouveau Lotus pour les directeurs ; présentations en amphithéâtre des nouveautés du nouveau Lotus à l’ensemble des collaborateurs d’OSEO;</a:t>
            </a:r>
          </a:p>
          <a:p>
            <a:pPr marL="628650" lvl="1" indent="-171450">
              <a:spcAft>
                <a:spcPts val="600"/>
              </a:spcAft>
              <a:buFont typeface="Courier New" panose="02070309020205020404" pitchFamily="49" charset="0"/>
              <a:buChar char="o"/>
            </a:pPr>
            <a:endParaRPr lang="fr-FR" sz="900" dirty="0">
              <a:solidFill>
                <a:schemeClr val="tx1">
                  <a:lumMod val="75000"/>
                  <a:lumOff val="25000"/>
                </a:schemeClr>
              </a:solidFill>
              <a:latin typeface="Roboto" panose="02000000000000000000" pitchFamily="2" charset="0"/>
              <a:ea typeface="Roboto" panose="02000000000000000000" pitchFamily="2" charset="0"/>
            </a:endParaRPr>
          </a:p>
          <a:p>
            <a:pPr lvl="1">
              <a:spcAft>
                <a:spcPts val="600"/>
              </a:spcAft>
            </a:pPr>
            <a:r>
              <a:rPr lang="fr-FR" sz="900" b="1" dirty="0">
                <a:solidFill>
                  <a:schemeClr val="tx1">
                    <a:lumMod val="75000"/>
                    <a:lumOff val="25000"/>
                  </a:schemeClr>
                </a:solidFill>
                <a:latin typeface="Roboto" panose="02000000000000000000" pitchFamily="2" charset="0"/>
                <a:ea typeface="Roboto" panose="02000000000000000000" pitchFamily="2" charset="0"/>
              </a:rPr>
              <a:t>Sujets &amp; Technologies abordés pendant cette mission : </a:t>
            </a:r>
            <a:br>
              <a:rPr lang="fr-FR" sz="900" b="1" dirty="0">
                <a:solidFill>
                  <a:schemeClr val="tx1">
                    <a:lumMod val="75000"/>
                    <a:lumOff val="25000"/>
                  </a:schemeClr>
                </a:solidFill>
                <a:latin typeface="Roboto" panose="02000000000000000000" pitchFamily="2" charset="0"/>
                <a:ea typeface="Roboto" panose="02000000000000000000" pitchFamily="2" charset="0"/>
              </a:rPr>
            </a:br>
            <a:r>
              <a:rPr lang="fr-FR" sz="900" dirty="0">
                <a:solidFill>
                  <a:schemeClr val="tx1">
                    <a:lumMod val="75000"/>
                    <a:lumOff val="25000"/>
                  </a:schemeClr>
                </a:solidFill>
                <a:latin typeface="Roboto" panose="02000000000000000000" pitchFamily="2" charset="0"/>
                <a:ea typeface="Roboto" panose="02000000000000000000" pitchFamily="2" charset="0"/>
              </a:rPr>
              <a:t>Cycle en V, Lotus Domino, Lotus Notes, Lotus Notes, Designer et </a:t>
            </a:r>
            <a:r>
              <a:rPr lang="fr-FR" sz="900" dirty="0" err="1">
                <a:solidFill>
                  <a:schemeClr val="tx1">
                    <a:lumMod val="75000"/>
                    <a:lumOff val="25000"/>
                  </a:schemeClr>
                </a:solidFill>
                <a:latin typeface="Roboto" panose="02000000000000000000" pitchFamily="2" charset="0"/>
                <a:ea typeface="Roboto" panose="02000000000000000000" pitchFamily="2" charset="0"/>
              </a:rPr>
              <a:t>Administrator</a:t>
            </a:r>
            <a:r>
              <a:rPr lang="fr-FR" sz="900" dirty="0">
                <a:solidFill>
                  <a:schemeClr val="tx1">
                    <a:lumMod val="75000"/>
                    <a:lumOff val="25000"/>
                  </a:schemeClr>
                </a:solidFill>
                <a:latin typeface="Roboto" panose="02000000000000000000" pitchFamily="2" charset="0"/>
                <a:ea typeface="Roboto" panose="02000000000000000000" pitchFamily="2" charset="0"/>
              </a:rPr>
              <a:t>, MS Office (2003 – 2016).</a:t>
            </a:r>
          </a:p>
          <a:p>
            <a:pPr lvl="1">
              <a:spcAft>
                <a:spcPts val="600"/>
              </a:spcAft>
            </a:pPr>
            <a:endParaRPr lang="fr-FR" sz="900" dirty="0">
              <a:solidFill>
                <a:schemeClr val="tx1">
                  <a:lumMod val="75000"/>
                  <a:lumOff val="25000"/>
                </a:schemeClr>
              </a:solidFill>
              <a:latin typeface="Roboto SemiBold" panose="02000000000000000000" pitchFamily="2" charset="0"/>
            </a:endParaRPr>
          </a:p>
          <a:p>
            <a:pPr lvl="1">
              <a:spcAft>
                <a:spcPts val="600"/>
              </a:spcAft>
            </a:pPr>
            <a:endParaRPr lang="fr-FR" sz="900" dirty="0">
              <a:solidFill>
                <a:schemeClr val="tx1">
                  <a:lumMod val="75000"/>
                  <a:lumOff val="25000"/>
                </a:schemeClr>
              </a:solidFill>
              <a:latin typeface="Roboto SemiBold" panose="02000000000000000000" pitchFamily="2" charset="0"/>
            </a:endParaRPr>
          </a:p>
          <a:p>
            <a:pPr lvl="1">
              <a:spcAft>
                <a:spcPts val="600"/>
              </a:spcAft>
            </a:pPr>
            <a:r>
              <a:rPr lang="fr-FR" sz="900" b="1" dirty="0">
                <a:solidFill>
                  <a:schemeClr val="tx1">
                    <a:lumMod val="75000"/>
                    <a:lumOff val="25000"/>
                  </a:schemeClr>
                </a:solidFill>
                <a:latin typeface="Roboto SemiBold" panose="02000000000000000000" pitchFamily="2" charset="0"/>
              </a:rPr>
              <a:t>Client : Épargne Actuelle - D’octobre 2008 à avril 2009 ( 7 mois )</a:t>
            </a:r>
            <a:br>
              <a:rPr lang="fr-FR" sz="900" dirty="0">
                <a:latin typeface="Roboto" panose="02000000000000000000" pitchFamily="2" charset="0"/>
                <a:ea typeface="Roboto" panose="02000000000000000000" pitchFamily="2" charset="0"/>
              </a:rPr>
            </a:br>
            <a:r>
              <a:rPr lang="fr-FR" sz="900" b="1" dirty="0">
                <a:solidFill>
                  <a:schemeClr val="tx1">
                    <a:lumMod val="75000"/>
                    <a:lumOff val="25000"/>
                  </a:schemeClr>
                </a:solidFill>
                <a:latin typeface="Roboto" panose="02000000000000000000" pitchFamily="2" charset="0"/>
                <a:ea typeface="Roboto" panose="02000000000000000000" pitchFamily="2" charset="0"/>
              </a:rPr>
              <a:t>Fonction : Développeur Lotus, maintenance évolutive</a:t>
            </a:r>
          </a:p>
          <a:p>
            <a:pPr lvl="1">
              <a:spcAft>
                <a:spcPts val="600"/>
              </a:spcAft>
            </a:pPr>
            <a:r>
              <a:rPr lang="fr-FR" sz="900" dirty="0">
                <a:solidFill>
                  <a:schemeClr val="tx1">
                    <a:lumMod val="75000"/>
                    <a:lumOff val="25000"/>
                  </a:schemeClr>
                </a:solidFill>
                <a:latin typeface="Roboto" panose="02000000000000000000" pitchFamily="2" charset="0"/>
                <a:ea typeface="Roboto" panose="02000000000000000000" pitchFamily="2" charset="0"/>
              </a:rPr>
              <a:t>Réaliser différentes évolutions sur un projet existant.</a:t>
            </a:r>
          </a:p>
          <a:p>
            <a:pPr marL="628650" lvl="1" indent="-171450">
              <a:spcAft>
                <a:spcPts val="6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rPr>
              <a:t>Rédaction des documents nécessaires à l’élaboration des évolutions : Rapport d’analyse et rédaction des spécifications fonctionnelles et techniques nécessaires, PV de validation.</a:t>
            </a:r>
          </a:p>
          <a:p>
            <a:pPr marL="628650" lvl="1" indent="-171450">
              <a:spcAft>
                <a:spcPts val="6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rPr>
              <a:t>Développement des évolutions.</a:t>
            </a:r>
          </a:p>
          <a:p>
            <a:pPr marL="628650" lvl="1" indent="-171450">
              <a:spcAft>
                <a:spcPts val="6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rPr>
              <a:t>Fluidité de fonctionnement et d’échange d’informations avec le responsable informatique de la société.</a:t>
            </a:r>
          </a:p>
          <a:p>
            <a:pPr marL="628650" lvl="1" indent="-171450">
              <a:spcAft>
                <a:spcPts val="6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rPr>
              <a:t>Livraison des évolutions dans les environnements de développement, recette et production.</a:t>
            </a:r>
          </a:p>
          <a:p>
            <a:pPr lvl="1">
              <a:spcAft>
                <a:spcPts val="600"/>
              </a:spcAft>
            </a:pPr>
            <a:endParaRPr lang="fr-FR" sz="900" dirty="0">
              <a:solidFill>
                <a:schemeClr val="tx1">
                  <a:lumMod val="75000"/>
                  <a:lumOff val="25000"/>
                </a:schemeClr>
              </a:solidFill>
              <a:latin typeface="Roboto" panose="02000000000000000000" pitchFamily="2" charset="0"/>
              <a:ea typeface="Roboto" panose="02000000000000000000" pitchFamily="2" charset="0"/>
            </a:endParaRPr>
          </a:p>
          <a:p>
            <a:pPr lvl="1">
              <a:spcAft>
                <a:spcPts val="600"/>
              </a:spcAft>
            </a:pPr>
            <a:r>
              <a:rPr lang="fr-FR" sz="900" b="1" dirty="0">
                <a:solidFill>
                  <a:schemeClr val="tx1">
                    <a:lumMod val="75000"/>
                    <a:lumOff val="25000"/>
                  </a:schemeClr>
                </a:solidFill>
                <a:latin typeface="Roboto" panose="02000000000000000000" pitchFamily="2" charset="0"/>
                <a:ea typeface="Roboto" panose="02000000000000000000" pitchFamily="2" charset="0"/>
              </a:rPr>
              <a:t>Sujets &amp; Technologies abordés pendant cette mission : </a:t>
            </a:r>
            <a:br>
              <a:rPr lang="fr-FR" sz="900" b="1" dirty="0">
                <a:solidFill>
                  <a:schemeClr val="tx1">
                    <a:lumMod val="75000"/>
                    <a:lumOff val="25000"/>
                  </a:schemeClr>
                </a:solidFill>
                <a:latin typeface="Roboto" panose="02000000000000000000" pitchFamily="2" charset="0"/>
                <a:ea typeface="Roboto" panose="02000000000000000000" pitchFamily="2" charset="0"/>
              </a:rPr>
            </a:br>
            <a:r>
              <a:rPr lang="fr-FR" sz="900" dirty="0">
                <a:solidFill>
                  <a:schemeClr val="tx1">
                    <a:lumMod val="75000"/>
                    <a:lumOff val="25000"/>
                  </a:schemeClr>
                </a:solidFill>
                <a:latin typeface="Roboto" panose="02000000000000000000" pitchFamily="2" charset="0"/>
                <a:ea typeface="Roboto" panose="02000000000000000000" pitchFamily="2" charset="0"/>
              </a:rPr>
              <a:t>Cycle en V, Lotus Notes, Designer et </a:t>
            </a:r>
            <a:r>
              <a:rPr lang="fr-FR" sz="900" dirty="0" err="1">
                <a:solidFill>
                  <a:schemeClr val="tx1">
                    <a:lumMod val="75000"/>
                    <a:lumOff val="25000"/>
                  </a:schemeClr>
                </a:solidFill>
                <a:latin typeface="Roboto" panose="02000000000000000000" pitchFamily="2" charset="0"/>
                <a:ea typeface="Roboto" panose="02000000000000000000" pitchFamily="2" charset="0"/>
              </a:rPr>
              <a:t>Administrator</a:t>
            </a:r>
            <a:r>
              <a:rPr lang="fr-FR" sz="900" dirty="0">
                <a:solidFill>
                  <a:schemeClr val="tx1">
                    <a:lumMod val="75000"/>
                    <a:lumOff val="25000"/>
                  </a:schemeClr>
                </a:solidFill>
                <a:latin typeface="Roboto" panose="02000000000000000000" pitchFamily="2" charset="0"/>
                <a:ea typeface="Roboto" panose="02000000000000000000" pitchFamily="2" charset="0"/>
              </a:rPr>
              <a:t>, MS Office (2003 – 2016), </a:t>
            </a:r>
          </a:p>
          <a:p>
            <a:pPr lvl="1">
              <a:spcAft>
                <a:spcPts val="600"/>
              </a:spcAft>
            </a:pPr>
            <a:endParaRPr lang="fr-FR" sz="900" b="1" dirty="0">
              <a:solidFill>
                <a:schemeClr val="tx1">
                  <a:lumMod val="75000"/>
                  <a:lumOff val="25000"/>
                </a:schemeClr>
              </a:solidFill>
              <a:latin typeface="Roboto SemiBold" panose="02000000000000000000" pitchFamily="2" charset="0"/>
            </a:endParaRPr>
          </a:p>
          <a:p>
            <a:pPr lvl="1">
              <a:spcAft>
                <a:spcPts val="600"/>
              </a:spcAft>
            </a:pPr>
            <a:endParaRPr lang="fr-FR" sz="900" b="1" dirty="0">
              <a:solidFill>
                <a:schemeClr val="tx1">
                  <a:lumMod val="75000"/>
                  <a:lumOff val="25000"/>
                </a:schemeClr>
              </a:solidFill>
              <a:latin typeface="Roboto SemiBold" panose="02000000000000000000" pitchFamily="2" charset="0"/>
            </a:endParaRPr>
          </a:p>
          <a:p>
            <a:pPr lvl="1">
              <a:spcAft>
                <a:spcPts val="600"/>
              </a:spcAft>
            </a:pPr>
            <a:r>
              <a:rPr lang="fr-FR" sz="900" b="1" dirty="0">
                <a:solidFill>
                  <a:schemeClr val="tx1">
                    <a:lumMod val="75000"/>
                    <a:lumOff val="25000"/>
                  </a:schemeClr>
                </a:solidFill>
                <a:latin typeface="Roboto SemiBold" panose="02000000000000000000" pitchFamily="2" charset="0"/>
              </a:rPr>
              <a:t>Client : NGO The UNION </a:t>
            </a:r>
            <a:r>
              <a:rPr lang="fr-FR" sz="900" dirty="0">
                <a:solidFill>
                  <a:schemeClr val="tx1">
                    <a:lumMod val="75000"/>
                    <a:lumOff val="25000"/>
                  </a:schemeClr>
                </a:solidFill>
                <a:latin typeface="Roboto SemiBold" panose="02000000000000000000" pitchFamily="2" charset="0"/>
              </a:rPr>
              <a:t>- </a:t>
            </a:r>
            <a:r>
              <a:rPr lang="fr-FR" sz="900" dirty="0">
                <a:latin typeface="Roboto" panose="02000000000000000000" pitchFamily="2" charset="0"/>
                <a:ea typeface="Roboto" panose="02000000000000000000" pitchFamily="2" charset="0"/>
              </a:rPr>
              <a:t>En septembre 2008 ( 1 mois )</a:t>
            </a:r>
            <a:br>
              <a:rPr lang="fr-FR" sz="900" dirty="0">
                <a:latin typeface="Roboto" panose="02000000000000000000" pitchFamily="2" charset="0"/>
                <a:ea typeface="Roboto" panose="02000000000000000000" pitchFamily="2" charset="0"/>
              </a:rPr>
            </a:br>
            <a:r>
              <a:rPr lang="fr-FR" sz="900" b="1" dirty="0">
                <a:solidFill>
                  <a:schemeClr val="tx1">
                    <a:lumMod val="75000"/>
                    <a:lumOff val="25000"/>
                  </a:schemeClr>
                </a:solidFill>
                <a:latin typeface="Roboto" panose="02000000000000000000" pitchFamily="2" charset="0"/>
                <a:ea typeface="Roboto" panose="02000000000000000000" pitchFamily="2" charset="0"/>
              </a:rPr>
              <a:t>Fonction : Développeur PHP - Joomla</a:t>
            </a:r>
          </a:p>
          <a:p>
            <a:pPr lvl="1">
              <a:spcAft>
                <a:spcPts val="600"/>
              </a:spcAft>
            </a:pPr>
            <a:r>
              <a:rPr lang="fr-FR" sz="900" dirty="0">
                <a:solidFill>
                  <a:schemeClr val="tx1">
                    <a:lumMod val="75000"/>
                    <a:lumOff val="25000"/>
                  </a:schemeClr>
                </a:solidFill>
                <a:latin typeface="Roboto" panose="02000000000000000000" pitchFamily="2" charset="0"/>
                <a:ea typeface="Roboto" panose="02000000000000000000" pitchFamily="2" charset="0"/>
              </a:rPr>
              <a:t>Réaliser différents plugins web fonctionnant sur Joomla (version 1.0.15)</a:t>
            </a:r>
          </a:p>
          <a:p>
            <a:pPr marL="628650" lvl="1" indent="-171450">
              <a:spcAft>
                <a:spcPts val="6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rPr>
              <a:t>Développement des plugins.</a:t>
            </a:r>
          </a:p>
          <a:p>
            <a:pPr marL="628650" lvl="1" indent="-171450">
              <a:spcAft>
                <a:spcPts val="6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rPr>
              <a:t>Formation des développeurs à Joomla (Fonctionnement interne de l’application, développement nécessaire)</a:t>
            </a:r>
          </a:p>
          <a:p>
            <a:pPr lvl="1">
              <a:spcAft>
                <a:spcPts val="600"/>
              </a:spcAft>
            </a:pPr>
            <a:endParaRPr lang="fr-FR" sz="900" b="1" dirty="0">
              <a:solidFill>
                <a:schemeClr val="tx1">
                  <a:lumMod val="75000"/>
                  <a:lumOff val="25000"/>
                </a:schemeClr>
              </a:solidFill>
              <a:latin typeface="Roboto" panose="02000000000000000000" pitchFamily="2" charset="0"/>
              <a:ea typeface="Roboto" panose="02000000000000000000" pitchFamily="2" charset="0"/>
            </a:endParaRPr>
          </a:p>
          <a:p>
            <a:pPr lvl="1">
              <a:spcAft>
                <a:spcPts val="600"/>
              </a:spcAft>
            </a:pPr>
            <a:r>
              <a:rPr lang="fr-FR" sz="900" b="1" dirty="0">
                <a:solidFill>
                  <a:schemeClr val="tx1">
                    <a:lumMod val="75000"/>
                    <a:lumOff val="25000"/>
                  </a:schemeClr>
                </a:solidFill>
                <a:latin typeface="Roboto" panose="02000000000000000000" pitchFamily="2" charset="0"/>
                <a:ea typeface="Roboto" panose="02000000000000000000" pitchFamily="2" charset="0"/>
              </a:rPr>
              <a:t>Sujets &amp; Technologies abordés pendant cette mission : </a:t>
            </a:r>
            <a:br>
              <a:rPr lang="fr-FR" sz="900" b="1" dirty="0">
                <a:solidFill>
                  <a:schemeClr val="tx1">
                    <a:lumMod val="75000"/>
                    <a:lumOff val="25000"/>
                  </a:schemeClr>
                </a:solidFill>
                <a:latin typeface="Roboto" panose="02000000000000000000" pitchFamily="2" charset="0"/>
                <a:ea typeface="Roboto" panose="02000000000000000000" pitchFamily="2" charset="0"/>
              </a:rPr>
            </a:br>
            <a:r>
              <a:rPr lang="fr-FR" sz="900" dirty="0">
                <a:solidFill>
                  <a:schemeClr val="tx1">
                    <a:lumMod val="75000"/>
                    <a:lumOff val="25000"/>
                  </a:schemeClr>
                </a:solidFill>
                <a:latin typeface="Roboto" panose="02000000000000000000" pitchFamily="2" charset="0"/>
                <a:ea typeface="Roboto" panose="02000000000000000000" pitchFamily="2" charset="0"/>
              </a:rPr>
              <a:t>CSS, HTML 4, Joomla, MySQL, PHP, WAMP,</a:t>
            </a:r>
          </a:p>
          <a:p>
            <a:pPr>
              <a:spcAft>
                <a:spcPts val="600"/>
              </a:spcAft>
            </a:pPr>
            <a:endParaRPr lang="fr-FR" sz="800" dirty="0">
              <a:solidFill>
                <a:schemeClr val="tx1">
                  <a:lumMod val="75000"/>
                  <a:lumOff val="25000"/>
                </a:schemeClr>
              </a:solidFill>
              <a:latin typeface="Roboto" panose="02000000000000000000" pitchFamily="2" charset="0"/>
              <a:ea typeface="Roboto" panose="02000000000000000000" pitchFamily="2" charset="0"/>
            </a:endParaRPr>
          </a:p>
        </p:txBody>
      </p:sp>
      <p:pic>
        <p:nvPicPr>
          <p:cNvPr id="7" name="Image 6" descr="Une image contenant Graphique, Police, logo, conception&#10;&#10;Description générée automatiquement">
            <a:extLst>
              <a:ext uri="{FF2B5EF4-FFF2-40B4-BE49-F238E27FC236}">
                <a16:creationId xmlns:a16="http://schemas.microsoft.com/office/drawing/2014/main" id="{81A83366-88F8-240E-3658-9EF1344FB5A6}"/>
              </a:ext>
            </a:extLst>
          </p:cNvPr>
          <p:cNvPicPr>
            <a:picLocks noChangeAspect="1"/>
          </p:cNvPicPr>
          <p:nvPr>
            <p:custDataLst>
              <p:tags r:id="rId17"/>
            </p:custDataLst>
          </p:nvPr>
        </p:nvPicPr>
        <p:blipFill rotWithShape="1">
          <a:blip r:embed="rId34"/>
          <a:srcRect t="24397" b="28685"/>
          <a:stretch/>
        </p:blipFill>
        <p:spPr>
          <a:xfrm>
            <a:off x="6410548" y="1587313"/>
            <a:ext cx="714375" cy="335170"/>
          </a:xfrm>
          <a:prstGeom prst="rect">
            <a:avLst/>
          </a:prstGeom>
        </p:spPr>
      </p:pic>
      <p:pic>
        <p:nvPicPr>
          <p:cNvPr id="13" name="Image 12" descr="Une image contenant texte, Police, logo, Graphique&#10;&#10;Description générée automatiquement">
            <a:extLst>
              <a:ext uri="{FF2B5EF4-FFF2-40B4-BE49-F238E27FC236}">
                <a16:creationId xmlns:a16="http://schemas.microsoft.com/office/drawing/2014/main" id="{328A3E1E-7348-E4BA-9759-C1C8866071B0}"/>
              </a:ext>
            </a:extLst>
          </p:cNvPr>
          <p:cNvPicPr>
            <a:picLocks noChangeAspect="1"/>
          </p:cNvPicPr>
          <p:nvPr>
            <p:custDataLst>
              <p:tags r:id="rId18"/>
            </p:custDataLst>
          </p:nvPr>
        </p:nvPicPr>
        <p:blipFill>
          <a:blip r:embed="rId35"/>
          <a:stretch>
            <a:fillRect/>
          </a:stretch>
        </p:blipFill>
        <p:spPr>
          <a:xfrm>
            <a:off x="6514316" y="5674207"/>
            <a:ext cx="506837" cy="506837"/>
          </a:xfrm>
          <a:prstGeom prst="rect">
            <a:avLst/>
          </a:prstGeom>
        </p:spPr>
      </p:pic>
      <p:pic>
        <p:nvPicPr>
          <p:cNvPr id="17" name="Image 16" descr="Une image contenant texte, Police, capture d’écran, Bleu électrique&#10;&#10;Description générée automatiquement">
            <a:extLst>
              <a:ext uri="{FF2B5EF4-FFF2-40B4-BE49-F238E27FC236}">
                <a16:creationId xmlns:a16="http://schemas.microsoft.com/office/drawing/2014/main" id="{AD47FD6A-E924-AD64-CCAC-AED5275C9E87}"/>
              </a:ext>
            </a:extLst>
          </p:cNvPr>
          <p:cNvPicPr>
            <a:picLocks noChangeAspect="1"/>
          </p:cNvPicPr>
          <p:nvPr>
            <p:custDataLst>
              <p:tags r:id="rId19"/>
            </p:custDataLst>
          </p:nvPr>
        </p:nvPicPr>
        <p:blipFill>
          <a:blip r:embed="rId36"/>
          <a:stretch>
            <a:fillRect/>
          </a:stretch>
        </p:blipFill>
        <p:spPr>
          <a:xfrm>
            <a:off x="6514316" y="8358945"/>
            <a:ext cx="506837" cy="506837"/>
          </a:xfrm>
          <a:prstGeom prst="rect">
            <a:avLst/>
          </a:prstGeom>
        </p:spPr>
      </p:pic>
      <p:grpSp>
        <p:nvGrpSpPr>
          <p:cNvPr id="8" name="Groupe 7">
            <a:extLst>
              <a:ext uri="{FF2B5EF4-FFF2-40B4-BE49-F238E27FC236}">
                <a16:creationId xmlns:a16="http://schemas.microsoft.com/office/drawing/2014/main" id="{A421AE4D-DCC2-D849-05EE-7E4742811D8C}"/>
              </a:ext>
            </a:extLst>
          </p:cNvPr>
          <p:cNvGrpSpPr/>
          <p:nvPr/>
        </p:nvGrpSpPr>
        <p:grpSpPr>
          <a:xfrm>
            <a:off x="6487414" y="345335"/>
            <a:ext cx="550080" cy="652429"/>
            <a:chOff x="3258892" y="1900954"/>
            <a:chExt cx="3457538" cy="3981931"/>
          </a:xfrm>
        </p:grpSpPr>
        <p:pic>
          <p:nvPicPr>
            <p:cNvPr id="9" name="Image 8" descr="Une image contenant art, motif, Rectangle, carré&#10;&#10;Description générée automatiquement">
              <a:extLst>
                <a:ext uri="{FF2B5EF4-FFF2-40B4-BE49-F238E27FC236}">
                  <a16:creationId xmlns:a16="http://schemas.microsoft.com/office/drawing/2014/main" id="{016DFCB7-6841-2AB7-E96A-1234D622A201}"/>
                </a:ext>
              </a:extLst>
            </p:cNvPr>
            <p:cNvPicPr>
              <a:picLocks noChangeAspect="1"/>
            </p:cNvPicPr>
            <p:nvPr/>
          </p:nvPicPr>
          <p:blipFill>
            <a:blip r:embed="rId37"/>
            <a:stretch>
              <a:fillRect/>
            </a:stretch>
          </p:blipFill>
          <p:spPr>
            <a:xfrm>
              <a:off x="3258892" y="1900954"/>
              <a:ext cx="3457538" cy="3981931"/>
            </a:xfrm>
            <a:prstGeom prst="rect">
              <a:avLst/>
            </a:prstGeom>
          </p:spPr>
        </p:pic>
        <p:pic>
          <p:nvPicPr>
            <p:cNvPr id="10" name="Image 9">
              <a:extLst>
                <a:ext uri="{FF2B5EF4-FFF2-40B4-BE49-F238E27FC236}">
                  <a16:creationId xmlns:a16="http://schemas.microsoft.com/office/drawing/2014/main" id="{BD187828-AB1E-AD2E-6907-80C8F872A7C9}"/>
                </a:ext>
              </a:extLst>
            </p:cNvPr>
            <p:cNvPicPr>
              <a:picLocks noChangeAspect="1"/>
            </p:cNvPicPr>
            <p:nvPr/>
          </p:nvPicPr>
          <p:blipFill>
            <a:blip r:embed="rId38"/>
            <a:stretch>
              <a:fillRect/>
            </a:stretch>
          </p:blipFill>
          <p:spPr>
            <a:xfrm>
              <a:off x="3996440" y="2011581"/>
              <a:ext cx="2608808" cy="2583627"/>
            </a:xfrm>
            <a:prstGeom prst="rect">
              <a:avLst/>
            </a:prstGeom>
          </p:spPr>
        </p:pic>
      </p:grpSp>
    </p:spTree>
    <p:extLst>
      <p:ext uri="{BB962C8B-B14F-4D97-AF65-F5344CB8AC3E}">
        <p14:creationId xmlns:p14="http://schemas.microsoft.com/office/powerpoint/2010/main" val="3051868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8349F5F-CC8A-6867-3BFA-35E157B9C06B}"/>
              </a:ext>
            </a:extLst>
          </p:cNvPr>
          <p:cNvSpPr>
            <a:spLocks/>
          </p:cNvSpPr>
          <p:nvPr>
            <p:custDataLst>
              <p:tags r:id="rId1"/>
            </p:custDataLst>
          </p:nvPr>
        </p:nvSpPr>
        <p:spPr>
          <a:xfrm>
            <a:off x="0" y="9143613"/>
            <a:ext cx="7560000" cy="1545025"/>
          </a:xfrm>
          <a:prstGeom prst="rect">
            <a:avLst/>
          </a:prstGeom>
          <a:solidFill>
            <a:srgbClr val="EAEAE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Aft>
                <a:spcPts val="300"/>
              </a:spcAft>
            </a:pPr>
            <a:endParaRPr lang="fr-FR" dirty="0"/>
          </a:p>
        </p:txBody>
      </p:sp>
      <p:sp>
        <p:nvSpPr>
          <p:cNvPr id="12" name="Rectangle 11">
            <a:extLst>
              <a:ext uri="{FF2B5EF4-FFF2-40B4-BE49-F238E27FC236}">
                <a16:creationId xmlns:a16="http://schemas.microsoft.com/office/drawing/2014/main" id="{8C960FE9-3FCE-4113-887F-C4EA7DC37C50}"/>
              </a:ext>
            </a:extLst>
          </p:cNvPr>
          <p:cNvSpPr>
            <a:spLocks/>
          </p:cNvSpPr>
          <p:nvPr>
            <p:custDataLst>
              <p:tags r:id="rId2"/>
            </p:custDataLst>
          </p:nvPr>
        </p:nvSpPr>
        <p:spPr>
          <a:xfrm>
            <a:off x="0" y="2991"/>
            <a:ext cx="7560000" cy="1209120"/>
          </a:xfrm>
          <a:prstGeom prst="rect">
            <a:avLst/>
          </a:prstGeom>
          <a:solidFill>
            <a:srgbClr val="EAEAE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Aft>
                <a:spcPts val="300"/>
              </a:spcAft>
            </a:pPr>
            <a:endParaRPr lang="fr-FR" dirty="0"/>
          </a:p>
        </p:txBody>
      </p:sp>
      <p:cxnSp>
        <p:nvCxnSpPr>
          <p:cNvPr id="20" name="Connecteur droit 19">
            <a:extLst>
              <a:ext uri="{FF2B5EF4-FFF2-40B4-BE49-F238E27FC236}">
                <a16:creationId xmlns:a16="http://schemas.microsoft.com/office/drawing/2014/main" id="{0692D8E3-68D6-442A-8877-68D7386AE11B}"/>
              </a:ext>
            </a:extLst>
          </p:cNvPr>
          <p:cNvCxnSpPr>
            <a:cxnSpLocks/>
          </p:cNvCxnSpPr>
          <p:nvPr>
            <p:custDataLst>
              <p:tags r:id="rId3"/>
            </p:custDataLst>
          </p:nvPr>
        </p:nvCxnSpPr>
        <p:spPr>
          <a:xfrm>
            <a:off x="343924" y="1686938"/>
            <a:ext cx="4618641" cy="0"/>
          </a:xfrm>
          <a:prstGeom prst="line">
            <a:avLst/>
          </a:prstGeom>
          <a:ln w="6350">
            <a:solidFill>
              <a:srgbClr val="555454"/>
            </a:solidFill>
          </a:ln>
          <a:effectLst/>
        </p:spPr>
        <p:style>
          <a:lnRef idx="2">
            <a:schemeClr val="accent1"/>
          </a:lnRef>
          <a:fillRef idx="0">
            <a:schemeClr val="accent1"/>
          </a:fillRef>
          <a:effectRef idx="1">
            <a:schemeClr val="accent1"/>
          </a:effectRef>
          <a:fontRef idx="minor">
            <a:schemeClr val="tx1"/>
          </a:fontRef>
        </p:style>
      </p:cxnSp>
      <p:sp>
        <p:nvSpPr>
          <p:cNvPr id="19" name="Rectangle à coins arrondis 79">
            <a:extLst>
              <a:ext uri="{FF2B5EF4-FFF2-40B4-BE49-F238E27FC236}">
                <a16:creationId xmlns:a16="http://schemas.microsoft.com/office/drawing/2014/main" id="{2EAE9422-592F-4858-B5E6-78B7CF3F5ADB}"/>
              </a:ext>
            </a:extLst>
          </p:cNvPr>
          <p:cNvSpPr/>
          <p:nvPr>
            <p:custDataLst>
              <p:tags r:id="rId4"/>
            </p:custDataLst>
          </p:nvPr>
        </p:nvSpPr>
        <p:spPr>
          <a:xfrm>
            <a:off x="1701165" y="272745"/>
            <a:ext cx="2743236" cy="290233"/>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90000" bIns="36000" rtlCol="0" anchor="ctr"/>
          <a:lstStyle/>
          <a:p>
            <a:pPr>
              <a:spcAft>
                <a:spcPts val="300"/>
              </a:spcAft>
            </a:pPr>
            <a:r>
              <a:rPr lang="en-US" sz="1600" dirty="0">
                <a:solidFill>
                  <a:srgbClr val="555454"/>
                </a:solidFill>
                <a:latin typeface="Roboto SemiBold" panose="02000000000000000000" pitchFamily="2" charset="0"/>
                <a:ea typeface="Roboto SemiBold" panose="02000000000000000000" pitchFamily="2" charset="0"/>
                <a:cs typeface="Helvetica Neue Condensed" panose="02000503000000020004" pitchFamily="2" charset="0"/>
              </a:rPr>
              <a:t>Paul </a:t>
            </a:r>
            <a:r>
              <a:rPr lang="en-US" sz="1600" b="1" dirty="0">
                <a:solidFill>
                  <a:srgbClr val="BFBFBF"/>
                </a:solidFill>
                <a:latin typeface="Roboto SemiBold" panose="02000000000000000000" pitchFamily="2" charset="0"/>
              </a:rPr>
              <a:t>FLYE SAINTE MARIE</a:t>
            </a:r>
            <a:endParaRPr lang="en-US" sz="1600" b="1" dirty="0">
              <a:solidFill>
                <a:srgbClr val="BFBFBF"/>
              </a:solidFill>
              <a:latin typeface="Roboto SemiBold" panose="02000000000000000000" pitchFamily="2" charset="0"/>
              <a:ea typeface="Roboto SemiBold" panose="02000000000000000000" pitchFamily="2" charset="0"/>
              <a:cs typeface="Helvetica Neue Condensed" panose="02000503000000020004" pitchFamily="2" charset="0"/>
            </a:endParaRPr>
          </a:p>
        </p:txBody>
      </p:sp>
      <p:sp>
        <p:nvSpPr>
          <p:cNvPr id="24" name="Rectangle à coins arrondis 79">
            <a:extLst>
              <a:ext uri="{FF2B5EF4-FFF2-40B4-BE49-F238E27FC236}">
                <a16:creationId xmlns:a16="http://schemas.microsoft.com/office/drawing/2014/main" id="{10D5A0C0-D2ED-4EF9-8CEC-C92C0B32162A}"/>
              </a:ext>
            </a:extLst>
          </p:cNvPr>
          <p:cNvSpPr/>
          <p:nvPr>
            <p:custDataLst>
              <p:tags r:id="rId5"/>
            </p:custDataLst>
          </p:nvPr>
        </p:nvSpPr>
        <p:spPr>
          <a:xfrm>
            <a:off x="1706722" y="516330"/>
            <a:ext cx="5408757" cy="155220"/>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90000" bIns="36000" rtlCol="0" anchor="ctr"/>
          <a:lstStyle/>
          <a:p>
            <a:r>
              <a:rPr lang="en-US" sz="1050" b="1" dirty="0">
                <a:solidFill>
                  <a:schemeClr val="tx1">
                    <a:lumMod val="75000"/>
                    <a:lumOff val="25000"/>
                  </a:schemeClr>
                </a:solidFill>
                <a:latin typeface="Old Standard TT" panose="00000500000000000000" pitchFamily="2" charset="0"/>
              </a:rPr>
              <a:t>PRODUCT/SERVICE OWNER ATLASSIAN &amp; INSUFFLEUR AGILE</a:t>
            </a:r>
          </a:p>
        </p:txBody>
      </p:sp>
      <p:sp>
        <p:nvSpPr>
          <p:cNvPr id="25" name="Rectangle à coins arrondis 79">
            <a:extLst>
              <a:ext uri="{FF2B5EF4-FFF2-40B4-BE49-F238E27FC236}">
                <a16:creationId xmlns:a16="http://schemas.microsoft.com/office/drawing/2014/main" id="{33A9437E-165F-431B-BDC0-11DC7CDBB939}"/>
              </a:ext>
            </a:extLst>
          </p:cNvPr>
          <p:cNvSpPr/>
          <p:nvPr>
            <p:custDataLst>
              <p:tags r:id="rId6"/>
            </p:custDataLst>
          </p:nvPr>
        </p:nvSpPr>
        <p:spPr>
          <a:xfrm>
            <a:off x="338368" y="1390376"/>
            <a:ext cx="4618641" cy="321580"/>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spcAft>
                <a:spcPts val="300"/>
              </a:spcAft>
            </a:pPr>
            <a:r>
              <a:rPr lang="en-US" sz="1500" b="1" dirty="0">
                <a:solidFill>
                  <a:schemeClr val="tx1">
                    <a:lumMod val="75000"/>
                    <a:lumOff val="25000"/>
                  </a:schemeClr>
                </a:solidFill>
                <a:latin typeface="Old Standard TT" panose="00000500000000000000" pitchFamily="2" charset="0"/>
                <a:ea typeface="Helvetica Neue Condensed" panose="02000503000000020004" pitchFamily="2" charset="0"/>
                <a:cs typeface="Helvetica Neue Condensed" panose="02000503000000020004" pitchFamily="2" charset="0"/>
              </a:rPr>
              <a:t>Formations</a:t>
            </a:r>
          </a:p>
        </p:txBody>
      </p:sp>
      <p:pic>
        <p:nvPicPr>
          <p:cNvPr id="42" name="Image 41" descr="Une image contenant Visage humain, portrait, Barbe humaine, Front&#10;&#10;Description générée automatiquement">
            <a:extLst>
              <a:ext uri="{FF2B5EF4-FFF2-40B4-BE49-F238E27FC236}">
                <a16:creationId xmlns:a16="http://schemas.microsoft.com/office/drawing/2014/main" id="{B1F543C4-5CC3-AAA3-9E56-3FE8C72F0A87}"/>
              </a:ext>
            </a:extLst>
          </p:cNvPr>
          <p:cNvPicPr>
            <a:picLocks noChangeAspect="1"/>
          </p:cNvPicPr>
          <p:nvPr>
            <p:custDataLst>
              <p:tags r:id="rId7"/>
            </p:custDataLst>
          </p:nvPr>
        </p:nvPicPr>
        <p:blipFill>
          <a:blip r:embed="rId24"/>
          <a:stretch>
            <a:fillRect/>
          </a:stretch>
        </p:blipFill>
        <p:spPr>
          <a:xfrm>
            <a:off x="716446" y="161232"/>
            <a:ext cx="849354" cy="849354"/>
          </a:xfrm>
          <a:prstGeom prst="rect">
            <a:avLst/>
          </a:prstGeom>
        </p:spPr>
      </p:pic>
      <p:sp>
        <p:nvSpPr>
          <p:cNvPr id="57" name="ZoneTexte 56">
            <a:extLst>
              <a:ext uri="{FF2B5EF4-FFF2-40B4-BE49-F238E27FC236}">
                <a16:creationId xmlns:a16="http://schemas.microsoft.com/office/drawing/2014/main" id="{8629243E-52AC-BDCF-341C-9835AC342573}"/>
              </a:ext>
            </a:extLst>
          </p:cNvPr>
          <p:cNvSpPr txBox="1"/>
          <p:nvPr>
            <p:custDataLst>
              <p:tags r:id="rId8"/>
            </p:custDataLst>
          </p:nvPr>
        </p:nvSpPr>
        <p:spPr>
          <a:xfrm>
            <a:off x="184245" y="10411259"/>
            <a:ext cx="2852382" cy="200055"/>
          </a:xfrm>
          <a:prstGeom prst="rect">
            <a:avLst/>
          </a:prstGeom>
          <a:noFill/>
        </p:spPr>
        <p:txBody>
          <a:bodyPr wrap="square" rtlCol="0">
            <a:spAutoFit/>
          </a:bodyPr>
          <a:lstStyle/>
          <a:p>
            <a:r>
              <a:rPr lang="fr-FR" sz="700" dirty="0">
                <a:effectLst/>
                <a:latin typeface="Roboto Thin" panose="02000000000000000000" pitchFamily="2" charset="0"/>
                <a:ea typeface="Roboto Thin" panose="02000000000000000000" pitchFamily="2" charset="0"/>
                <a:cs typeface="Times New Roman" panose="02020603050405020304" pitchFamily="18" charset="0"/>
              </a:rPr>
              <a:t>Dossier de compétences  mis à jour le</a:t>
            </a:r>
            <a:r>
              <a:rPr lang="fr-FR" sz="700" b="1" dirty="0">
                <a:effectLst/>
                <a:latin typeface="Roboto Thin" panose="02000000000000000000" pitchFamily="2" charset="0"/>
                <a:ea typeface="Roboto Thin" panose="02000000000000000000" pitchFamily="2" charset="0"/>
                <a:cs typeface="Times New Roman" panose="02020603050405020304" pitchFamily="18" charset="0"/>
              </a:rPr>
              <a:t> 14 m</a:t>
            </a:r>
            <a:r>
              <a:rPr lang="fr-FR" sz="700" b="1" dirty="0">
                <a:latin typeface="Roboto Thin" panose="02000000000000000000" pitchFamily="2" charset="0"/>
                <a:ea typeface="Roboto Thin" panose="02000000000000000000" pitchFamily="2" charset="0"/>
                <a:cs typeface="Times New Roman" panose="02020603050405020304" pitchFamily="18" charset="0"/>
              </a:rPr>
              <a:t>ai</a:t>
            </a:r>
            <a:r>
              <a:rPr lang="fr-FR" sz="700" b="1" dirty="0">
                <a:effectLst/>
                <a:latin typeface="Roboto Thin" panose="02000000000000000000" pitchFamily="2" charset="0"/>
                <a:ea typeface="Roboto Thin" panose="02000000000000000000" pitchFamily="2" charset="0"/>
                <a:cs typeface="Times New Roman" panose="02020603050405020304" pitchFamily="18" charset="0"/>
              </a:rPr>
              <a:t> 2025 – Page 15  /  15</a:t>
            </a:r>
            <a:endParaRPr lang="fr-FR" sz="700" b="1" dirty="0">
              <a:latin typeface="Roboto Thin" panose="02000000000000000000" pitchFamily="2" charset="0"/>
              <a:ea typeface="Roboto Thin" panose="02000000000000000000" pitchFamily="2" charset="0"/>
            </a:endParaRPr>
          </a:p>
        </p:txBody>
      </p:sp>
      <p:pic>
        <p:nvPicPr>
          <p:cNvPr id="34" name="Graphique 33" descr="Calendrier journalier contour">
            <a:extLst>
              <a:ext uri="{FF2B5EF4-FFF2-40B4-BE49-F238E27FC236}">
                <a16:creationId xmlns:a16="http://schemas.microsoft.com/office/drawing/2014/main" id="{7A9AC5E5-85ED-388C-3E3D-29CE50CA13BE}"/>
              </a:ext>
            </a:extLst>
          </p:cNvPr>
          <p:cNvPicPr>
            <a:picLocks noChangeAspect="1"/>
          </p:cNvPicPr>
          <p:nvPr>
            <p:custDataLst>
              <p:tags r:id="rId9"/>
            </p:custDataLst>
          </p:nvPr>
        </p:nvPicPr>
        <p:blipFill>
          <a:blip r:embed="rId25">
            <a:extLst>
              <a:ext uri="{96DAC541-7B7A-43D3-8B79-37D633B846F1}">
                <asvg:svgBlip xmlns:asvg="http://schemas.microsoft.com/office/drawing/2016/SVG/main" r:embed="rId26"/>
              </a:ext>
            </a:extLst>
          </a:blip>
          <a:stretch>
            <a:fillRect/>
          </a:stretch>
        </p:blipFill>
        <p:spPr>
          <a:xfrm>
            <a:off x="88791" y="10425995"/>
            <a:ext cx="147731" cy="147731"/>
          </a:xfrm>
          <a:prstGeom prst="rect">
            <a:avLst/>
          </a:prstGeom>
        </p:spPr>
      </p:pic>
      <p:pic>
        <p:nvPicPr>
          <p:cNvPr id="40" name="Graphique 39" descr="Internet contour">
            <a:extLst>
              <a:ext uri="{FF2B5EF4-FFF2-40B4-BE49-F238E27FC236}">
                <a16:creationId xmlns:a16="http://schemas.microsoft.com/office/drawing/2014/main" id="{DFEBE32C-9789-ED9C-FB63-C0415FDB9A79}"/>
              </a:ext>
            </a:extLst>
          </p:cNvPr>
          <p:cNvPicPr>
            <a:picLocks noChangeAspect="1"/>
          </p:cNvPicPr>
          <p:nvPr>
            <p:custDataLst>
              <p:tags r:id="rId10"/>
            </p:custDataLst>
          </p:nvPr>
        </p:nvPicPr>
        <p:blipFill>
          <a:blip r:embed="rId27">
            <a:extLst>
              <a:ext uri="{96DAC541-7B7A-43D3-8B79-37D633B846F1}">
                <asvg:svgBlip xmlns:asvg="http://schemas.microsoft.com/office/drawing/2016/SVG/main" r:embed="rId28"/>
              </a:ext>
            </a:extLst>
          </a:blip>
          <a:stretch>
            <a:fillRect/>
          </a:stretch>
        </p:blipFill>
        <p:spPr>
          <a:xfrm>
            <a:off x="3497314" y="723031"/>
            <a:ext cx="220113" cy="220113"/>
          </a:xfrm>
          <a:prstGeom prst="rect">
            <a:avLst/>
          </a:prstGeom>
        </p:spPr>
      </p:pic>
      <p:sp>
        <p:nvSpPr>
          <p:cNvPr id="41" name="Rectangle 40">
            <a:extLst>
              <a:ext uri="{FF2B5EF4-FFF2-40B4-BE49-F238E27FC236}">
                <a16:creationId xmlns:a16="http://schemas.microsoft.com/office/drawing/2014/main" id="{6251F00E-12C1-6EF7-3D72-921421580E42}"/>
              </a:ext>
            </a:extLst>
          </p:cNvPr>
          <p:cNvSpPr/>
          <p:nvPr>
            <p:custDataLst>
              <p:tags r:id="rId11"/>
            </p:custDataLst>
          </p:nvPr>
        </p:nvSpPr>
        <p:spPr>
          <a:xfrm>
            <a:off x="3801655" y="733231"/>
            <a:ext cx="1800000" cy="200055"/>
          </a:xfrm>
          <a:prstGeom prst="rect">
            <a:avLst/>
          </a:prstGeom>
        </p:spPr>
        <p:txBody>
          <a:bodyPr wrap="square" lIns="0" rIns="0" anchor="ctr">
            <a:spAutoFit/>
          </a:bodyPr>
          <a:lstStyle/>
          <a:p>
            <a:pPr>
              <a:spcAft>
                <a:spcPts val="300"/>
              </a:spcAft>
            </a:pPr>
            <a:r>
              <a:rPr lang="fr-FR" sz="700" dirty="0">
                <a:solidFill>
                  <a:schemeClr val="tx1">
                    <a:lumMod val="75000"/>
                    <a:lumOff val="25000"/>
                  </a:schemeClr>
                </a:solidFill>
                <a:latin typeface="Roboto" panose="02000000000000000000" pitchFamily="2" charset="0"/>
                <a:ea typeface="Roboto" panose="02000000000000000000" pitchFamily="2" charset="0"/>
                <a:hlinkClick r:id="rId29">
                  <a:extLst>
                    <a:ext uri="{A12FA001-AC4F-418D-AE19-62706E023703}">
                      <ahyp:hlinkClr xmlns:ahyp="http://schemas.microsoft.com/office/drawing/2018/hyperlinkcolor" val="tx"/>
                    </a:ext>
                  </a:extLst>
                </a:hlinkClick>
              </a:rPr>
              <a:t>https://paul-fsm.net</a:t>
            </a:r>
            <a:r>
              <a:rPr lang="fr-FR" sz="700" dirty="0">
                <a:solidFill>
                  <a:schemeClr val="tx1">
                    <a:lumMod val="75000"/>
                    <a:lumOff val="25000"/>
                  </a:schemeClr>
                </a:solidFill>
                <a:latin typeface="Roboto" panose="02000000000000000000" pitchFamily="2" charset="0"/>
                <a:ea typeface="Roboto" panose="02000000000000000000" pitchFamily="2" charset="0"/>
              </a:rPr>
              <a:t> </a:t>
            </a:r>
          </a:p>
        </p:txBody>
      </p:sp>
      <p:sp>
        <p:nvSpPr>
          <p:cNvPr id="45" name="Rectangle 44">
            <a:extLst>
              <a:ext uri="{FF2B5EF4-FFF2-40B4-BE49-F238E27FC236}">
                <a16:creationId xmlns:a16="http://schemas.microsoft.com/office/drawing/2014/main" id="{078A9BFD-74D4-893C-3F23-DA919D557326}"/>
              </a:ext>
            </a:extLst>
          </p:cNvPr>
          <p:cNvSpPr/>
          <p:nvPr>
            <p:custDataLst>
              <p:tags r:id="rId12"/>
            </p:custDataLst>
          </p:nvPr>
        </p:nvSpPr>
        <p:spPr>
          <a:xfrm>
            <a:off x="1957535" y="743089"/>
            <a:ext cx="1800000" cy="200055"/>
          </a:xfrm>
          <a:prstGeom prst="rect">
            <a:avLst/>
          </a:prstGeom>
        </p:spPr>
        <p:txBody>
          <a:bodyPr wrap="square" lIns="0" rIns="0" anchor="ctr">
            <a:spAutoFit/>
          </a:bodyPr>
          <a:lstStyle/>
          <a:p>
            <a:r>
              <a:rPr lang="fr-FR" sz="700" dirty="0">
                <a:solidFill>
                  <a:schemeClr val="tx1">
                    <a:lumMod val="75000"/>
                    <a:lumOff val="25000"/>
                  </a:schemeClr>
                </a:solidFill>
                <a:latin typeface="Roboto" panose="02000000000000000000" pitchFamily="2" charset="0"/>
                <a:ea typeface="Roboto" panose="02000000000000000000" pitchFamily="2" charset="0"/>
                <a:hlinkClick r:id="rId30">
                  <a:extLst>
                    <a:ext uri="{A12FA001-AC4F-418D-AE19-62706E023703}">
                      <ahyp:hlinkClr xmlns:ahyp="http://schemas.microsoft.com/office/drawing/2018/hyperlinkcolor" val="tx"/>
                    </a:ext>
                  </a:extLst>
                </a:hlinkClick>
              </a:rPr>
              <a:t>paul.flye.sainte.marie@gmail.com</a:t>
            </a:r>
            <a:endParaRPr lang="fr-FR" sz="700" dirty="0">
              <a:solidFill>
                <a:schemeClr val="tx1">
                  <a:lumMod val="75000"/>
                  <a:lumOff val="25000"/>
                </a:schemeClr>
              </a:solidFill>
              <a:latin typeface="Roboto" panose="02000000000000000000" pitchFamily="2" charset="0"/>
              <a:ea typeface="Roboto" panose="02000000000000000000" pitchFamily="2" charset="0"/>
            </a:endParaRPr>
          </a:p>
        </p:txBody>
      </p:sp>
      <p:pic>
        <p:nvPicPr>
          <p:cNvPr id="46" name="Graphique 45" descr="Adresse de courrier contour">
            <a:extLst>
              <a:ext uri="{FF2B5EF4-FFF2-40B4-BE49-F238E27FC236}">
                <a16:creationId xmlns:a16="http://schemas.microsoft.com/office/drawing/2014/main" id="{973EAD9C-0340-8F49-3735-FF50C869D620}"/>
              </a:ext>
            </a:extLst>
          </p:cNvPr>
          <p:cNvPicPr>
            <a:picLocks noChangeAspect="1"/>
          </p:cNvPicPr>
          <p:nvPr>
            <p:custDataLst>
              <p:tags r:id="rId13"/>
            </p:custDataLst>
          </p:nvPr>
        </p:nvPicPr>
        <p:blipFill>
          <a:blip r:embed="rId31">
            <a:extLst>
              <a:ext uri="{96DAC541-7B7A-43D3-8B79-37D633B846F1}">
                <asvg:svgBlip xmlns:asvg="http://schemas.microsoft.com/office/drawing/2016/SVG/main" r:embed="rId32"/>
              </a:ext>
            </a:extLst>
          </a:blip>
          <a:stretch>
            <a:fillRect/>
          </a:stretch>
        </p:blipFill>
        <p:spPr>
          <a:xfrm>
            <a:off x="1701165" y="747638"/>
            <a:ext cx="200055" cy="200055"/>
          </a:xfrm>
          <a:prstGeom prst="rect">
            <a:avLst/>
          </a:prstGeom>
        </p:spPr>
      </p:pic>
      <p:sp>
        <p:nvSpPr>
          <p:cNvPr id="47" name="Rectangle 46">
            <a:extLst>
              <a:ext uri="{FF2B5EF4-FFF2-40B4-BE49-F238E27FC236}">
                <a16:creationId xmlns:a16="http://schemas.microsoft.com/office/drawing/2014/main" id="{A21C1BF5-C623-F6D2-398F-DDFF77AA104E}"/>
              </a:ext>
            </a:extLst>
          </p:cNvPr>
          <p:cNvSpPr/>
          <p:nvPr>
            <p:custDataLst>
              <p:tags r:id="rId14"/>
            </p:custDataLst>
          </p:nvPr>
        </p:nvSpPr>
        <p:spPr>
          <a:xfrm>
            <a:off x="5105629" y="741048"/>
            <a:ext cx="881381" cy="200055"/>
          </a:xfrm>
          <a:prstGeom prst="rect">
            <a:avLst/>
          </a:prstGeom>
        </p:spPr>
        <p:txBody>
          <a:bodyPr wrap="square" lIns="0" rIns="0" anchor="ctr">
            <a:spAutoFit/>
          </a:bodyPr>
          <a:lstStyle/>
          <a:p>
            <a:pPr>
              <a:spcAft>
                <a:spcPts val="300"/>
              </a:spcAft>
            </a:pPr>
            <a:r>
              <a:rPr lang="fr-FR" sz="700" dirty="0">
                <a:solidFill>
                  <a:schemeClr val="tx1">
                    <a:lumMod val="75000"/>
                    <a:lumOff val="25000"/>
                  </a:schemeClr>
                </a:solidFill>
                <a:latin typeface="Roboto" panose="02000000000000000000" pitchFamily="2" charset="0"/>
                <a:ea typeface="Roboto" panose="02000000000000000000" pitchFamily="2" charset="0"/>
              </a:rPr>
              <a:t>07 81 79 09 03 </a:t>
            </a:r>
          </a:p>
        </p:txBody>
      </p:sp>
      <p:pic>
        <p:nvPicPr>
          <p:cNvPr id="51" name="Graphique 50" descr="Vibration du téléphone contour">
            <a:extLst>
              <a:ext uri="{FF2B5EF4-FFF2-40B4-BE49-F238E27FC236}">
                <a16:creationId xmlns:a16="http://schemas.microsoft.com/office/drawing/2014/main" id="{8EDF817B-092C-E05B-3052-D96F4DBE1003}"/>
              </a:ext>
            </a:extLst>
          </p:cNvPr>
          <p:cNvPicPr>
            <a:picLocks noChangeAspect="1"/>
          </p:cNvPicPr>
          <p:nvPr>
            <p:custDataLst>
              <p:tags r:id="rId15"/>
            </p:custDataLst>
          </p:nvPr>
        </p:nvPicPr>
        <p:blipFill>
          <a:blip r:embed="rId33">
            <a:extLst>
              <a:ext uri="{96DAC541-7B7A-43D3-8B79-37D633B846F1}">
                <asvg:svgBlip xmlns:asvg="http://schemas.microsoft.com/office/drawing/2016/SVG/main" r:embed="rId34"/>
              </a:ext>
            </a:extLst>
          </a:blip>
          <a:stretch>
            <a:fillRect/>
          </a:stretch>
        </p:blipFill>
        <p:spPr>
          <a:xfrm>
            <a:off x="4889143" y="760309"/>
            <a:ext cx="165613" cy="165613"/>
          </a:xfrm>
          <a:prstGeom prst="rect">
            <a:avLst/>
          </a:prstGeom>
        </p:spPr>
      </p:pic>
      <p:sp>
        <p:nvSpPr>
          <p:cNvPr id="4" name="ZoneTexte 3">
            <a:extLst>
              <a:ext uri="{FF2B5EF4-FFF2-40B4-BE49-F238E27FC236}">
                <a16:creationId xmlns:a16="http://schemas.microsoft.com/office/drawing/2014/main" id="{98D3F4A0-16FE-2BB0-C3D6-AB8C512DFDA3}"/>
              </a:ext>
            </a:extLst>
          </p:cNvPr>
          <p:cNvSpPr txBox="1"/>
          <p:nvPr>
            <p:custDataLst>
              <p:tags r:id="rId16"/>
            </p:custDataLst>
          </p:nvPr>
        </p:nvSpPr>
        <p:spPr>
          <a:xfrm>
            <a:off x="401879" y="1822856"/>
            <a:ext cx="6920536" cy="6301725"/>
          </a:xfrm>
          <a:prstGeom prst="rect">
            <a:avLst/>
          </a:prstGeom>
          <a:noFill/>
        </p:spPr>
        <p:txBody>
          <a:bodyPr wrap="square" lIns="0" tIns="0" rIns="0" bIns="0" rtlCol="0">
            <a:spAutoFit/>
          </a:bodyPr>
          <a:lstStyle/>
          <a:p>
            <a:r>
              <a:rPr lang="fr-FR" sz="1400" b="1" dirty="0">
                <a:solidFill>
                  <a:schemeClr val="tx1">
                    <a:lumMod val="75000"/>
                    <a:lumOff val="25000"/>
                  </a:schemeClr>
                </a:solidFill>
                <a:latin typeface="Roboto" panose="02000000000000000000" pitchFamily="2" charset="0"/>
                <a:ea typeface="Roboto" panose="02000000000000000000" pitchFamily="2" charset="0"/>
              </a:rPr>
              <a:t>2018 – Certifications </a:t>
            </a:r>
            <a:r>
              <a:rPr lang="fr-FR" sz="1400" b="1" dirty="0" err="1">
                <a:solidFill>
                  <a:schemeClr val="tx1">
                    <a:lumMod val="75000"/>
                    <a:lumOff val="25000"/>
                  </a:schemeClr>
                </a:solidFill>
                <a:latin typeface="Roboto" panose="02000000000000000000" pitchFamily="2" charset="0"/>
                <a:ea typeface="Roboto" panose="02000000000000000000" pitchFamily="2" charset="0"/>
              </a:rPr>
              <a:t>AgilePM</a:t>
            </a:r>
            <a:r>
              <a:rPr lang="fr-FR" sz="1400" b="1" dirty="0">
                <a:solidFill>
                  <a:schemeClr val="tx1">
                    <a:lumMod val="75000"/>
                    <a:lumOff val="25000"/>
                  </a:schemeClr>
                </a:solidFill>
                <a:latin typeface="Roboto" panose="02000000000000000000" pitchFamily="2" charset="0"/>
                <a:ea typeface="Roboto" panose="02000000000000000000" pitchFamily="2" charset="0"/>
              </a:rPr>
              <a:t> &amp; </a:t>
            </a:r>
            <a:r>
              <a:rPr lang="fr-FR" sz="1400" b="1" dirty="0" err="1">
                <a:solidFill>
                  <a:schemeClr val="tx1">
                    <a:lumMod val="75000"/>
                    <a:lumOff val="25000"/>
                  </a:schemeClr>
                </a:solidFill>
                <a:latin typeface="Roboto" panose="02000000000000000000" pitchFamily="2" charset="0"/>
                <a:ea typeface="Roboto" panose="02000000000000000000" pitchFamily="2" charset="0"/>
              </a:rPr>
              <a:t>SAFe</a:t>
            </a:r>
            <a:endParaRPr lang="fr-FR" sz="1100" b="1" dirty="0">
              <a:solidFill>
                <a:schemeClr val="tx1">
                  <a:lumMod val="75000"/>
                  <a:lumOff val="25000"/>
                </a:schemeClr>
              </a:solidFill>
              <a:latin typeface="Roboto" panose="02000000000000000000" pitchFamily="2" charset="0"/>
              <a:ea typeface="Roboto" panose="02000000000000000000" pitchFamily="2" charset="0"/>
            </a:endParaRPr>
          </a:p>
          <a:p>
            <a:pPr marL="628650" lvl="1" indent="-171450">
              <a:spcAft>
                <a:spcPts val="600"/>
              </a:spcAft>
              <a:buFont typeface="Arial" panose="020B0604020202020204" pitchFamily="34" charset="0"/>
              <a:buChar char="•"/>
            </a:pPr>
            <a:r>
              <a:rPr lang="fr-FR" sz="1100" dirty="0">
                <a:solidFill>
                  <a:schemeClr val="tx1">
                    <a:lumMod val="75000"/>
                    <a:lumOff val="25000"/>
                  </a:schemeClr>
                </a:solidFill>
                <a:latin typeface="Roboto" panose="02000000000000000000" pitchFamily="2" charset="0"/>
                <a:ea typeface="Roboto" panose="02000000000000000000" pitchFamily="2" charset="0"/>
              </a:rPr>
              <a:t>Formation </a:t>
            </a:r>
            <a:r>
              <a:rPr lang="fr-FR" sz="1100" b="1" dirty="0">
                <a:solidFill>
                  <a:schemeClr val="tx1">
                    <a:lumMod val="75000"/>
                    <a:lumOff val="25000"/>
                  </a:schemeClr>
                </a:solidFill>
                <a:latin typeface="Roboto" panose="02000000000000000000" pitchFamily="2" charset="0"/>
                <a:ea typeface="Roboto" panose="02000000000000000000" pitchFamily="2" charset="0"/>
              </a:rPr>
              <a:t>reçue</a:t>
            </a:r>
            <a:r>
              <a:rPr lang="fr-FR" sz="1100" dirty="0">
                <a:solidFill>
                  <a:schemeClr val="tx1">
                    <a:lumMod val="75000"/>
                    <a:lumOff val="25000"/>
                  </a:schemeClr>
                </a:solidFill>
                <a:latin typeface="Roboto" panose="02000000000000000000" pitchFamily="2" charset="0"/>
                <a:ea typeface="Roboto" panose="02000000000000000000" pitchFamily="2" charset="0"/>
              </a:rPr>
              <a:t> sur le Framework Agile </a:t>
            </a:r>
            <a:r>
              <a:rPr lang="fr-FR" sz="1100" dirty="0" err="1">
                <a:solidFill>
                  <a:schemeClr val="tx1">
                    <a:lumMod val="75000"/>
                    <a:lumOff val="25000"/>
                  </a:schemeClr>
                </a:solidFill>
                <a:latin typeface="Roboto" panose="02000000000000000000" pitchFamily="2" charset="0"/>
                <a:ea typeface="Roboto" panose="02000000000000000000" pitchFamily="2" charset="0"/>
              </a:rPr>
              <a:t>AgilePM</a:t>
            </a:r>
            <a:r>
              <a:rPr lang="fr-FR" sz="1100" dirty="0">
                <a:solidFill>
                  <a:schemeClr val="tx1">
                    <a:lumMod val="75000"/>
                    <a:lumOff val="25000"/>
                  </a:schemeClr>
                </a:solidFill>
                <a:latin typeface="Roboto" panose="02000000000000000000" pitchFamily="2" charset="0"/>
                <a:ea typeface="Roboto" panose="02000000000000000000" pitchFamily="2" charset="0"/>
              </a:rPr>
              <a:t> en avril 2018</a:t>
            </a:r>
            <a:br>
              <a:rPr lang="fr-FR" sz="1100" dirty="0">
                <a:solidFill>
                  <a:schemeClr val="tx1">
                    <a:lumMod val="75000"/>
                    <a:lumOff val="25000"/>
                  </a:schemeClr>
                </a:solidFill>
                <a:latin typeface="Roboto" panose="02000000000000000000" pitchFamily="2" charset="0"/>
                <a:ea typeface="Roboto" panose="02000000000000000000" pitchFamily="2" charset="0"/>
              </a:rPr>
            </a:br>
            <a:r>
              <a:rPr lang="fr-FR" sz="1100" dirty="0">
                <a:latin typeface="Roboto" panose="02000000000000000000" pitchFamily="2" charset="0"/>
                <a:ea typeface="Roboto" panose="02000000000000000000" pitchFamily="2" charset="0"/>
              </a:rPr>
              <a:t>Certification sur le site de APMG: </a:t>
            </a:r>
            <a:r>
              <a:rPr lang="fr-FR" sz="1100" dirty="0">
                <a:latin typeface="Roboto" panose="02000000000000000000" pitchFamily="2" charset="0"/>
                <a:ea typeface="Roboto" panose="02000000000000000000" pitchFamily="2" charset="0"/>
                <a:hlinkClick r:id="rId35"/>
              </a:rPr>
              <a:t>https://apmg-international.com/product/agilepm</a:t>
            </a:r>
            <a:br>
              <a:rPr lang="fr-FR" sz="1100" dirty="0">
                <a:latin typeface="Roboto" panose="02000000000000000000" pitchFamily="2" charset="0"/>
                <a:ea typeface="Roboto" panose="02000000000000000000" pitchFamily="2" charset="0"/>
              </a:rPr>
            </a:br>
            <a:r>
              <a:rPr lang="fr-FR" sz="1100" b="1" dirty="0">
                <a:latin typeface="Roboto" panose="02000000000000000000" pitchFamily="2" charset="0"/>
                <a:ea typeface="Roboto" panose="02000000000000000000" pitchFamily="2" charset="0"/>
              </a:rPr>
              <a:t>CERTIFICATE ID:</a:t>
            </a:r>
            <a:r>
              <a:rPr lang="fr-FR" sz="1100" dirty="0">
                <a:latin typeface="Roboto" panose="02000000000000000000" pitchFamily="2" charset="0"/>
                <a:ea typeface="Roboto" panose="02000000000000000000" pitchFamily="2" charset="0"/>
              </a:rPr>
              <a:t> 04222127-01-PMVV</a:t>
            </a:r>
            <a:endParaRPr lang="fr-FR" sz="1100" dirty="0">
              <a:solidFill>
                <a:schemeClr val="tx1">
                  <a:lumMod val="75000"/>
                  <a:lumOff val="25000"/>
                </a:schemeClr>
              </a:solidFill>
              <a:latin typeface="Roboto" panose="02000000000000000000" pitchFamily="2" charset="0"/>
              <a:ea typeface="Roboto" panose="02000000000000000000" pitchFamily="2" charset="0"/>
            </a:endParaRPr>
          </a:p>
          <a:p>
            <a:pPr marL="628650" lvl="1" indent="-171450">
              <a:spcAft>
                <a:spcPts val="1800"/>
              </a:spcAft>
              <a:buFont typeface="Arial" panose="020B0604020202020204" pitchFamily="34" charset="0"/>
              <a:buChar char="•"/>
            </a:pPr>
            <a:r>
              <a:rPr lang="fr-FR" sz="1100" dirty="0">
                <a:solidFill>
                  <a:schemeClr val="tx1">
                    <a:lumMod val="75000"/>
                    <a:lumOff val="25000"/>
                  </a:schemeClr>
                </a:solidFill>
                <a:latin typeface="Roboto" panose="02000000000000000000" pitchFamily="2" charset="0"/>
                <a:ea typeface="Roboto" panose="02000000000000000000" pitchFamily="2" charset="0"/>
              </a:rPr>
              <a:t>Formation reçue sur le Framework Agile </a:t>
            </a:r>
            <a:r>
              <a:rPr lang="fr-FR" sz="1100" dirty="0" err="1">
                <a:solidFill>
                  <a:schemeClr val="tx1">
                    <a:lumMod val="75000"/>
                    <a:lumOff val="25000"/>
                  </a:schemeClr>
                </a:solidFill>
                <a:latin typeface="Roboto" panose="02000000000000000000" pitchFamily="2" charset="0"/>
                <a:ea typeface="Roboto" panose="02000000000000000000" pitchFamily="2" charset="0"/>
              </a:rPr>
              <a:t>SAFe</a:t>
            </a:r>
            <a:r>
              <a:rPr lang="fr-FR" sz="1100" dirty="0">
                <a:solidFill>
                  <a:schemeClr val="tx1">
                    <a:lumMod val="75000"/>
                    <a:lumOff val="25000"/>
                  </a:schemeClr>
                </a:solidFill>
                <a:latin typeface="Roboto" panose="02000000000000000000" pitchFamily="2" charset="0"/>
                <a:ea typeface="Roboto" panose="02000000000000000000" pitchFamily="2" charset="0"/>
              </a:rPr>
              <a:t> 4.5 en novembre 2017</a:t>
            </a:r>
            <a:br>
              <a:rPr lang="fr-FR" sz="1100" dirty="0">
                <a:solidFill>
                  <a:schemeClr val="tx1">
                    <a:lumMod val="75000"/>
                    <a:lumOff val="25000"/>
                  </a:schemeClr>
                </a:solidFill>
                <a:latin typeface="Roboto" panose="02000000000000000000" pitchFamily="2" charset="0"/>
                <a:ea typeface="Roboto" panose="02000000000000000000" pitchFamily="2" charset="0"/>
              </a:rPr>
            </a:br>
            <a:r>
              <a:rPr lang="fr-FR" sz="1100" dirty="0">
                <a:solidFill>
                  <a:schemeClr val="tx1">
                    <a:lumMod val="75000"/>
                    <a:lumOff val="25000"/>
                  </a:schemeClr>
                </a:solidFill>
                <a:latin typeface="Roboto" panose="02000000000000000000" pitchFamily="2" charset="0"/>
                <a:ea typeface="Roboto" panose="02000000000000000000" pitchFamily="2" charset="0"/>
              </a:rPr>
              <a:t>Certification reçue en février 2018 - </a:t>
            </a:r>
            <a:r>
              <a:rPr lang="fr-FR" sz="1100" dirty="0" err="1">
                <a:solidFill>
                  <a:schemeClr val="tx1">
                    <a:lumMod val="75000"/>
                    <a:lumOff val="25000"/>
                  </a:schemeClr>
                </a:solidFill>
                <a:latin typeface="Roboto" panose="02000000000000000000" pitchFamily="2" charset="0"/>
                <a:ea typeface="Roboto" panose="02000000000000000000" pitchFamily="2" charset="0"/>
              </a:rPr>
              <a:t>SAFe</a:t>
            </a:r>
            <a:r>
              <a:rPr lang="fr-FR" sz="1100" dirty="0">
                <a:solidFill>
                  <a:schemeClr val="tx1">
                    <a:lumMod val="75000"/>
                    <a:lumOff val="25000"/>
                  </a:schemeClr>
                </a:solidFill>
                <a:latin typeface="Roboto" panose="02000000000000000000" pitchFamily="2" charset="0"/>
                <a:ea typeface="Roboto" panose="02000000000000000000" pitchFamily="2" charset="0"/>
              </a:rPr>
              <a:t> 4.5 </a:t>
            </a:r>
            <a:r>
              <a:rPr lang="fr-FR" sz="1100" dirty="0" err="1">
                <a:solidFill>
                  <a:schemeClr val="tx1">
                    <a:lumMod val="75000"/>
                    <a:lumOff val="25000"/>
                  </a:schemeClr>
                </a:solidFill>
                <a:latin typeface="Roboto" panose="02000000000000000000" pitchFamily="2" charset="0"/>
                <a:ea typeface="Roboto" panose="02000000000000000000" pitchFamily="2" charset="0"/>
              </a:rPr>
              <a:t>Certified</a:t>
            </a:r>
            <a:r>
              <a:rPr lang="fr-FR" sz="1100" dirty="0">
                <a:solidFill>
                  <a:schemeClr val="tx1">
                    <a:lumMod val="75000"/>
                    <a:lumOff val="25000"/>
                  </a:schemeClr>
                </a:solidFill>
                <a:latin typeface="Roboto" panose="02000000000000000000" pitchFamily="2" charset="0"/>
                <a:ea typeface="Roboto" panose="02000000000000000000" pitchFamily="2" charset="0"/>
              </a:rPr>
              <a:t> </a:t>
            </a:r>
            <a:r>
              <a:rPr lang="fr-FR" sz="1100" dirty="0" err="1">
                <a:solidFill>
                  <a:schemeClr val="tx1">
                    <a:lumMod val="75000"/>
                    <a:lumOff val="25000"/>
                  </a:schemeClr>
                </a:solidFill>
                <a:latin typeface="Roboto" panose="02000000000000000000" pitchFamily="2" charset="0"/>
                <a:ea typeface="Roboto" panose="02000000000000000000" pitchFamily="2" charset="0"/>
              </a:rPr>
              <a:t>Agilist</a:t>
            </a:r>
            <a:br>
              <a:rPr lang="fr-FR" sz="1100" dirty="0">
                <a:solidFill>
                  <a:schemeClr val="tx1">
                    <a:lumMod val="75000"/>
                    <a:lumOff val="25000"/>
                  </a:schemeClr>
                </a:solidFill>
                <a:latin typeface="Roboto" panose="02000000000000000000" pitchFamily="2" charset="0"/>
                <a:ea typeface="Roboto" panose="02000000000000000000" pitchFamily="2" charset="0"/>
              </a:rPr>
            </a:br>
            <a:r>
              <a:rPr lang="fr-FR" sz="1100" b="1" dirty="0">
                <a:latin typeface="Roboto" panose="02000000000000000000" pitchFamily="2" charset="0"/>
                <a:ea typeface="Roboto" panose="02000000000000000000" pitchFamily="2" charset="0"/>
              </a:rPr>
              <a:t>CERTIFICATE ID: </a:t>
            </a:r>
            <a:r>
              <a:rPr lang="fr-FR" sz="1100" dirty="0">
                <a:solidFill>
                  <a:schemeClr val="tx1">
                    <a:lumMod val="75000"/>
                    <a:lumOff val="25000"/>
                  </a:schemeClr>
                </a:solidFill>
                <a:latin typeface="Roboto" panose="02000000000000000000" pitchFamily="2" charset="0"/>
                <a:ea typeface="Roboto" panose="02000000000000000000" pitchFamily="2" charset="0"/>
              </a:rPr>
              <a:t>28296573-0174</a:t>
            </a:r>
          </a:p>
          <a:p>
            <a:pPr>
              <a:spcAft>
                <a:spcPts val="1800"/>
              </a:spcAft>
            </a:pPr>
            <a:r>
              <a:rPr lang="fr-FR" sz="1400" b="1" dirty="0">
                <a:solidFill>
                  <a:schemeClr val="tx1">
                    <a:lumMod val="75000"/>
                    <a:lumOff val="25000"/>
                  </a:schemeClr>
                </a:solidFill>
                <a:latin typeface="Roboto" panose="02000000000000000000" pitchFamily="2" charset="0"/>
                <a:ea typeface="Roboto" panose="02000000000000000000" pitchFamily="2" charset="0"/>
              </a:rPr>
              <a:t>2016 – Dispenses de formations </a:t>
            </a:r>
            <a:r>
              <a:rPr lang="fr-FR" sz="1100" dirty="0">
                <a:solidFill>
                  <a:schemeClr val="tx1">
                    <a:lumMod val="75000"/>
                    <a:lumOff val="25000"/>
                  </a:schemeClr>
                </a:solidFill>
                <a:latin typeface="Roboto" panose="02000000000000000000" pitchFamily="2" charset="0"/>
                <a:ea typeface="Roboto" panose="02000000000000000000" pitchFamily="2" charset="0"/>
              </a:rPr>
              <a:t> </a:t>
            </a:r>
            <a:br>
              <a:rPr lang="fr-FR" sz="1100" dirty="0">
                <a:solidFill>
                  <a:schemeClr val="tx1">
                    <a:lumMod val="75000"/>
                    <a:lumOff val="25000"/>
                  </a:schemeClr>
                </a:solidFill>
                <a:latin typeface="Roboto" panose="02000000000000000000" pitchFamily="2" charset="0"/>
                <a:ea typeface="Roboto" panose="02000000000000000000" pitchFamily="2" charset="0"/>
              </a:rPr>
            </a:br>
            <a:r>
              <a:rPr lang="fr-FR" sz="1100" dirty="0" err="1">
                <a:latin typeface="Roboto" panose="02000000000000000000" pitchFamily="2" charset="0"/>
                <a:ea typeface="Roboto" panose="02000000000000000000" pitchFamily="2" charset="0"/>
              </a:rPr>
              <a:t>Formations</a:t>
            </a:r>
            <a:r>
              <a:rPr lang="fr-FR" sz="1100" dirty="0">
                <a:latin typeface="Roboto" panose="02000000000000000000" pitchFamily="2" charset="0"/>
                <a:ea typeface="Roboto" panose="02000000000000000000" pitchFamily="2" charset="0"/>
              </a:rPr>
              <a:t> </a:t>
            </a:r>
            <a:r>
              <a:rPr lang="fr-FR" sz="1100" b="1" dirty="0">
                <a:latin typeface="Roboto" panose="02000000000000000000" pitchFamily="2" charset="0"/>
                <a:ea typeface="Roboto" panose="02000000000000000000" pitchFamily="2" charset="0"/>
              </a:rPr>
              <a:t>dispensées</a:t>
            </a:r>
            <a:r>
              <a:rPr lang="fr-FR" sz="1100" dirty="0">
                <a:latin typeface="Roboto" panose="02000000000000000000" pitchFamily="2" charset="0"/>
                <a:ea typeface="Roboto" panose="02000000000000000000" pitchFamily="2" charset="0"/>
              </a:rPr>
              <a:t> sur la méthodologie agile SCRUM aux collaborateurs de </a:t>
            </a:r>
            <a:r>
              <a:rPr lang="fr-FR" sz="1100" dirty="0" err="1">
                <a:latin typeface="Roboto" panose="02000000000000000000" pitchFamily="2" charset="0"/>
                <a:ea typeface="Roboto" panose="02000000000000000000" pitchFamily="2" charset="0"/>
              </a:rPr>
              <a:t>StarClay</a:t>
            </a:r>
            <a:r>
              <a:rPr lang="fr-FR" sz="1100" dirty="0">
                <a:latin typeface="Roboto" panose="02000000000000000000" pitchFamily="2" charset="0"/>
                <a:ea typeface="Roboto" panose="02000000000000000000" pitchFamily="2" charset="0"/>
              </a:rPr>
              <a:t>.</a:t>
            </a:r>
          </a:p>
          <a:p>
            <a:r>
              <a:rPr lang="fr-FR" sz="1400" b="1" dirty="0">
                <a:solidFill>
                  <a:schemeClr val="tx1">
                    <a:lumMod val="75000"/>
                    <a:lumOff val="25000"/>
                  </a:schemeClr>
                </a:solidFill>
                <a:latin typeface="Roboto" panose="02000000000000000000" pitchFamily="2" charset="0"/>
                <a:ea typeface="Roboto" panose="02000000000000000000" pitchFamily="2" charset="0"/>
              </a:rPr>
              <a:t>2015 – Certifications Scrum – Product </a:t>
            </a:r>
            <a:r>
              <a:rPr lang="fr-FR" sz="1400" b="1" dirty="0" err="1">
                <a:solidFill>
                  <a:schemeClr val="tx1">
                    <a:lumMod val="75000"/>
                    <a:lumOff val="25000"/>
                  </a:schemeClr>
                </a:solidFill>
                <a:latin typeface="Roboto" panose="02000000000000000000" pitchFamily="2" charset="0"/>
                <a:ea typeface="Roboto" panose="02000000000000000000" pitchFamily="2" charset="0"/>
              </a:rPr>
              <a:t>Owner</a:t>
            </a:r>
            <a:endParaRPr lang="fr-FR" sz="1400" b="1" dirty="0">
              <a:solidFill>
                <a:schemeClr val="tx1">
                  <a:lumMod val="75000"/>
                  <a:lumOff val="25000"/>
                </a:schemeClr>
              </a:solidFill>
              <a:latin typeface="Roboto" panose="02000000000000000000" pitchFamily="2" charset="0"/>
              <a:ea typeface="Roboto" panose="02000000000000000000" pitchFamily="2" charset="0"/>
            </a:endParaRPr>
          </a:p>
          <a:p>
            <a:pPr marL="628650" lvl="1" indent="-171450">
              <a:spcAft>
                <a:spcPts val="1800"/>
              </a:spcAft>
              <a:buFont typeface="Arial" panose="020B0604020202020204" pitchFamily="34" charset="0"/>
              <a:buChar char="•"/>
            </a:pPr>
            <a:r>
              <a:rPr lang="fr-FR" sz="1100" dirty="0">
                <a:solidFill>
                  <a:schemeClr val="tx1">
                    <a:lumMod val="75000"/>
                    <a:lumOff val="25000"/>
                  </a:schemeClr>
                </a:solidFill>
                <a:latin typeface="Roboto" panose="02000000000000000000" pitchFamily="2" charset="0"/>
                <a:ea typeface="Roboto" panose="02000000000000000000" pitchFamily="2" charset="0"/>
              </a:rPr>
              <a:t>Formation reçu Professional Scrum Product </a:t>
            </a:r>
            <a:r>
              <a:rPr lang="fr-FR" sz="1100" dirty="0" err="1">
                <a:solidFill>
                  <a:schemeClr val="tx1">
                    <a:lumMod val="75000"/>
                    <a:lumOff val="25000"/>
                  </a:schemeClr>
                </a:solidFill>
                <a:latin typeface="Roboto" panose="02000000000000000000" pitchFamily="2" charset="0"/>
                <a:ea typeface="Roboto" panose="02000000000000000000" pitchFamily="2" charset="0"/>
              </a:rPr>
              <a:t>Owner</a:t>
            </a:r>
            <a:r>
              <a:rPr lang="fr-FR" sz="1100" dirty="0">
                <a:solidFill>
                  <a:schemeClr val="tx1">
                    <a:lumMod val="75000"/>
                    <a:lumOff val="25000"/>
                  </a:schemeClr>
                </a:solidFill>
                <a:latin typeface="Roboto" panose="02000000000000000000" pitchFamily="2" charset="0"/>
                <a:ea typeface="Roboto" panose="02000000000000000000" pitchFamily="2" charset="0"/>
              </a:rPr>
              <a:t>™</a:t>
            </a:r>
            <a:br>
              <a:rPr lang="fr-FR" sz="1100" dirty="0">
                <a:solidFill>
                  <a:schemeClr val="tx1">
                    <a:lumMod val="75000"/>
                    <a:lumOff val="25000"/>
                  </a:schemeClr>
                </a:solidFill>
                <a:latin typeface="Roboto" panose="02000000000000000000" pitchFamily="2" charset="0"/>
                <a:ea typeface="Roboto" panose="02000000000000000000" pitchFamily="2" charset="0"/>
              </a:rPr>
            </a:br>
            <a:r>
              <a:rPr lang="fr-FR" sz="1100" dirty="0">
                <a:solidFill>
                  <a:schemeClr val="tx1">
                    <a:lumMod val="75000"/>
                    <a:lumOff val="25000"/>
                  </a:schemeClr>
                </a:solidFill>
                <a:latin typeface="Roboto" panose="02000000000000000000" pitchFamily="2" charset="0"/>
                <a:ea typeface="Roboto" panose="02000000000000000000" pitchFamily="2" charset="0"/>
              </a:rPr>
              <a:t>Certification reçue en décembre 2015 - Professional Scrum Product </a:t>
            </a:r>
            <a:r>
              <a:rPr lang="fr-FR" sz="1100" dirty="0" err="1">
                <a:solidFill>
                  <a:schemeClr val="tx1">
                    <a:lumMod val="75000"/>
                    <a:lumOff val="25000"/>
                  </a:schemeClr>
                </a:solidFill>
                <a:latin typeface="Roboto" panose="02000000000000000000" pitchFamily="2" charset="0"/>
                <a:ea typeface="Roboto" panose="02000000000000000000" pitchFamily="2" charset="0"/>
              </a:rPr>
              <a:t>Owner</a:t>
            </a:r>
            <a:br>
              <a:rPr lang="fr-FR" sz="1100" dirty="0">
                <a:solidFill>
                  <a:schemeClr val="tx1">
                    <a:lumMod val="75000"/>
                    <a:lumOff val="25000"/>
                  </a:schemeClr>
                </a:solidFill>
                <a:latin typeface="Roboto" panose="02000000000000000000" pitchFamily="2" charset="0"/>
                <a:ea typeface="Roboto" panose="02000000000000000000" pitchFamily="2" charset="0"/>
              </a:rPr>
            </a:br>
            <a:r>
              <a:rPr lang="fr-FR" sz="1100" b="1" dirty="0">
                <a:latin typeface="Roboto" panose="02000000000000000000" pitchFamily="2" charset="0"/>
                <a:ea typeface="Roboto" panose="02000000000000000000" pitchFamily="2" charset="0"/>
              </a:rPr>
              <a:t>CERTIFICATE ID: </a:t>
            </a:r>
            <a:r>
              <a:rPr lang="fr-FR" sz="1100" dirty="0">
                <a:latin typeface="Roboto" panose="02000000000000000000" pitchFamily="2" charset="0"/>
                <a:ea typeface="Roboto" panose="02000000000000000000" pitchFamily="2" charset="0"/>
              </a:rPr>
              <a:t>592123213-ES7M</a:t>
            </a:r>
            <a:endParaRPr lang="fr-FR" sz="1100" b="1" dirty="0">
              <a:solidFill>
                <a:schemeClr val="tx1">
                  <a:lumMod val="75000"/>
                  <a:lumOff val="25000"/>
                </a:schemeClr>
              </a:solidFill>
              <a:latin typeface="Roboto" panose="02000000000000000000" pitchFamily="2" charset="0"/>
              <a:ea typeface="Roboto" panose="02000000000000000000" pitchFamily="2" charset="0"/>
            </a:endParaRPr>
          </a:p>
          <a:p>
            <a:pPr>
              <a:spcAft>
                <a:spcPts val="600"/>
              </a:spcAft>
            </a:pPr>
            <a:r>
              <a:rPr lang="fr-FR" sz="1400" b="1" dirty="0">
                <a:solidFill>
                  <a:schemeClr val="tx1">
                    <a:lumMod val="75000"/>
                    <a:lumOff val="25000"/>
                  </a:schemeClr>
                </a:solidFill>
                <a:latin typeface="Roboto" panose="02000000000000000000" pitchFamily="2" charset="0"/>
                <a:ea typeface="Roboto" panose="02000000000000000000" pitchFamily="2" charset="0"/>
              </a:rPr>
              <a:t>2012</a:t>
            </a:r>
            <a:r>
              <a:rPr lang="fr-FR" sz="1100" dirty="0">
                <a:solidFill>
                  <a:schemeClr val="tx1">
                    <a:lumMod val="75000"/>
                    <a:lumOff val="25000"/>
                  </a:schemeClr>
                </a:solidFill>
                <a:latin typeface="Roboto" panose="02000000000000000000" pitchFamily="2" charset="0"/>
                <a:ea typeface="Roboto" panose="02000000000000000000" pitchFamily="2" charset="0"/>
              </a:rPr>
              <a:t> </a:t>
            </a:r>
            <a:r>
              <a:rPr lang="fr-FR" sz="1400" b="1" dirty="0">
                <a:solidFill>
                  <a:schemeClr val="tx1">
                    <a:lumMod val="75000"/>
                    <a:lumOff val="25000"/>
                  </a:schemeClr>
                </a:solidFill>
                <a:latin typeface="Roboto" panose="02000000000000000000" pitchFamily="2" charset="0"/>
                <a:ea typeface="Roboto" panose="02000000000000000000" pitchFamily="2" charset="0"/>
              </a:rPr>
              <a:t>– Diplôme : Master 2 MIDO-MIAGE</a:t>
            </a:r>
            <a:br>
              <a:rPr lang="fr-FR" sz="1400" b="1" dirty="0">
                <a:solidFill>
                  <a:schemeClr val="tx1">
                    <a:lumMod val="75000"/>
                    <a:lumOff val="25000"/>
                  </a:schemeClr>
                </a:solidFill>
                <a:latin typeface="Roboto" panose="02000000000000000000" pitchFamily="2" charset="0"/>
                <a:ea typeface="Roboto" panose="02000000000000000000" pitchFamily="2" charset="0"/>
              </a:rPr>
            </a:br>
            <a:r>
              <a:rPr lang="fr-FR" sz="1100" dirty="0">
                <a:solidFill>
                  <a:schemeClr val="tx1">
                    <a:lumMod val="75000"/>
                    <a:lumOff val="25000"/>
                  </a:schemeClr>
                </a:solidFill>
                <a:latin typeface="Roboto" panose="02000000000000000000" pitchFamily="2" charset="0"/>
                <a:ea typeface="Roboto" panose="02000000000000000000" pitchFamily="2" charset="0"/>
              </a:rPr>
              <a:t>Spécialité SITN - Systèmes d’Information et Technologies nouvelles</a:t>
            </a:r>
            <a:br>
              <a:rPr lang="fr-FR" sz="1100" dirty="0">
                <a:solidFill>
                  <a:schemeClr val="tx1">
                    <a:lumMod val="75000"/>
                    <a:lumOff val="25000"/>
                  </a:schemeClr>
                </a:solidFill>
                <a:latin typeface="Roboto" panose="02000000000000000000" pitchFamily="2" charset="0"/>
                <a:ea typeface="Roboto" panose="02000000000000000000" pitchFamily="2" charset="0"/>
              </a:rPr>
            </a:br>
            <a:r>
              <a:rPr lang="fr-FR" sz="1100" dirty="0">
                <a:solidFill>
                  <a:schemeClr val="tx1">
                    <a:lumMod val="75000"/>
                    <a:lumOff val="25000"/>
                  </a:schemeClr>
                </a:solidFill>
                <a:latin typeface="Roboto" panose="02000000000000000000" pitchFamily="2" charset="0"/>
                <a:ea typeface="Roboto" panose="02000000000000000000" pitchFamily="2" charset="0"/>
              </a:rPr>
              <a:t>Université Paris Dauphine</a:t>
            </a:r>
          </a:p>
          <a:p>
            <a:pPr>
              <a:spcAft>
                <a:spcPts val="1800"/>
              </a:spcAft>
            </a:pPr>
            <a:r>
              <a:rPr lang="fr-FR" sz="1400" b="1" dirty="0">
                <a:solidFill>
                  <a:schemeClr val="tx1">
                    <a:lumMod val="75000"/>
                    <a:lumOff val="25000"/>
                  </a:schemeClr>
                </a:solidFill>
                <a:latin typeface="Roboto" panose="02000000000000000000" pitchFamily="2" charset="0"/>
                <a:ea typeface="Roboto" panose="02000000000000000000" pitchFamily="2" charset="0"/>
              </a:rPr>
              <a:t>2012 – Master 1 MIAGE</a:t>
            </a:r>
            <a:br>
              <a:rPr lang="fr-FR" sz="1400" b="1" dirty="0">
                <a:solidFill>
                  <a:schemeClr val="tx1">
                    <a:lumMod val="75000"/>
                    <a:lumOff val="25000"/>
                  </a:schemeClr>
                </a:solidFill>
                <a:latin typeface="Roboto" panose="02000000000000000000" pitchFamily="2" charset="0"/>
                <a:ea typeface="Roboto" panose="02000000000000000000" pitchFamily="2" charset="0"/>
              </a:rPr>
            </a:br>
            <a:r>
              <a:rPr lang="fr-FR" sz="1100" dirty="0">
                <a:solidFill>
                  <a:schemeClr val="tx1">
                    <a:lumMod val="75000"/>
                    <a:lumOff val="25000"/>
                  </a:schemeClr>
                </a:solidFill>
                <a:latin typeface="Roboto" panose="02000000000000000000" pitchFamily="2" charset="0"/>
                <a:ea typeface="Roboto" panose="02000000000000000000" pitchFamily="2" charset="0"/>
              </a:rPr>
              <a:t>Université Paris Dauphine</a:t>
            </a:r>
          </a:p>
          <a:p>
            <a:pPr>
              <a:spcAft>
                <a:spcPts val="1800"/>
              </a:spcAft>
            </a:pPr>
            <a:r>
              <a:rPr lang="fr-FR" sz="1400" b="1" dirty="0">
                <a:solidFill>
                  <a:schemeClr val="tx1">
                    <a:lumMod val="75000"/>
                    <a:lumOff val="25000"/>
                  </a:schemeClr>
                </a:solidFill>
                <a:latin typeface="Roboto" panose="02000000000000000000" pitchFamily="2" charset="0"/>
                <a:ea typeface="Roboto" panose="02000000000000000000" pitchFamily="2" charset="0"/>
              </a:rPr>
              <a:t>2009 - Diplôme : Licence informatique MIAGE</a:t>
            </a:r>
            <a:br>
              <a:rPr lang="fr-FR" sz="1400" b="1" dirty="0">
                <a:solidFill>
                  <a:schemeClr val="tx1">
                    <a:lumMod val="75000"/>
                    <a:lumOff val="25000"/>
                  </a:schemeClr>
                </a:solidFill>
                <a:latin typeface="Roboto" panose="02000000000000000000" pitchFamily="2" charset="0"/>
                <a:ea typeface="Roboto" panose="02000000000000000000" pitchFamily="2" charset="0"/>
              </a:rPr>
            </a:br>
            <a:r>
              <a:rPr lang="fr-FR" sz="1100" dirty="0">
                <a:solidFill>
                  <a:schemeClr val="tx1">
                    <a:lumMod val="75000"/>
                    <a:lumOff val="25000"/>
                  </a:schemeClr>
                </a:solidFill>
                <a:latin typeface="Roboto" panose="02000000000000000000" pitchFamily="2" charset="0"/>
                <a:ea typeface="Roboto" panose="02000000000000000000" pitchFamily="2" charset="0"/>
              </a:rPr>
              <a:t>Université Paris Descartes</a:t>
            </a:r>
          </a:p>
          <a:p>
            <a:pPr>
              <a:spcAft>
                <a:spcPts val="600"/>
              </a:spcAft>
            </a:pPr>
            <a:r>
              <a:rPr lang="fr-FR" sz="1400" b="1" dirty="0">
                <a:solidFill>
                  <a:schemeClr val="tx1">
                    <a:lumMod val="75000"/>
                    <a:lumOff val="25000"/>
                  </a:schemeClr>
                </a:solidFill>
                <a:latin typeface="Roboto" panose="02000000000000000000" pitchFamily="2" charset="0"/>
                <a:ea typeface="Roboto" panose="02000000000000000000" pitchFamily="2" charset="0"/>
              </a:rPr>
              <a:t>2008 - Diplôme : DUT informatique</a:t>
            </a:r>
            <a:br>
              <a:rPr lang="fr-FR" sz="1400" b="1" dirty="0">
                <a:solidFill>
                  <a:schemeClr val="tx1">
                    <a:lumMod val="75000"/>
                    <a:lumOff val="25000"/>
                  </a:schemeClr>
                </a:solidFill>
                <a:latin typeface="Roboto" panose="02000000000000000000" pitchFamily="2" charset="0"/>
                <a:ea typeface="Roboto" panose="02000000000000000000" pitchFamily="2" charset="0"/>
              </a:rPr>
            </a:br>
            <a:r>
              <a:rPr lang="fr-FR" sz="1100" dirty="0">
                <a:solidFill>
                  <a:schemeClr val="tx1">
                    <a:lumMod val="75000"/>
                    <a:lumOff val="25000"/>
                  </a:schemeClr>
                </a:solidFill>
                <a:latin typeface="Roboto" panose="02000000000000000000" pitchFamily="2" charset="0"/>
                <a:ea typeface="Roboto" panose="02000000000000000000" pitchFamily="2" charset="0"/>
              </a:rPr>
              <a:t>IUT de Vélizy raccroché à l’Université de Versailles</a:t>
            </a:r>
          </a:p>
          <a:p>
            <a:pPr>
              <a:spcAft>
                <a:spcPts val="600"/>
              </a:spcAft>
            </a:pPr>
            <a:endParaRPr lang="fr-FR" sz="1100" dirty="0">
              <a:solidFill>
                <a:schemeClr val="tx1">
                  <a:lumMod val="75000"/>
                  <a:lumOff val="25000"/>
                </a:schemeClr>
              </a:solidFill>
              <a:latin typeface="Roboto" panose="02000000000000000000" pitchFamily="2" charset="0"/>
              <a:ea typeface="Roboto" panose="02000000000000000000" pitchFamily="2" charset="0"/>
            </a:endParaRPr>
          </a:p>
          <a:p>
            <a:pPr>
              <a:spcAft>
                <a:spcPts val="600"/>
              </a:spcAft>
            </a:pPr>
            <a:r>
              <a:rPr lang="fr-FR" sz="1400" b="1" dirty="0">
                <a:solidFill>
                  <a:schemeClr val="tx1">
                    <a:lumMod val="75000"/>
                    <a:lumOff val="25000"/>
                  </a:schemeClr>
                </a:solidFill>
                <a:latin typeface="Roboto" panose="02000000000000000000" pitchFamily="2" charset="0"/>
                <a:ea typeface="Roboto" panose="02000000000000000000" pitchFamily="2" charset="0"/>
              </a:rPr>
              <a:t>2007 - Diplôme : Baccalauréat STI – Génie électrotechnique</a:t>
            </a:r>
            <a:br>
              <a:rPr lang="fr-FR" sz="1400" b="1" dirty="0">
                <a:solidFill>
                  <a:schemeClr val="tx1">
                    <a:lumMod val="75000"/>
                    <a:lumOff val="25000"/>
                  </a:schemeClr>
                </a:solidFill>
                <a:latin typeface="Roboto" panose="02000000000000000000" pitchFamily="2" charset="0"/>
                <a:ea typeface="Roboto" panose="02000000000000000000" pitchFamily="2" charset="0"/>
              </a:rPr>
            </a:br>
            <a:r>
              <a:rPr lang="fr-FR" sz="1050" dirty="0">
                <a:solidFill>
                  <a:schemeClr val="tx1">
                    <a:lumMod val="75000"/>
                    <a:lumOff val="25000"/>
                  </a:schemeClr>
                </a:solidFill>
                <a:latin typeface="Roboto" panose="02000000000000000000" pitchFamily="2" charset="0"/>
                <a:ea typeface="Roboto" panose="02000000000000000000" pitchFamily="2" charset="0"/>
              </a:rPr>
              <a:t>Lycée Léonard de Vinci à Saint-Germain-en-Laye</a:t>
            </a:r>
            <a:endParaRPr lang="fr-FR" sz="1400" b="1" dirty="0">
              <a:solidFill>
                <a:schemeClr val="tx1">
                  <a:lumMod val="75000"/>
                  <a:lumOff val="25000"/>
                </a:schemeClr>
              </a:solidFill>
              <a:latin typeface="Roboto" panose="02000000000000000000" pitchFamily="2" charset="0"/>
              <a:ea typeface="Roboto" panose="02000000000000000000" pitchFamily="2" charset="0"/>
            </a:endParaRPr>
          </a:p>
          <a:p>
            <a:pPr>
              <a:spcAft>
                <a:spcPts val="600"/>
              </a:spcAft>
            </a:pPr>
            <a:endParaRPr lang="fr-FR" sz="1100" dirty="0">
              <a:solidFill>
                <a:schemeClr val="tx1">
                  <a:lumMod val="75000"/>
                  <a:lumOff val="25000"/>
                </a:schemeClr>
              </a:solidFill>
              <a:latin typeface="Roboto" panose="02000000000000000000" pitchFamily="2" charset="0"/>
              <a:ea typeface="Roboto" panose="02000000000000000000" pitchFamily="2" charset="0"/>
            </a:endParaRPr>
          </a:p>
        </p:txBody>
      </p:sp>
      <p:pic>
        <p:nvPicPr>
          <p:cNvPr id="3" name="Graphique 2" descr="Diplôme roulé contour">
            <a:extLst>
              <a:ext uri="{FF2B5EF4-FFF2-40B4-BE49-F238E27FC236}">
                <a16:creationId xmlns:a16="http://schemas.microsoft.com/office/drawing/2014/main" id="{99938A9F-1051-1859-0D51-4C4656F9D47E}"/>
              </a:ext>
            </a:extLst>
          </p:cNvPr>
          <p:cNvPicPr>
            <a:picLocks noChangeAspect="1"/>
          </p:cNvPicPr>
          <p:nvPr>
            <p:custDataLst>
              <p:tags r:id="rId17"/>
            </p:custDataLst>
          </p:nvPr>
        </p:nvPicPr>
        <p:blipFill>
          <a:blip r:embed="rId36">
            <a:extLst>
              <a:ext uri="{96DAC541-7B7A-43D3-8B79-37D633B846F1}">
                <asvg:svgBlip xmlns:asvg="http://schemas.microsoft.com/office/drawing/2016/SVG/main" r:embed="rId37"/>
              </a:ext>
            </a:extLst>
          </a:blip>
          <a:stretch>
            <a:fillRect/>
          </a:stretch>
        </p:blipFill>
        <p:spPr>
          <a:xfrm>
            <a:off x="1351302" y="1445659"/>
            <a:ext cx="214498" cy="214498"/>
          </a:xfrm>
          <a:prstGeom prst="rect">
            <a:avLst/>
          </a:prstGeom>
        </p:spPr>
      </p:pic>
      <p:cxnSp>
        <p:nvCxnSpPr>
          <p:cNvPr id="5" name="Connecteur droit 4">
            <a:extLst>
              <a:ext uri="{FF2B5EF4-FFF2-40B4-BE49-F238E27FC236}">
                <a16:creationId xmlns:a16="http://schemas.microsoft.com/office/drawing/2014/main" id="{E1367FF3-5FB2-1FBF-AB44-CAC3494F14E8}"/>
              </a:ext>
            </a:extLst>
          </p:cNvPr>
          <p:cNvCxnSpPr>
            <a:cxnSpLocks/>
          </p:cNvCxnSpPr>
          <p:nvPr>
            <p:custDataLst>
              <p:tags r:id="rId18"/>
            </p:custDataLst>
          </p:nvPr>
        </p:nvCxnSpPr>
        <p:spPr>
          <a:xfrm>
            <a:off x="349480" y="8422222"/>
            <a:ext cx="4618641" cy="0"/>
          </a:xfrm>
          <a:prstGeom prst="line">
            <a:avLst/>
          </a:prstGeom>
          <a:ln w="6350">
            <a:solidFill>
              <a:srgbClr val="555454"/>
            </a:solidFill>
          </a:ln>
          <a:effectLst/>
        </p:spPr>
        <p:style>
          <a:lnRef idx="2">
            <a:schemeClr val="accent1"/>
          </a:lnRef>
          <a:fillRef idx="0">
            <a:schemeClr val="accent1"/>
          </a:fillRef>
          <a:effectRef idx="1">
            <a:schemeClr val="accent1"/>
          </a:effectRef>
          <a:fontRef idx="minor">
            <a:schemeClr val="tx1"/>
          </a:fontRef>
        </p:style>
      </p:cxnSp>
      <p:sp>
        <p:nvSpPr>
          <p:cNvPr id="6" name="Rectangle à coins arrondis 79">
            <a:extLst>
              <a:ext uri="{FF2B5EF4-FFF2-40B4-BE49-F238E27FC236}">
                <a16:creationId xmlns:a16="http://schemas.microsoft.com/office/drawing/2014/main" id="{AB60DAB8-67A1-69BA-9E7F-11479D65155F}"/>
              </a:ext>
            </a:extLst>
          </p:cNvPr>
          <p:cNvSpPr/>
          <p:nvPr>
            <p:custDataLst>
              <p:tags r:id="rId19"/>
            </p:custDataLst>
          </p:nvPr>
        </p:nvSpPr>
        <p:spPr>
          <a:xfrm>
            <a:off x="343924" y="8125660"/>
            <a:ext cx="4618641" cy="321580"/>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spcAft>
                <a:spcPts val="300"/>
              </a:spcAft>
            </a:pPr>
            <a:r>
              <a:rPr lang="en-US" sz="1500" b="1" dirty="0" err="1">
                <a:solidFill>
                  <a:schemeClr val="tx1">
                    <a:lumMod val="75000"/>
                    <a:lumOff val="25000"/>
                  </a:schemeClr>
                </a:solidFill>
                <a:latin typeface="Old Standard TT" panose="00000500000000000000" pitchFamily="2" charset="0"/>
                <a:ea typeface="Helvetica Neue Condensed" panose="02000503000000020004" pitchFamily="2" charset="0"/>
                <a:cs typeface="Helvetica Neue Condensed" panose="02000503000000020004" pitchFamily="2" charset="0"/>
              </a:rPr>
              <a:t>Langues</a:t>
            </a:r>
            <a:r>
              <a:rPr lang="en-US" sz="1500" b="1" dirty="0">
                <a:solidFill>
                  <a:schemeClr val="tx1">
                    <a:lumMod val="75000"/>
                    <a:lumOff val="25000"/>
                  </a:schemeClr>
                </a:solidFill>
                <a:latin typeface="Old Standard TT" panose="00000500000000000000" pitchFamily="2" charset="0"/>
                <a:ea typeface="Helvetica Neue Condensed" panose="02000503000000020004" pitchFamily="2" charset="0"/>
                <a:cs typeface="Helvetica Neue Condensed" panose="02000503000000020004" pitchFamily="2" charset="0"/>
              </a:rPr>
              <a:t> </a:t>
            </a:r>
            <a:r>
              <a:rPr lang="en-US" sz="1500" b="1" dirty="0" err="1">
                <a:solidFill>
                  <a:schemeClr val="tx1">
                    <a:lumMod val="75000"/>
                    <a:lumOff val="25000"/>
                  </a:schemeClr>
                </a:solidFill>
                <a:latin typeface="Old Standard TT" panose="00000500000000000000" pitchFamily="2" charset="0"/>
                <a:ea typeface="Helvetica Neue Condensed" panose="02000503000000020004" pitchFamily="2" charset="0"/>
                <a:cs typeface="Helvetica Neue Condensed" panose="02000503000000020004" pitchFamily="2" charset="0"/>
              </a:rPr>
              <a:t>étrangères</a:t>
            </a:r>
            <a:endParaRPr lang="en-US" sz="1500" b="1" dirty="0">
              <a:solidFill>
                <a:schemeClr val="tx1">
                  <a:lumMod val="75000"/>
                  <a:lumOff val="25000"/>
                </a:schemeClr>
              </a:solidFill>
              <a:latin typeface="Old Standard TT" panose="00000500000000000000" pitchFamily="2" charset="0"/>
              <a:ea typeface="Helvetica Neue Condensed" panose="02000503000000020004" pitchFamily="2" charset="0"/>
              <a:cs typeface="Helvetica Neue Condensed" panose="02000503000000020004" pitchFamily="2" charset="0"/>
            </a:endParaRPr>
          </a:p>
        </p:txBody>
      </p:sp>
      <p:sp>
        <p:nvSpPr>
          <p:cNvPr id="9" name="ZoneTexte 8">
            <a:extLst>
              <a:ext uri="{FF2B5EF4-FFF2-40B4-BE49-F238E27FC236}">
                <a16:creationId xmlns:a16="http://schemas.microsoft.com/office/drawing/2014/main" id="{94ED8CC4-F326-18FE-6DA7-6DAC0545FBAC}"/>
              </a:ext>
            </a:extLst>
          </p:cNvPr>
          <p:cNvSpPr txBox="1"/>
          <p:nvPr>
            <p:custDataLst>
              <p:tags r:id="rId20"/>
            </p:custDataLst>
          </p:nvPr>
        </p:nvSpPr>
        <p:spPr>
          <a:xfrm>
            <a:off x="343924" y="8575169"/>
            <a:ext cx="6920536" cy="415498"/>
          </a:xfrm>
          <a:prstGeom prst="rect">
            <a:avLst/>
          </a:prstGeom>
          <a:noFill/>
        </p:spPr>
        <p:txBody>
          <a:bodyPr wrap="square" lIns="0" tIns="0" rIns="0" bIns="0" rtlCol="0">
            <a:spAutoFit/>
          </a:bodyPr>
          <a:lstStyle/>
          <a:p>
            <a:pPr>
              <a:spcAft>
                <a:spcPts val="600"/>
              </a:spcAft>
            </a:pPr>
            <a:r>
              <a:rPr lang="fr-FR" sz="1100" b="1" dirty="0">
                <a:solidFill>
                  <a:schemeClr val="tx1">
                    <a:lumMod val="75000"/>
                    <a:lumOff val="25000"/>
                  </a:schemeClr>
                </a:solidFill>
                <a:latin typeface="Roboto" panose="02000000000000000000" pitchFamily="2" charset="0"/>
                <a:ea typeface="Roboto" panose="02000000000000000000" pitchFamily="2" charset="0"/>
              </a:rPr>
              <a:t>Anglais : </a:t>
            </a:r>
            <a:r>
              <a:rPr lang="fr-FR" sz="1100" dirty="0">
                <a:solidFill>
                  <a:schemeClr val="tx1">
                    <a:lumMod val="75000"/>
                    <a:lumOff val="25000"/>
                  </a:schemeClr>
                </a:solidFill>
                <a:latin typeface="Roboto" panose="02000000000000000000" pitchFamily="2" charset="0"/>
                <a:ea typeface="Roboto" panose="02000000000000000000" pitchFamily="2" charset="0"/>
              </a:rPr>
              <a:t>Niveau avancé / courant.</a:t>
            </a:r>
          </a:p>
          <a:p>
            <a:pPr>
              <a:spcAft>
                <a:spcPts val="600"/>
              </a:spcAft>
            </a:pPr>
            <a:r>
              <a:rPr lang="fr-FR" sz="1100" b="1" dirty="0">
                <a:solidFill>
                  <a:schemeClr val="tx1">
                    <a:lumMod val="75000"/>
                    <a:lumOff val="25000"/>
                  </a:schemeClr>
                </a:solidFill>
                <a:latin typeface="Roboto" panose="02000000000000000000" pitchFamily="2" charset="0"/>
                <a:ea typeface="Roboto" panose="02000000000000000000" pitchFamily="2" charset="0"/>
              </a:rPr>
              <a:t>Espagnol : </a:t>
            </a:r>
            <a:r>
              <a:rPr lang="fr-FR" sz="1100" dirty="0">
                <a:solidFill>
                  <a:schemeClr val="tx1">
                    <a:lumMod val="75000"/>
                    <a:lumOff val="25000"/>
                  </a:schemeClr>
                </a:solidFill>
                <a:latin typeface="Roboto" panose="02000000000000000000" pitchFamily="2" charset="0"/>
                <a:ea typeface="Roboto" panose="02000000000000000000" pitchFamily="2" charset="0"/>
              </a:rPr>
              <a:t>Niveau élémentaire.</a:t>
            </a:r>
          </a:p>
        </p:txBody>
      </p:sp>
      <p:sp>
        <p:nvSpPr>
          <p:cNvPr id="11" name="Rectangle à coins arrondis 79">
            <a:extLst>
              <a:ext uri="{FF2B5EF4-FFF2-40B4-BE49-F238E27FC236}">
                <a16:creationId xmlns:a16="http://schemas.microsoft.com/office/drawing/2014/main" id="{E8448546-D83F-8C62-53B4-B78DAB944F9A}"/>
              </a:ext>
            </a:extLst>
          </p:cNvPr>
          <p:cNvSpPr/>
          <p:nvPr>
            <p:custDataLst>
              <p:tags r:id="rId21"/>
            </p:custDataLst>
          </p:nvPr>
        </p:nvSpPr>
        <p:spPr>
          <a:xfrm>
            <a:off x="285037" y="9168630"/>
            <a:ext cx="5700398" cy="381281"/>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90000" bIns="36000" rtlCol="0" anchor="ctr"/>
          <a:lstStyle/>
          <a:p>
            <a:pPr>
              <a:spcAft>
                <a:spcPts val="300"/>
              </a:spcAft>
            </a:pPr>
            <a:r>
              <a:rPr lang="en-US" sz="1200" i="1" dirty="0">
                <a:solidFill>
                  <a:schemeClr val="tx1">
                    <a:lumMod val="75000"/>
                    <a:lumOff val="25000"/>
                  </a:schemeClr>
                </a:solidFill>
                <a:latin typeface="Old Standard TT" panose="00000500000000000000" pitchFamily="2" charset="0"/>
              </a:rPr>
              <a:t>Ceci est la fin de </a:t>
            </a:r>
            <a:r>
              <a:rPr lang="en-US" sz="1200" i="1" dirty="0" err="1">
                <a:solidFill>
                  <a:schemeClr val="tx1">
                    <a:lumMod val="75000"/>
                    <a:lumOff val="25000"/>
                  </a:schemeClr>
                </a:solidFill>
                <a:latin typeface="Old Standard TT" panose="00000500000000000000" pitchFamily="2" charset="0"/>
              </a:rPr>
              <a:t>ce</a:t>
            </a:r>
            <a:r>
              <a:rPr lang="en-US" sz="1200" i="1" dirty="0">
                <a:solidFill>
                  <a:schemeClr val="tx1">
                    <a:lumMod val="75000"/>
                    <a:lumOff val="25000"/>
                  </a:schemeClr>
                </a:solidFill>
                <a:latin typeface="Old Standard TT" panose="00000500000000000000" pitchFamily="2" charset="0"/>
              </a:rPr>
              <a:t> dossier de </a:t>
            </a:r>
            <a:r>
              <a:rPr lang="en-US" sz="1200" i="1" dirty="0" err="1">
                <a:solidFill>
                  <a:schemeClr val="tx1">
                    <a:lumMod val="75000"/>
                    <a:lumOff val="25000"/>
                  </a:schemeClr>
                </a:solidFill>
                <a:latin typeface="Old Standard TT" panose="00000500000000000000" pitchFamily="2" charset="0"/>
              </a:rPr>
              <a:t>compétences</a:t>
            </a:r>
            <a:r>
              <a:rPr lang="en-US" sz="1200" i="1" dirty="0">
                <a:solidFill>
                  <a:schemeClr val="tx1">
                    <a:lumMod val="75000"/>
                    <a:lumOff val="25000"/>
                  </a:schemeClr>
                </a:solidFill>
                <a:latin typeface="Old Standard TT" panose="00000500000000000000" pitchFamily="2" charset="0"/>
              </a:rPr>
              <a:t> !</a:t>
            </a:r>
          </a:p>
        </p:txBody>
      </p:sp>
      <p:sp>
        <p:nvSpPr>
          <p:cNvPr id="14" name="ZoneTexte 13">
            <a:extLst>
              <a:ext uri="{FF2B5EF4-FFF2-40B4-BE49-F238E27FC236}">
                <a16:creationId xmlns:a16="http://schemas.microsoft.com/office/drawing/2014/main" id="{1238038C-22F8-23E1-14CB-4B4A1C0310C8}"/>
              </a:ext>
            </a:extLst>
          </p:cNvPr>
          <p:cNvSpPr txBox="1"/>
          <p:nvPr>
            <p:custDataLst>
              <p:tags r:id="rId22"/>
            </p:custDataLst>
          </p:nvPr>
        </p:nvSpPr>
        <p:spPr>
          <a:xfrm>
            <a:off x="201877" y="9472025"/>
            <a:ext cx="7062583" cy="923330"/>
          </a:xfrm>
          <a:prstGeom prst="rect">
            <a:avLst/>
          </a:prstGeom>
          <a:noFill/>
        </p:spPr>
        <p:txBody>
          <a:bodyPr wrap="square" rtlCol="0">
            <a:spAutoFit/>
          </a:bodyPr>
          <a:lstStyle/>
          <a:p>
            <a:pPr algn="just"/>
            <a:r>
              <a:rPr lang="fr-FR" sz="900" b="1" dirty="0">
                <a:latin typeface="Roboto" panose="02000000000000000000" pitchFamily="2" charset="0"/>
                <a:ea typeface="Roboto" panose="02000000000000000000" pitchFamily="2" charset="0"/>
              </a:rPr>
              <a:t>Déjà bravo d’avoir lu jusqu’ici.</a:t>
            </a:r>
          </a:p>
          <a:p>
            <a:pPr algn="just"/>
            <a:r>
              <a:rPr lang="fr-FR" sz="900" dirty="0">
                <a:latin typeface="Roboto" panose="02000000000000000000" pitchFamily="2" charset="0"/>
                <a:ea typeface="Roboto" panose="02000000000000000000" pitchFamily="2" charset="0"/>
              </a:rPr>
              <a:t>N’hésitez pas à me joindre, par téléphone, par courriel, par courrier, via mon site internet : je suis à votre entière disposition en cas de questions.  </a:t>
            </a:r>
          </a:p>
          <a:p>
            <a:pPr algn="just"/>
            <a:endParaRPr lang="fr-FR" sz="900" dirty="0">
              <a:latin typeface="Roboto" panose="02000000000000000000" pitchFamily="2" charset="0"/>
              <a:ea typeface="Roboto" panose="02000000000000000000" pitchFamily="2" charset="0"/>
            </a:endParaRPr>
          </a:p>
          <a:p>
            <a:pPr algn="just"/>
            <a:r>
              <a:rPr lang="fr-FR" sz="900" dirty="0">
                <a:latin typeface="Roboto" panose="02000000000000000000" pitchFamily="2" charset="0"/>
                <a:ea typeface="Roboto" panose="02000000000000000000" pitchFamily="2" charset="0"/>
              </a:rPr>
              <a:t>N’hésitez pas à utiliser le QR code présent dans l’entête de chaque page de ce dossier de compétences.</a:t>
            </a:r>
          </a:p>
          <a:p>
            <a:pPr algn="just"/>
            <a:r>
              <a:rPr lang="fr-FR" sz="900" b="1" dirty="0">
                <a:latin typeface="Roboto" panose="02000000000000000000" pitchFamily="2" charset="0"/>
                <a:ea typeface="Roboto" panose="02000000000000000000" pitchFamily="2" charset="0"/>
              </a:rPr>
              <a:t>Très bonne journée à vous !</a:t>
            </a:r>
          </a:p>
        </p:txBody>
      </p:sp>
      <p:grpSp>
        <p:nvGrpSpPr>
          <p:cNvPr id="13" name="Groupe 12">
            <a:extLst>
              <a:ext uri="{FF2B5EF4-FFF2-40B4-BE49-F238E27FC236}">
                <a16:creationId xmlns:a16="http://schemas.microsoft.com/office/drawing/2014/main" id="{E75A93D1-7A48-6058-8D4C-18AE63043A7A}"/>
              </a:ext>
            </a:extLst>
          </p:cNvPr>
          <p:cNvGrpSpPr/>
          <p:nvPr/>
        </p:nvGrpSpPr>
        <p:grpSpPr>
          <a:xfrm>
            <a:off x="6487414" y="345335"/>
            <a:ext cx="550080" cy="652429"/>
            <a:chOff x="3258892" y="1900954"/>
            <a:chExt cx="3457538" cy="3981931"/>
          </a:xfrm>
        </p:grpSpPr>
        <p:pic>
          <p:nvPicPr>
            <p:cNvPr id="15" name="Image 14" descr="Une image contenant art, motif, Rectangle, carré&#10;&#10;Description générée automatiquement">
              <a:extLst>
                <a:ext uri="{FF2B5EF4-FFF2-40B4-BE49-F238E27FC236}">
                  <a16:creationId xmlns:a16="http://schemas.microsoft.com/office/drawing/2014/main" id="{F02E4859-6AFF-9DD6-B5C2-FEEC86028408}"/>
                </a:ext>
              </a:extLst>
            </p:cNvPr>
            <p:cNvPicPr>
              <a:picLocks noChangeAspect="1"/>
            </p:cNvPicPr>
            <p:nvPr/>
          </p:nvPicPr>
          <p:blipFill>
            <a:blip r:embed="rId38"/>
            <a:stretch>
              <a:fillRect/>
            </a:stretch>
          </p:blipFill>
          <p:spPr>
            <a:xfrm>
              <a:off x="3258892" y="1900954"/>
              <a:ext cx="3457538" cy="3981931"/>
            </a:xfrm>
            <a:prstGeom prst="rect">
              <a:avLst/>
            </a:prstGeom>
          </p:spPr>
        </p:pic>
        <p:pic>
          <p:nvPicPr>
            <p:cNvPr id="17" name="Image 16">
              <a:extLst>
                <a:ext uri="{FF2B5EF4-FFF2-40B4-BE49-F238E27FC236}">
                  <a16:creationId xmlns:a16="http://schemas.microsoft.com/office/drawing/2014/main" id="{5C4BDDFF-B78B-C186-C136-1BE1C7D96969}"/>
                </a:ext>
              </a:extLst>
            </p:cNvPr>
            <p:cNvPicPr>
              <a:picLocks noChangeAspect="1"/>
            </p:cNvPicPr>
            <p:nvPr/>
          </p:nvPicPr>
          <p:blipFill>
            <a:blip r:embed="rId39"/>
            <a:stretch>
              <a:fillRect/>
            </a:stretch>
          </p:blipFill>
          <p:spPr>
            <a:xfrm>
              <a:off x="3996440" y="2011581"/>
              <a:ext cx="2608808" cy="2583627"/>
            </a:xfrm>
            <a:prstGeom prst="rect">
              <a:avLst/>
            </a:prstGeom>
          </p:spPr>
        </p:pic>
      </p:grpSp>
    </p:spTree>
    <p:extLst>
      <p:ext uri="{BB962C8B-B14F-4D97-AF65-F5344CB8AC3E}">
        <p14:creationId xmlns:p14="http://schemas.microsoft.com/office/powerpoint/2010/main" val="40101035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C960FE9-3FCE-4113-887F-C4EA7DC37C50}"/>
              </a:ext>
            </a:extLst>
          </p:cNvPr>
          <p:cNvSpPr>
            <a:spLocks/>
          </p:cNvSpPr>
          <p:nvPr>
            <p:custDataLst>
              <p:tags r:id="rId1"/>
            </p:custDataLst>
          </p:nvPr>
        </p:nvSpPr>
        <p:spPr>
          <a:xfrm>
            <a:off x="0" y="2991"/>
            <a:ext cx="7560000" cy="1209120"/>
          </a:xfrm>
          <a:prstGeom prst="rect">
            <a:avLst/>
          </a:prstGeom>
          <a:solidFill>
            <a:srgbClr val="EAEAE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Aft>
                <a:spcPts val="300"/>
              </a:spcAft>
            </a:pPr>
            <a:endParaRPr lang="fr-FR" dirty="0"/>
          </a:p>
        </p:txBody>
      </p:sp>
      <p:cxnSp>
        <p:nvCxnSpPr>
          <p:cNvPr id="20" name="Connecteur droit 19">
            <a:extLst>
              <a:ext uri="{FF2B5EF4-FFF2-40B4-BE49-F238E27FC236}">
                <a16:creationId xmlns:a16="http://schemas.microsoft.com/office/drawing/2014/main" id="{0692D8E3-68D6-442A-8877-68D7386AE11B}"/>
              </a:ext>
            </a:extLst>
          </p:cNvPr>
          <p:cNvCxnSpPr>
            <a:cxnSpLocks/>
          </p:cNvCxnSpPr>
          <p:nvPr>
            <p:custDataLst>
              <p:tags r:id="rId2"/>
            </p:custDataLst>
          </p:nvPr>
        </p:nvCxnSpPr>
        <p:spPr>
          <a:xfrm>
            <a:off x="343924" y="1686938"/>
            <a:ext cx="4618641" cy="0"/>
          </a:xfrm>
          <a:prstGeom prst="line">
            <a:avLst/>
          </a:prstGeom>
          <a:ln w="6350">
            <a:solidFill>
              <a:srgbClr val="555454"/>
            </a:solidFill>
          </a:ln>
          <a:effectLst/>
        </p:spPr>
        <p:style>
          <a:lnRef idx="2">
            <a:schemeClr val="accent1"/>
          </a:lnRef>
          <a:fillRef idx="0">
            <a:schemeClr val="accent1"/>
          </a:fillRef>
          <a:effectRef idx="1">
            <a:schemeClr val="accent1"/>
          </a:effectRef>
          <a:fontRef idx="minor">
            <a:schemeClr val="tx1"/>
          </a:fontRef>
        </p:style>
      </p:cxnSp>
      <p:sp>
        <p:nvSpPr>
          <p:cNvPr id="19" name="Rectangle à coins arrondis 79">
            <a:extLst>
              <a:ext uri="{FF2B5EF4-FFF2-40B4-BE49-F238E27FC236}">
                <a16:creationId xmlns:a16="http://schemas.microsoft.com/office/drawing/2014/main" id="{2EAE9422-592F-4858-B5E6-78B7CF3F5ADB}"/>
              </a:ext>
            </a:extLst>
          </p:cNvPr>
          <p:cNvSpPr/>
          <p:nvPr>
            <p:custDataLst>
              <p:tags r:id="rId3"/>
            </p:custDataLst>
          </p:nvPr>
        </p:nvSpPr>
        <p:spPr>
          <a:xfrm>
            <a:off x="1701165" y="272745"/>
            <a:ext cx="2743236" cy="290233"/>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90000" bIns="36000" rtlCol="0" anchor="ctr"/>
          <a:lstStyle/>
          <a:p>
            <a:pPr>
              <a:spcAft>
                <a:spcPts val="300"/>
              </a:spcAft>
            </a:pPr>
            <a:r>
              <a:rPr lang="en-US" sz="1600" dirty="0">
                <a:solidFill>
                  <a:srgbClr val="555454"/>
                </a:solidFill>
                <a:latin typeface="Roboto SemiBold" panose="02000000000000000000" pitchFamily="2" charset="0"/>
                <a:ea typeface="Roboto SemiBold" panose="02000000000000000000" pitchFamily="2" charset="0"/>
                <a:cs typeface="Helvetica Neue Condensed" panose="02000503000000020004" pitchFamily="2" charset="0"/>
              </a:rPr>
              <a:t>Paul </a:t>
            </a:r>
            <a:r>
              <a:rPr lang="en-US" sz="1600" b="1" dirty="0">
                <a:solidFill>
                  <a:srgbClr val="BFBFBF"/>
                </a:solidFill>
                <a:latin typeface="Roboto SemiBold" panose="02000000000000000000" pitchFamily="2" charset="0"/>
              </a:rPr>
              <a:t>FLYE SAINTE MARIE</a:t>
            </a:r>
            <a:endParaRPr lang="en-US" sz="1600" b="1" dirty="0">
              <a:solidFill>
                <a:srgbClr val="BFBFBF"/>
              </a:solidFill>
              <a:latin typeface="Roboto SemiBold" panose="02000000000000000000" pitchFamily="2" charset="0"/>
              <a:ea typeface="Roboto SemiBold" panose="02000000000000000000" pitchFamily="2" charset="0"/>
              <a:cs typeface="Helvetica Neue Condensed" panose="02000503000000020004" pitchFamily="2" charset="0"/>
            </a:endParaRPr>
          </a:p>
        </p:txBody>
      </p:sp>
      <p:sp>
        <p:nvSpPr>
          <p:cNvPr id="21" name="Rectangle 20">
            <a:extLst>
              <a:ext uri="{FF2B5EF4-FFF2-40B4-BE49-F238E27FC236}">
                <a16:creationId xmlns:a16="http://schemas.microsoft.com/office/drawing/2014/main" id="{DB880385-DE26-4098-BCD6-9CB9C8FC83F1}"/>
              </a:ext>
            </a:extLst>
          </p:cNvPr>
          <p:cNvSpPr/>
          <p:nvPr>
            <p:custDataLst>
              <p:tags r:id="rId4"/>
            </p:custDataLst>
          </p:nvPr>
        </p:nvSpPr>
        <p:spPr>
          <a:xfrm>
            <a:off x="337160" y="1743757"/>
            <a:ext cx="4613204" cy="4716676"/>
          </a:xfrm>
          <a:prstGeom prst="rect">
            <a:avLst/>
          </a:prstGeom>
        </p:spPr>
        <p:txBody>
          <a:bodyPr wrap="square" lIns="0" rIns="0">
            <a:spAutoFit/>
          </a:bodyPr>
          <a:lstStyle/>
          <a:p>
            <a:pPr marL="171450" indent="-171450" algn="just">
              <a:spcAft>
                <a:spcPts val="600"/>
              </a:spcAft>
              <a:buFont typeface="Wingdings" panose="05000000000000000000" pitchFamily="2" charset="2"/>
              <a:buChar char="q"/>
            </a:pPr>
            <a:r>
              <a:rPr lang="fr-FR" sz="105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Définition et gestion de la vision produit </a:t>
            </a:r>
            <a:r>
              <a:rPr lang="fr-FR" sz="1050" dirty="0" err="1">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Atlassian</a:t>
            </a:r>
            <a:endParaRPr lang="fr-FR" sz="105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endParaRPr>
          </a:p>
          <a:p>
            <a:pPr marL="171450" indent="-171450" algn="just">
              <a:spcAft>
                <a:spcPts val="600"/>
              </a:spcAft>
              <a:buFont typeface="Wingdings" panose="05000000000000000000" pitchFamily="2" charset="2"/>
              <a:buChar char="q"/>
            </a:pPr>
            <a:r>
              <a:rPr lang="fr-FR" sz="105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Gestion du </a:t>
            </a:r>
            <a:r>
              <a:rPr lang="fr-FR" sz="1050" dirty="0" err="1">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backlog</a:t>
            </a:r>
            <a:r>
              <a:rPr lang="fr-FR" sz="105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 et priorisation des tâches</a:t>
            </a:r>
          </a:p>
          <a:p>
            <a:pPr marL="171450" indent="-171450" algn="just">
              <a:spcAft>
                <a:spcPts val="600"/>
              </a:spcAft>
              <a:buFont typeface="Wingdings" panose="05000000000000000000" pitchFamily="2" charset="2"/>
              <a:buChar char="q"/>
            </a:pPr>
            <a:r>
              <a:rPr lang="fr-FR" sz="105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Assistance dans l'estimation des tâches de développement</a:t>
            </a:r>
          </a:p>
          <a:p>
            <a:pPr marL="171450" indent="-171450" algn="just">
              <a:spcAft>
                <a:spcPts val="600"/>
              </a:spcAft>
              <a:buFont typeface="Wingdings" panose="05000000000000000000" pitchFamily="2" charset="2"/>
              <a:buChar char="q"/>
            </a:pPr>
            <a:r>
              <a:rPr lang="fr-FR" sz="105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Développement et suivi de la roadmap de l'équipe</a:t>
            </a:r>
          </a:p>
          <a:p>
            <a:pPr marL="171450" indent="-171450" algn="just">
              <a:spcAft>
                <a:spcPts val="600"/>
              </a:spcAft>
              <a:buFont typeface="Wingdings" panose="05000000000000000000" pitchFamily="2" charset="2"/>
              <a:buChar char="q"/>
            </a:pPr>
            <a:r>
              <a:rPr lang="fr-FR" sz="105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Revue de code et assurance de la qualité logicielle</a:t>
            </a:r>
          </a:p>
          <a:p>
            <a:pPr marL="171450" indent="-171450" algn="just">
              <a:spcAft>
                <a:spcPts val="600"/>
              </a:spcAft>
              <a:buFont typeface="Wingdings" panose="05000000000000000000" pitchFamily="2" charset="2"/>
              <a:buChar char="q"/>
            </a:pPr>
            <a:r>
              <a:rPr lang="fr-FR" sz="105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Rédaction de cahiers de tests et mise en œuvre des stratégies de tests</a:t>
            </a:r>
          </a:p>
          <a:p>
            <a:pPr marL="171450" indent="-171450" algn="just">
              <a:spcAft>
                <a:spcPts val="600"/>
              </a:spcAft>
              <a:buFont typeface="Wingdings" panose="05000000000000000000" pitchFamily="2" charset="2"/>
              <a:buChar char="q"/>
            </a:pPr>
            <a:r>
              <a:rPr lang="fr-FR" sz="105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Packaging et déploiement des développements logiciels</a:t>
            </a:r>
          </a:p>
          <a:p>
            <a:pPr marL="171450" indent="-171450" algn="just">
              <a:spcAft>
                <a:spcPts val="600"/>
              </a:spcAft>
              <a:buFont typeface="Wingdings" panose="05000000000000000000" pitchFamily="2" charset="2"/>
              <a:buChar char="q"/>
            </a:pPr>
            <a:r>
              <a:rPr lang="fr-FR" sz="105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Pilotage et maintenance des applications </a:t>
            </a:r>
            <a:r>
              <a:rPr lang="fr-FR" sz="1050" dirty="0" err="1">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Atlassian</a:t>
            </a:r>
            <a:endParaRPr lang="fr-FR" sz="105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endParaRPr>
          </a:p>
          <a:p>
            <a:pPr marL="171450" indent="-171450" algn="just">
              <a:spcAft>
                <a:spcPts val="600"/>
              </a:spcAft>
              <a:buFont typeface="Wingdings" panose="05000000000000000000" pitchFamily="2" charset="2"/>
              <a:buChar char="q"/>
            </a:pPr>
            <a:r>
              <a:rPr lang="fr-FR" sz="105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Gestion de l'analyse des incidents et résolution des problèmes</a:t>
            </a:r>
          </a:p>
          <a:p>
            <a:pPr marL="171450" indent="-171450" algn="just">
              <a:spcAft>
                <a:spcPts val="600"/>
              </a:spcAft>
              <a:buFont typeface="Wingdings" panose="05000000000000000000" pitchFamily="2" charset="2"/>
              <a:buChar char="q"/>
            </a:pPr>
            <a:r>
              <a:rPr lang="fr-FR" sz="105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Coordination des releases et gestion des changements</a:t>
            </a:r>
          </a:p>
          <a:p>
            <a:pPr marL="171450" indent="-171450" algn="just">
              <a:spcAft>
                <a:spcPts val="600"/>
              </a:spcAft>
              <a:buFont typeface="Wingdings" panose="05000000000000000000" pitchFamily="2" charset="2"/>
              <a:buChar char="q"/>
            </a:pPr>
            <a:r>
              <a:rPr lang="fr-FR" sz="105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Orchestration des outils d'applicatifs et coordination des équipes de développement et d'architectes</a:t>
            </a:r>
          </a:p>
          <a:p>
            <a:pPr marL="171450" indent="-171450" algn="just">
              <a:spcAft>
                <a:spcPts val="600"/>
              </a:spcAft>
              <a:buFont typeface="Wingdings" panose="05000000000000000000" pitchFamily="2" charset="2"/>
              <a:buChar char="q"/>
            </a:pPr>
            <a:r>
              <a:rPr lang="fr-FR" sz="105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Implémentation des méthodologies agiles et du Cycle en V</a:t>
            </a:r>
          </a:p>
          <a:p>
            <a:pPr marL="171450" indent="-171450" algn="just">
              <a:spcAft>
                <a:spcPts val="600"/>
              </a:spcAft>
              <a:buFont typeface="Wingdings" panose="05000000000000000000" pitchFamily="2" charset="2"/>
              <a:buChar char="q"/>
            </a:pPr>
            <a:r>
              <a:rPr lang="fr-FR" sz="105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Gestion de la connaissance et amélioration continue des processus</a:t>
            </a:r>
          </a:p>
          <a:p>
            <a:pPr marL="171450" indent="-171450" algn="just">
              <a:spcAft>
                <a:spcPts val="600"/>
              </a:spcAft>
              <a:buFont typeface="Wingdings" panose="05000000000000000000" pitchFamily="2" charset="2"/>
              <a:buChar char="q"/>
            </a:pPr>
            <a:r>
              <a:rPr lang="fr-FR" sz="105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Accompagnement de la transformation vers l'agilité avec des outils collaboratifs adaptés</a:t>
            </a:r>
          </a:p>
          <a:p>
            <a:pPr marL="171450" indent="-171450" algn="just">
              <a:spcAft>
                <a:spcPts val="600"/>
              </a:spcAft>
              <a:buFont typeface="Wingdings" panose="05000000000000000000" pitchFamily="2" charset="2"/>
              <a:buChar char="q"/>
            </a:pPr>
            <a:r>
              <a:rPr lang="fr-FR" sz="105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Conception de l'architecture des applications via des méthodes de modélisation</a:t>
            </a:r>
          </a:p>
          <a:p>
            <a:pPr marL="171450" indent="-171450" algn="just">
              <a:spcAft>
                <a:spcPts val="600"/>
              </a:spcAft>
              <a:buFont typeface="Wingdings" panose="05000000000000000000" pitchFamily="2" charset="2"/>
              <a:buChar char="q"/>
            </a:pPr>
            <a:r>
              <a:rPr lang="fr-FR" sz="105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Développement logiciel orienté objet et utilisation de design patterns</a:t>
            </a:r>
          </a:p>
          <a:p>
            <a:pPr marL="171450" indent="-171450" algn="just">
              <a:spcAft>
                <a:spcPts val="600"/>
              </a:spcAft>
              <a:buFont typeface="Wingdings" panose="05000000000000000000" pitchFamily="2" charset="2"/>
              <a:buChar char="q"/>
            </a:pPr>
            <a:r>
              <a:rPr lang="fr-FR" sz="105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Configuration et gestion des environnements de développement, de recette et de production</a:t>
            </a:r>
          </a:p>
        </p:txBody>
      </p:sp>
      <p:sp>
        <p:nvSpPr>
          <p:cNvPr id="25" name="Rectangle à coins arrondis 79">
            <a:extLst>
              <a:ext uri="{FF2B5EF4-FFF2-40B4-BE49-F238E27FC236}">
                <a16:creationId xmlns:a16="http://schemas.microsoft.com/office/drawing/2014/main" id="{33A9437E-165F-431B-BDC0-11DC7CDBB939}"/>
              </a:ext>
            </a:extLst>
          </p:cNvPr>
          <p:cNvSpPr/>
          <p:nvPr>
            <p:custDataLst>
              <p:tags r:id="rId5"/>
            </p:custDataLst>
          </p:nvPr>
        </p:nvSpPr>
        <p:spPr>
          <a:xfrm>
            <a:off x="338368" y="1390376"/>
            <a:ext cx="4618641" cy="321580"/>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spcAft>
                <a:spcPts val="300"/>
              </a:spcAft>
            </a:pPr>
            <a:r>
              <a:rPr lang="en-US" sz="1500" b="1" dirty="0">
                <a:solidFill>
                  <a:schemeClr val="tx1">
                    <a:lumMod val="75000"/>
                    <a:lumOff val="25000"/>
                  </a:schemeClr>
                </a:solidFill>
                <a:latin typeface="Old Standard TT" panose="00000500000000000000" pitchFamily="2" charset="0"/>
                <a:ea typeface="Helvetica Neue Condensed" panose="02000503000000020004" pitchFamily="2" charset="0"/>
                <a:cs typeface="Helvetica Neue Condensed" panose="02000503000000020004" pitchFamily="2" charset="0"/>
              </a:rPr>
              <a:t>Domaines </a:t>
            </a:r>
            <a:r>
              <a:rPr lang="en-US" sz="1500" b="1" dirty="0" err="1">
                <a:solidFill>
                  <a:schemeClr val="tx1">
                    <a:lumMod val="75000"/>
                    <a:lumOff val="25000"/>
                  </a:schemeClr>
                </a:solidFill>
                <a:latin typeface="Old Standard TT" panose="00000500000000000000" pitchFamily="2" charset="0"/>
                <a:ea typeface="Helvetica Neue Condensed" panose="02000503000000020004" pitchFamily="2" charset="0"/>
                <a:cs typeface="Helvetica Neue Condensed" panose="02000503000000020004" pitchFamily="2" charset="0"/>
              </a:rPr>
              <a:t>d’intervention</a:t>
            </a:r>
            <a:endParaRPr lang="en-US" sz="1500" b="1" dirty="0">
              <a:solidFill>
                <a:schemeClr val="tx1">
                  <a:lumMod val="75000"/>
                  <a:lumOff val="25000"/>
                </a:schemeClr>
              </a:solidFill>
              <a:latin typeface="Old Standard TT" panose="00000500000000000000" pitchFamily="2" charset="0"/>
              <a:ea typeface="Helvetica Neue Condensed" panose="02000503000000020004" pitchFamily="2" charset="0"/>
              <a:cs typeface="Helvetica Neue Condensed" panose="02000503000000020004" pitchFamily="2" charset="0"/>
            </a:endParaRPr>
          </a:p>
        </p:txBody>
      </p:sp>
      <p:pic>
        <p:nvPicPr>
          <p:cNvPr id="42" name="Image 41" descr="Une image contenant Visage humain, portrait, Barbe humaine, Front&#10;&#10;Description générée automatiquement">
            <a:extLst>
              <a:ext uri="{FF2B5EF4-FFF2-40B4-BE49-F238E27FC236}">
                <a16:creationId xmlns:a16="http://schemas.microsoft.com/office/drawing/2014/main" id="{B1F543C4-5CC3-AAA3-9E56-3FE8C72F0A87}"/>
              </a:ext>
            </a:extLst>
          </p:cNvPr>
          <p:cNvPicPr>
            <a:picLocks noChangeAspect="1"/>
          </p:cNvPicPr>
          <p:nvPr>
            <p:custDataLst>
              <p:tags r:id="rId6"/>
            </p:custDataLst>
          </p:nvPr>
        </p:nvPicPr>
        <p:blipFill>
          <a:blip r:embed="rId37"/>
          <a:stretch>
            <a:fillRect/>
          </a:stretch>
        </p:blipFill>
        <p:spPr>
          <a:xfrm>
            <a:off x="716446" y="161232"/>
            <a:ext cx="849354" cy="849354"/>
          </a:xfrm>
          <a:prstGeom prst="rect">
            <a:avLst/>
          </a:prstGeom>
        </p:spPr>
      </p:pic>
      <p:sp>
        <p:nvSpPr>
          <p:cNvPr id="57" name="ZoneTexte 56">
            <a:extLst>
              <a:ext uri="{FF2B5EF4-FFF2-40B4-BE49-F238E27FC236}">
                <a16:creationId xmlns:a16="http://schemas.microsoft.com/office/drawing/2014/main" id="{8629243E-52AC-BDCF-341C-9835AC342573}"/>
              </a:ext>
            </a:extLst>
          </p:cNvPr>
          <p:cNvSpPr txBox="1"/>
          <p:nvPr>
            <p:custDataLst>
              <p:tags r:id="rId7"/>
            </p:custDataLst>
          </p:nvPr>
        </p:nvSpPr>
        <p:spPr>
          <a:xfrm>
            <a:off x="184245" y="10411259"/>
            <a:ext cx="2852382" cy="200055"/>
          </a:xfrm>
          <a:prstGeom prst="rect">
            <a:avLst/>
          </a:prstGeom>
          <a:noFill/>
        </p:spPr>
        <p:txBody>
          <a:bodyPr wrap="square" rtlCol="0">
            <a:spAutoFit/>
          </a:bodyPr>
          <a:lstStyle/>
          <a:p>
            <a:r>
              <a:rPr lang="fr-FR" sz="700" dirty="0">
                <a:effectLst/>
                <a:latin typeface="Roboto Thin" panose="02000000000000000000" pitchFamily="2" charset="0"/>
                <a:ea typeface="Roboto Thin" panose="02000000000000000000" pitchFamily="2" charset="0"/>
                <a:cs typeface="Times New Roman" panose="02020603050405020304" pitchFamily="18" charset="0"/>
              </a:rPr>
              <a:t>Dossier de compétences  mis à jour le</a:t>
            </a:r>
            <a:r>
              <a:rPr lang="fr-FR" sz="700" b="1" dirty="0">
                <a:effectLst/>
                <a:latin typeface="Roboto Thin" panose="02000000000000000000" pitchFamily="2" charset="0"/>
                <a:ea typeface="Roboto Thin" panose="02000000000000000000" pitchFamily="2" charset="0"/>
                <a:cs typeface="Times New Roman" panose="02020603050405020304" pitchFamily="18" charset="0"/>
              </a:rPr>
              <a:t> </a:t>
            </a:r>
            <a:r>
              <a:rPr lang="fr-FR" sz="700" b="1" dirty="0">
                <a:latin typeface="Roboto Thin" panose="02000000000000000000" pitchFamily="2" charset="0"/>
                <a:ea typeface="Roboto Thin" panose="02000000000000000000" pitchFamily="2" charset="0"/>
                <a:cs typeface="Times New Roman" panose="02020603050405020304" pitchFamily="18" charset="0"/>
              </a:rPr>
              <a:t>14 mai 2025 </a:t>
            </a:r>
            <a:r>
              <a:rPr lang="fr-FR" sz="700" b="1" dirty="0">
                <a:effectLst/>
                <a:latin typeface="Roboto Thin" panose="02000000000000000000" pitchFamily="2" charset="0"/>
                <a:ea typeface="Roboto Thin" panose="02000000000000000000" pitchFamily="2" charset="0"/>
                <a:cs typeface="Times New Roman" panose="02020603050405020304" pitchFamily="18" charset="0"/>
              </a:rPr>
              <a:t>– Page 2 / 15 </a:t>
            </a:r>
            <a:endParaRPr lang="fr-FR" sz="700" b="1" dirty="0">
              <a:latin typeface="Roboto Thin" panose="02000000000000000000" pitchFamily="2" charset="0"/>
              <a:ea typeface="Roboto Thin" panose="02000000000000000000" pitchFamily="2" charset="0"/>
            </a:endParaRPr>
          </a:p>
        </p:txBody>
      </p:sp>
      <p:pic>
        <p:nvPicPr>
          <p:cNvPr id="34" name="Graphique 33" descr="Calendrier journalier contour">
            <a:extLst>
              <a:ext uri="{FF2B5EF4-FFF2-40B4-BE49-F238E27FC236}">
                <a16:creationId xmlns:a16="http://schemas.microsoft.com/office/drawing/2014/main" id="{7A9AC5E5-85ED-388C-3E3D-29CE50CA13BE}"/>
              </a:ext>
            </a:extLst>
          </p:cNvPr>
          <p:cNvPicPr>
            <a:picLocks noChangeAspect="1"/>
          </p:cNvPicPr>
          <p:nvPr>
            <p:custDataLst>
              <p:tags r:id="rId8"/>
            </p:custDataLst>
          </p:nvPr>
        </p:nvPicPr>
        <p:blipFill>
          <a:blip r:embed="rId38">
            <a:extLst>
              <a:ext uri="{96DAC541-7B7A-43D3-8B79-37D633B846F1}">
                <asvg:svgBlip xmlns:asvg="http://schemas.microsoft.com/office/drawing/2016/SVG/main" r:embed="rId39"/>
              </a:ext>
            </a:extLst>
          </a:blip>
          <a:stretch>
            <a:fillRect/>
          </a:stretch>
        </p:blipFill>
        <p:spPr>
          <a:xfrm>
            <a:off x="88791" y="10425995"/>
            <a:ext cx="147731" cy="147731"/>
          </a:xfrm>
          <a:prstGeom prst="rect">
            <a:avLst/>
          </a:prstGeom>
        </p:spPr>
      </p:pic>
      <p:pic>
        <p:nvPicPr>
          <p:cNvPr id="40" name="Graphique 39" descr="Internet contour">
            <a:extLst>
              <a:ext uri="{FF2B5EF4-FFF2-40B4-BE49-F238E27FC236}">
                <a16:creationId xmlns:a16="http://schemas.microsoft.com/office/drawing/2014/main" id="{DFEBE32C-9789-ED9C-FB63-C0415FDB9A79}"/>
              </a:ext>
            </a:extLst>
          </p:cNvPr>
          <p:cNvPicPr>
            <a:picLocks noChangeAspect="1"/>
          </p:cNvPicPr>
          <p:nvPr>
            <p:custDataLst>
              <p:tags r:id="rId9"/>
            </p:custDataLst>
          </p:nvPr>
        </p:nvPicPr>
        <p:blipFill>
          <a:blip r:embed="rId40">
            <a:extLst>
              <a:ext uri="{96DAC541-7B7A-43D3-8B79-37D633B846F1}">
                <asvg:svgBlip xmlns:asvg="http://schemas.microsoft.com/office/drawing/2016/SVG/main" r:embed="rId41"/>
              </a:ext>
            </a:extLst>
          </a:blip>
          <a:stretch>
            <a:fillRect/>
          </a:stretch>
        </p:blipFill>
        <p:spPr>
          <a:xfrm>
            <a:off x="3497314" y="723031"/>
            <a:ext cx="220113" cy="220113"/>
          </a:xfrm>
          <a:prstGeom prst="rect">
            <a:avLst/>
          </a:prstGeom>
        </p:spPr>
      </p:pic>
      <p:sp>
        <p:nvSpPr>
          <p:cNvPr id="41" name="Rectangle 40">
            <a:extLst>
              <a:ext uri="{FF2B5EF4-FFF2-40B4-BE49-F238E27FC236}">
                <a16:creationId xmlns:a16="http://schemas.microsoft.com/office/drawing/2014/main" id="{6251F00E-12C1-6EF7-3D72-921421580E42}"/>
              </a:ext>
            </a:extLst>
          </p:cNvPr>
          <p:cNvSpPr/>
          <p:nvPr>
            <p:custDataLst>
              <p:tags r:id="rId10"/>
            </p:custDataLst>
          </p:nvPr>
        </p:nvSpPr>
        <p:spPr>
          <a:xfrm>
            <a:off x="3801655" y="733231"/>
            <a:ext cx="1800000" cy="200055"/>
          </a:xfrm>
          <a:prstGeom prst="rect">
            <a:avLst/>
          </a:prstGeom>
        </p:spPr>
        <p:txBody>
          <a:bodyPr wrap="square" lIns="0" rIns="0" anchor="ctr">
            <a:spAutoFit/>
          </a:bodyPr>
          <a:lstStyle/>
          <a:p>
            <a:pPr>
              <a:spcAft>
                <a:spcPts val="300"/>
              </a:spcAft>
            </a:pPr>
            <a:r>
              <a:rPr lang="fr-FR" sz="700" dirty="0">
                <a:solidFill>
                  <a:schemeClr val="tx1">
                    <a:lumMod val="75000"/>
                    <a:lumOff val="25000"/>
                  </a:schemeClr>
                </a:solidFill>
                <a:latin typeface="Roboto" panose="02000000000000000000" pitchFamily="2" charset="0"/>
                <a:ea typeface="Roboto" panose="02000000000000000000" pitchFamily="2" charset="0"/>
                <a:hlinkClick r:id="rId42">
                  <a:extLst>
                    <a:ext uri="{A12FA001-AC4F-418D-AE19-62706E023703}">
                      <ahyp:hlinkClr xmlns:ahyp="http://schemas.microsoft.com/office/drawing/2018/hyperlinkcolor" val="tx"/>
                    </a:ext>
                  </a:extLst>
                </a:hlinkClick>
              </a:rPr>
              <a:t>https://paul-fsm.net</a:t>
            </a:r>
            <a:r>
              <a:rPr lang="fr-FR" sz="700" dirty="0">
                <a:solidFill>
                  <a:schemeClr val="tx1">
                    <a:lumMod val="75000"/>
                    <a:lumOff val="25000"/>
                  </a:schemeClr>
                </a:solidFill>
                <a:latin typeface="Roboto" panose="02000000000000000000" pitchFamily="2" charset="0"/>
                <a:ea typeface="Roboto" panose="02000000000000000000" pitchFamily="2" charset="0"/>
              </a:rPr>
              <a:t> </a:t>
            </a:r>
          </a:p>
        </p:txBody>
      </p:sp>
      <p:sp>
        <p:nvSpPr>
          <p:cNvPr id="45" name="Rectangle 44">
            <a:extLst>
              <a:ext uri="{FF2B5EF4-FFF2-40B4-BE49-F238E27FC236}">
                <a16:creationId xmlns:a16="http://schemas.microsoft.com/office/drawing/2014/main" id="{078A9BFD-74D4-893C-3F23-DA919D557326}"/>
              </a:ext>
            </a:extLst>
          </p:cNvPr>
          <p:cNvSpPr/>
          <p:nvPr>
            <p:custDataLst>
              <p:tags r:id="rId11"/>
            </p:custDataLst>
          </p:nvPr>
        </p:nvSpPr>
        <p:spPr>
          <a:xfrm>
            <a:off x="1957535" y="743089"/>
            <a:ext cx="1800000" cy="200055"/>
          </a:xfrm>
          <a:prstGeom prst="rect">
            <a:avLst/>
          </a:prstGeom>
        </p:spPr>
        <p:txBody>
          <a:bodyPr wrap="square" lIns="0" rIns="0" anchor="ctr">
            <a:spAutoFit/>
          </a:bodyPr>
          <a:lstStyle/>
          <a:p>
            <a:r>
              <a:rPr lang="fr-FR" sz="700" dirty="0">
                <a:solidFill>
                  <a:schemeClr val="tx1">
                    <a:lumMod val="75000"/>
                    <a:lumOff val="25000"/>
                  </a:schemeClr>
                </a:solidFill>
                <a:latin typeface="Roboto" panose="02000000000000000000" pitchFamily="2" charset="0"/>
                <a:ea typeface="Roboto" panose="02000000000000000000" pitchFamily="2" charset="0"/>
                <a:hlinkClick r:id="rId43">
                  <a:extLst>
                    <a:ext uri="{A12FA001-AC4F-418D-AE19-62706E023703}">
                      <ahyp:hlinkClr xmlns:ahyp="http://schemas.microsoft.com/office/drawing/2018/hyperlinkcolor" val="tx"/>
                    </a:ext>
                  </a:extLst>
                </a:hlinkClick>
              </a:rPr>
              <a:t>paul.flye.sainte.marie@gmail.com</a:t>
            </a:r>
            <a:endParaRPr lang="fr-FR" sz="700" dirty="0">
              <a:solidFill>
                <a:schemeClr val="tx1">
                  <a:lumMod val="75000"/>
                  <a:lumOff val="25000"/>
                </a:schemeClr>
              </a:solidFill>
              <a:latin typeface="Roboto" panose="02000000000000000000" pitchFamily="2" charset="0"/>
              <a:ea typeface="Roboto" panose="02000000000000000000" pitchFamily="2" charset="0"/>
            </a:endParaRPr>
          </a:p>
        </p:txBody>
      </p:sp>
      <p:pic>
        <p:nvPicPr>
          <p:cNvPr id="46" name="Graphique 45" descr="Adresse de courrier contour">
            <a:extLst>
              <a:ext uri="{FF2B5EF4-FFF2-40B4-BE49-F238E27FC236}">
                <a16:creationId xmlns:a16="http://schemas.microsoft.com/office/drawing/2014/main" id="{973EAD9C-0340-8F49-3735-FF50C869D620}"/>
              </a:ext>
            </a:extLst>
          </p:cNvPr>
          <p:cNvPicPr>
            <a:picLocks noChangeAspect="1"/>
          </p:cNvPicPr>
          <p:nvPr>
            <p:custDataLst>
              <p:tags r:id="rId12"/>
            </p:custDataLst>
          </p:nvPr>
        </p:nvPicPr>
        <p:blipFill>
          <a:blip r:embed="rId44">
            <a:extLst>
              <a:ext uri="{96DAC541-7B7A-43D3-8B79-37D633B846F1}">
                <asvg:svgBlip xmlns:asvg="http://schemas.microsoft.com/office/drawing/2016/SVG/main" r:embed="rId45"/>
              </a:ext>
            </a:extLst>
          </a:blip>
          <a:stretch>
            <a:fillRect/>
          </a:stretch>
        </p:blipFill>
        <p:spPr>
          <a:xfrm>
            <a:off x="1701165" y="747638"/>
            <a:ext cx="200055" cy="200055"/>
          </a:xfrm>
          <a:prstGeom prst="rect">
            <a:avLst/>
          </a:prstGeom>
        </p:spPr>
      </p:pic>
      <p:sp>
        <p:nvSpPr>
          <p:cNvPr id="47" name="Rectangle 46">
            <a:extLst>
              <a:ext uri="{FF2B5EF4-FFF2-40B4-BE49-F238E27FC236}">
                <a16:creationId xmlns:a16="http://schemas.microsoft.com/office/drawing/2014/main" id="{A21C1BF5-C623-F6D2-398F-DDFF77AA104E}"/>
              </a:ext>
            </a:extLst>
          </p:cNvPr>
          <p:cNvSpPr/>
          <p:nvPr>
            <p:custDataLst>
              <p:tags r:id="rId13"/>
            </p:custDataLst>
          </p:nvPr>
        </p:nvSpPr>
        <p:spPr>
          <a:xfrm>
            <a:off x="5105629" y="741048"/>
            <a:ext cx="881381" cy="200055"/>
          </a:xfrm>
          <a:prstGeom prst="rect">
            <a:avLst/>
          </a:prstGeom>
        </p:spPr>
        <p:txBody>
          <a:bodyPr wrap="square" lIns="0" rIns="0" anchor="ctr">
            <a:spAutoFit/>
          </a:bodyPr>
          <a:lstStyle/>
          <a:p>
            <a:pPr>
              <a:spcAft>
                <a:spcPts val="300"/>
              </a:spcAft>
            </a:pPr>
            <a:r>
              <a:rPr lang="fr-FR" sz="700" dirty="0">
                <a:solidFill>
                  <a:schemeClr val="tx1">
                    <a:lumMod val="75000"/>
                    <a:lumOff val="25000"/>
                  </a:schemeClr>
                </a:solidFill>
                <a:latin typeface="Roboto" panose="02000000000000000000" pitchFamily="2" charset="0"/>
                <a:ea typeface="Roboto" panose="02000000000000000000" pitchFamily="2" charset="0"/>
              </a:rPr>
              <a:t>07 81 79 09 03 </a:t>
            </a:r>
          </a:p>
        </p:txBody>
      </p:sp>
      <p:pic>
        <p:nvPicPr>
          <p:cNvPr id="51" name="Graphique 50" descr="Vibration du téléphone contour">
            <a:extLst>
              <a:ext uri="{FF2B5EF4-FFF2-40B4-BE49-F238E27FC236}">
                <a16:creationId xmlns:a16="http://schemas.microsoft.com/office/drawing/2014/main" id="{8EDF817B-092C-E05B-3052-D96F4DBE1003}"/>
              </a:ext>
            </a:extLst>
          </p:cNvPr>
          <p:cNvPicPr>
            <a:picLocks noChangeAspect="1"/>
          </p:cNvPicPr>
          <p:nvPr>
            <p:custDataLst>
              <p:tags r:id="rId14"/>
            </p:custDataLst>
          </p:nvPr>
        </p:nvPicPr>
        <p:blipFill>
          <a:blip r:embed="rId46">
            <a:extLst>
              <a:ext uri="{96DAC541-7B7A-43D3-8B79-37D633B846F1}">
                <asvg:svgBlip xmlns:asvg="http://schemas.microsoft.com/office/drawing/2016/SVG/main" r:embed="rId47"/>
              </a:ext>
            </a:extLst>
          </a:blip>
          <a:stretch>
            <a:fillRect/>
          </a:stretch>
        </p:blipFill>
        <p:spPr>
          <a:xfrm>
            <a:off x="4889143" y="760309"/>
            <a:ext cx="165613" cy="165613"/>
          </a:xfrm>
          <a:prstGeom prst="rect">
            <a:avLst/>
          </a:prstGeom>
        </p:spPr>
      </p:pic>
      <p:sp>
        <p:nvSpPr>
          <p:cNvPr id="56" name="Rectangle 55">
            <a:extLst>
              <a:ext uri="{FF2B5EF4-FFF2-40B4-BE49-F238E27FC236}">
                <a16:creationId xmlns:a16="http://schemas.microsoft.com/office/drawing/2014/main" id="{BB4B7E99-4411-9B01-74ED-DF000074E746}"/>
              </a:ext>
            </a:extLst>
          </p:cNvPr>
          <p:cNvSpPr>
            <a:spLocks noGrp="1" noRot="1" noMove="1" noResize="1" noEditPoints="1" noAdjustHandles="1" noChangeArrowheads="1" noChangeShapeType="1"/>
          </p:cNvSpPr>
          <p:nvPr>
            <p:custDataLst>
              <p:tags r:id="rId15"/>
            </p:custDataLst>
          </p:nvPr>
        </p:nvSpPr>
        <p:spPr>
          <a:xfrm>
            <a:off x="5411977" y="1202688"/>
            <a:ext cx="2150873" cy="9499597"/>
          </a:xfrm>
          <a:prstGeom prst="rect">
            <a:avLst/>
          </a:prstGeom>
          <a:solidFill>
            <a:srgbClr val="555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Aft>
                <a:spcPts val="300"/>
              </a:spcAft>
            </a:pPr>
            <a:endParaRPr lang="fr-FR" dirty="0"/>
          </a:p>
        </p:txBody>
      </p:sp>
      <p:pic>
        <p:nvPicPr>
          <p:cNvPr id="61" name="Graphique 60" descr="Mille contour">
            <a:extLst>
              <a:ext uri="{FF2B5EF4-FFF2-40B4-BE49-F238E27FC236}">
                <a16:creationId xmlns:a16="http://schemas.microsoft.com/office/drawing/2014/main" id="{4574934E-09F3-E94A-503D-BD5C557D1980}"/>
              </a:ext>
            </a:extLst>
          </p:cNvPr>
          <p:cNvPicPr>
            <a:picLocks noChangeAspect="1"/>
          </p:cNvPicPr>
          <p:nvPr>
            <p:custDataLst>
              <p:tags r:id="rId16"/>
            </p:custDataLst>
          </p:nvPr>
        </p:nvPicPr>
        <p:blipFill>
          <a:blip r:embed="rId48">
            <a:extLst>
              <a:ext uri="{96DAC541-7B7A-43D3-8B79-37D633B846F1}">
                <asvg:svgBlip xmlns:asvg="http://schemas.microsoft.com/office/drawing/2016/SVG/main" r:embed="rId49"/>
              </a:ext>
            </a:extLst>
          </a:blip>
          <a:stretch>
            <a:fillRect/>
          </a:stretch>
        </p:blipFill>
        <p:spPr>
          <a:xfrm>
            <a:off x="2470515" y="1426447"/>
            <a:ext cx="235474" cy="235474"/>
          </a:xfrm>
          <a:prstGeom prst="rect">
            <a:avLst/>
          </a:prstGeom>
        </p:spPr>
      </p:pic>
      <p:cxnSp>
        <p:nvCxnSpPr>
          <p:cNvPr id="62" name="Connecteur droit 61">
            <a:extLst>
              <a:ext uri="{FF2B5EF4-FFF2-40B4-BE49-F238E27FC236}">
                <a16:creationId xmlns:a16="http://schemas.microsoft.com/office/drawing/2014/main" id="{F303ED3B-12D3-5667-1A4E-46056F5806B5}"/>
              </a:ext>
            </a:extLst>
          </p:cNvPr>
          <p:cNvCxnSpPr>
            <a:cxnSpLocks/>
          </p:cNvCxnSpPr>
          <p:nvPr>
            <p:custDataLst>
              <p:tags r:id="rId17"/>
            </p:custDataLst>
          </p:nvPr>
        </p:nvCxnSpPr>
        <p:spPr>
          <a:xfrm>
            <a:off x="337279" y="6768390"/>
            <a:ext cx="4618641" cy="0"/>
          </a:xfrm>
          <a:prstGeom prst="line">
            <a:avLst/>
          </a:prstGeom>
          <a:ln w="6350">
            <a:solidFill>
              <a:srgbClr val="555454"/>
            </a:solidFill>
          </a:ln>
          <a:effectLst/>
        </p:spPr>
        <p:style>
          <a:lnRef idx="2">
            <a:schemeClr val="accent1"/>
          </a:lnRef>
          <a:fillRef idx="0">
            <a:schemeClr val="accent1"/>
          </a:fillRef>
          <a:effectRef idx="1">
            <a:schemeClr val="accent1"/>
          </a:effectRef>
          <a:fontRef idx="minor">
            <a:schemeClr val="tx1"/>
          </a:fontRef>
        </p:style>
      </p:cxnSp>
      <p:sp>
        <p:nvSpPr>
          <p:cNvPr id="63" name="Rectangle à coins arrondis 79">
            <a:extLst>
              <a:ext uri="{FF2B5EF4-FFF2-40B4-BE49-F238E27FC236}">
                <a16:creationId xmlns:a16="http://schemas.microsoft.com/office/drawing/2014/main" id="{3A66B57E-B759-81C1-5454-E8897356A9E3}"/>
              </a:ext>
            </a:extLst>
          </p:cNvPr>
          <p:cNvSpPr/>
          <p:nvPr>
            <p:custDataLst>
              <p:tags r:id="rId18"/>
            </p:custDataLst>
          </p:nvPr>
        </p:nvSpPr>
        <p:spPr>
          <a:xfrm>
            <a:off x="331723" y="6471828"/>
            <a:ext cx="4618641" cy="321580"/>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spcAft>
                <a:spcPts val="300"/>
              </a:spcAft>
            </a:pPr>
            <a:r>
              <a:rPr lang="en-US" sz="1500" b="1" dirty="0" err="1">
                <a:solidFill>
                  <a:schemeClr val="tx1">
                    <a:lumMod val="75000"/>
                    <a:lumOff val="25000"/>
                  </a:schemeClr>
                </a:solidFill>
                <a:latin typeface="Old Standard TT" panose="00000500000000000000" pitchFamily="2" charset="0"/>
                <a:ea typeface="Helvetica Neue Condensed" panose="02000503000000020004" pitchFamily="2" charset="0"/>
                <a:cs typeface="Helvetica Neue Condensed" panose="02000503000000020004" pitchFamily="2" charset="0"/>
              </a:rPr>
              <a:t>Environnements</a:t>
            </a:r>
            <a:r>
              <a:rPr lang="en-US" sz="1500" b="1" dirty="0">
                <a:solidFill>
                  <a:schemeClr val="tx1">
                    <a:lumMod val="75000"/>
                    <a:lumOff val="25000"/>
                  </a:schemeClr>
                </a:solidFill>
                <a:latin typeface="Old Standard TT" panose="00000500000000000000" pitchFamily="2" charset="0"/>
                <a:ea typeface="Helvetica Neue Condensed" panose="02000503000000020004" pitchFamily="2" charset="0"/>
                <a:cs typeface="Helvetica Neue Condensed" panose="02000503000000020004" pitchFamily="2" charset="0"/>
              </a:rPr>
              <a:t> techniques</a:t>
            </a:r>
          </a:p>
        </p:txBody>
      </p:sp>
      <p:sp>
        <p:nvSpPr>
          <p:cNvPr id="70" name="Rectangle 69">
            <a:extLst>
              <a:ext uri="{FF2B5EF4-FFF2-40B4-BE49-F238E27FC236}">
                <a16:creationId xmlns:a16="http://schemas.microsoft.com/office/drawing/2014/main" id="{8F3E69AD-6B7F-93AE-BCA9-F846A8C02E14}"/>
              </a:ext>
            </a:extLst>
          </p:cNvPr>
          <p:cNvSpPr/>
          <p:nvPr>
            <p:custDataLst>
              <p:tags r:id="rId19"/>
            </p:custDataLst>
          </p:nvPr>
        </p:nvSpPr>
        <p:spPr>
          <a:xfrm>
            <a:off x="358745" y="6847275"/>
            <a:ext cx="4613204" cy="3524042"/>
          </a:xfrm>
          <a:prstGeom prst="rect">
            <a:avLst/>
          </a:prstGeom>
        </p:spPr>
        <p:txBody>
          <a:bodyPr wrap="square" lIns="0" rIns="0">
            <a:spAutoFit/>
          </a:bodyPr>
          <a:lstStyle/>
          <a:p>
            <a:pPr marL="171450" indent="-171450" algn="just">
              <a:spcAft>
                <a:spcPts val="600"/>
              </a:spcAft>
              <a:buFont typeface="Wingdings" panose="05000000000000000000" pitchFamily="2" charset="2"/>
              <a:buChar char="ü"/>
            </a:pPr>
            <a:r>
              <a:rPr lang="fr-FR" sz="105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Windows 10 - 11, Unix (Ubuntu, Red Hat)</a:t>
            </a:r>
          </a:p>
          <a:p>
            <a:pPr marL="171450" indent="-171450" algn="just">
              <a:spcAft>
                <a:spcPts val="600"/>
              </a:spcAft>
              <a:buFont typeface="Wingdings" panose="05000000000000000000" pitchFamily="2" charset="2"/>
              <a:buChar char="ü"/>
            </a:pPr>
            <a:r>
              <a:rPr lang="fr-FR" sz="105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Microsoft365 (PowerPoint, Word, Excel, Access), </a:t>
            </a:r>
            <a:r>
              <a:rPr lang="fr-FR" sz="1050" dirty="0" err="1">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Open-Office</a:t>
            </a:r>
            <a:r>
              <a:rPr lang="fr-FR" sz="105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 </a:t>
            </a:r>
            <a:r>
              <a:rPr lang="fr-FR" sz="1050" dirty="0" err="1">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Libre-Office</a:t>
            </a:r>
            <a:endParaRPr lang="fr-FR" sz="105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endParaRPr>
          </a:p>
          <a:p>
            <a:pPr marL="171450" indent="-171450" algn="just">
              <a:spcAft>
                <a:spcPts val="600"/>
              </a:spcAft>
              <a:buFont typeface="Wingdings" panose="05000000000000000000" pitchFamily="2" charset="2"/>
              <a:buChar char="ü"/>
            </a:pPr>
            <a:r>
              <a:rPr lang="fr-FR" sz="105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Jira Core, Jira Service Management, Jira Software, Trello, </a:t>
            </a:r>
            <a:r>
              <a:rPr lang="fr-FR" sz="1050" dirty="0" err="1">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OpsGenie</a:t>
            </a:r>
            <a:r>
              <a:rPr lang="fr-FR" sz="105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 </a:t>
            </a:r>
            <a:r>
              <a:rPr lang="fr-FR" sz="1050" dirty="0" err="1">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Status</a:t>
            </a:r>
            <a:r>
              <a:rPr lang="fr-FR" sz="105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 Page, Compass, </a:t>
            </a:r>
            <a:r>
              <a:rPr lang="fr-FR" sz="1050" dirty="0" err="1">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BitBucket</a:t>
            </a:r>
            <a:r>
              <a:rPr lang="fr-FR" sz="105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 </a:t>
            </a:r>
            <a:r>
              <a:rPr lang="fr-FR" sz="1050" dirty="0" err="1">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Github</a:t>
            </a:r>
            <a:r>
              <a:rPr lang="fr-FR" sz="105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 </a:t>
            </a:r>
            <a:r>
              <a:rPr lang="fr-FR" sz="1050" dirty="0" err="1">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Gitlab</a:t>
            </a:r>
            <a:endParaRPr lang="fr-FR" sz="105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endParaRPr>
          </a:p>
          <a:p>
            <a:pPr marL="171450" indent="-171450" algn="just">
              <a:spcAft>
                <a:spcPts val="600"/>
              </a:spcAft>
              <a:buFont typeface="Wingdings" panose="05000000000000000000" pitchFamily="2" charset="2"/>
              <a:buChar char="ü"/>
            </a:pPr>
            <a:r>
              <a:rPr lang="fr-FR" sz="105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Confluence, Notion, SharePoint et Microsoft Teams</a:t>
            </a:r>
          </a:p>
          <a:p>
            <a:pPr marL="171450" indent="-171450" algn="just">
              <a:spcAft>
                <a:spcPts val="600"/>
              </a:spcAft>
              <a:buFont typeface="Wingdings" panose="05000000000000000000" pitchFamily="2" charset="2"/>
              <a:buChar char="ü"/>
            </a:pPr>
            <a:r>
              <a:rPr lang="fr-FR" sz="105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AWS, AWS </a:t>
            </a:r>
            <a:r>
              <a:rPr lang="fr-FR" sz="1050" dirty="0" err="1">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CloudFront</a:t>
            </a:r>
            <a:r>
              <a:rPr lang="fr-FR" sz="105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 </a:t>
            </a:r>
            <a:r>
              <a:rPr lang="fr-FR" sz="1050" dirty="0" err="1">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Akamai</a:t>
            </a:r>
            <a:r>
              <a:rPr lang="fr-FR" sz="105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 AWS S3, Multi-</a:t>
            </a:r>
            <a:r>
              <a:rPr lang="fr-FR" sz="1050" dirty="0" err="1">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nodes</a:t>
            </a:r>
            <a:endParaRPr lang="fr-FR" sz="105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endParaRPr>
          </a:p>
          <a:p>
            <a:pPr marL="171450" indent="-171450" algn="just">
              <a:spcAft>
                <a:spcPts val="600"/>
              </a:spcAft>
              <a:buFont typeface="Wingdings" panose="05000000000000000000" pitchFamily="2" charset="2"/>
              <a:buChar char="ü"/>
            </a:pPr>
            <a:r>
              <a:rPr lang="fr-FR" sz="1050" dirty="0" err="1">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IntelliJ</a:t>
            </a:r>
            <a:r>
              <a:rPr lang="fr-FR" sz="105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 Eclipse, </a:t>
            </a:r>
            <a:r>
              <a:rPr lang="fr-FR" sz="1050" dirty="0" err="1">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JetBrains</a:t>
            </a:r>
            <a:r>
              <a:rPr lang="fr-FR" sz="105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 </a:t>
            </a:r>
            <a:r>
              <a:rPr lang="fr-FR" sz="1050" dirty="0" err="1">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PHPStorm</a:t>
            </a:r>
            <a:r>
              <a:rPr lang="fr-FR" sz="105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 </a:t>
            </a:r>
            <a:r>
              <a:rPr lang="fr-FR" sz="1050" dirty="0" err="1">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Netbeans</a:t>
            </a:r>
            <a:r>
              <a:rPr lang="fr-FR" sz="105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 Visual Studio, Lotus Notes, Designer, </a:t>
            </a:r>
            <a:r>
              <a:rPr lang="fr-FR" sz="1050" dirty="0" err="1">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Administrator</a:t>
            </a:r>
            <a:r>
              <a:rPr lang="fr-FR" sz="105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 (version 6.5 à 8.5.1) ; MySQL </a:t>
            </a:r>
            <a:r>
              <a:rPr lang="fr-FR" sz="1050" dirty="0" err="1">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WorkBench</a:t>
            </a:r>
            <a:endParaRPr lang="fr-FR" sz="105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endParaRPr>
          </a:p>
          <a:p>
            <a:pPr marL="171450" indent="-171450" algn="just">
              <a:spcAft>
                <a:spcPts val="600"/>
              </a:spcAft>
              <a:buFont typeface="Wingdings" panose="05000000000000000000" pitchFamily="2" charset="2"/>
              <a:buChar char="ü"/>
            </a:pPr>
            <a:r>
              <a:rPr lang="fr-FR" sz="1050" dirty="0" err="1">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Kibana</a:t>
            </a:r>
            <a:r>
              <a:rPr lang="fr-FR" sz="105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 </a:t>
            </a:r>
            <a:r>
              <a:rPr lang="fr-FR" sz="1050" dirty="0" err="1">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Grafana</a:t>
            </a:r>
            <a:r>
              <a:rPr lang="fr-FR" sz="105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 Graphite</a:t>
            </a:r>
          </a:p>
          <a:p>
            <a:pPr marL="171450" indent="-171450" algn="just">
              <a:spcAft>
                <a:spcPts val="600"/>
              </a:spcAft>
              <a:buFont typeface="Wingdings" panose="05000000000000000000" pitchFamily="2" charset="2"/>
              <a:buChar char="ü"/>
            </a:pPr>
            <a:r>
              <a:rPr lang="fr-FR" sz="105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Oracle, MySQL, PostgreSQL, DB2, NoSQL</a:t>
            </a:r>
          </a:p>
          <a:p>
            <a:pPr marL="171450" indent="-171450" algn="just">
              <a:spcAft>
                <a:spcPts val="600"/>
              </a:spcAft>
              <a:buFont typeface="Wingdings" panose="05000000000000000000" pitchFamily="2" charset="2"/>
              <a:buChar char="ü"/>
            </a:pPr>
            <a:r>
              <a:rPr lang="fr-FR" sz="105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Apache, Domino</a:t>
            </a:r>
          </a:p>
          <a:p>
            <a:pPr marL="171450" indent="-171450" algn="just">
              <a:spcAft>
                <a:spcPts val="600"/>
              </a:spcAft>
              <a:buFont typeface="Wingdings" panose="05000000000000000000" pitchFamily="2" charset="2"/>
              <a:buChar char="ü"/>
            </a:pPr>
            <a:r>
              <a:rPr lang="fr-FR" sz="105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Langages : HTML 4 - 5, XHTML, JavaScript, Java, Groovy, PHP, XML, CSS,, C, Visual Basic, C++,  Python</a:t>
            </a:r>
          </a:p>
          <a:p>
            <a:pPr marL="171450" indent="-171450" algn="just">
              <a:spcAft>
                <a:spcPts val="600"/>
              </a:spcAft>
              <a:buFont typeface="Wingdings" panose="05000000000000000000" pitchFamily="2" charset="2"/>
              <a:buChar char="ü"/>
            </a:pPr>
            <a:r>
              <a:rPr lang="fr-FR" sz="105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Zend Framework, JQuery, JQuery UI, J2EE, Hibernate, Apache Spring, </a:t>
            </a:r>
            <a:r>
              <a:rPr lang="fr-FR" sz="1050" dirty="0" err="1">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BootStrap</a:t>
            </a:r>
            <a:r>
              <a:rPr lang="fr-FR" sz="105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a:t>
            </a:r>
          </a:p>
          <a:p>
            <a:pPr marL="171450" indent="-171450" algn="just">
              <a:spcAft>
                <a:spcPts val="600"/>
              </a:spcAft>
              <a:buFont typeface="Wingdings" panose="05000000000000000000" pitchFamily="2" charset="2"/>
              <a:buChar char="ü"/>
            </a:pPr>
            <a:r>
              <a:rPr lang="fr-FR" sz="105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WordPress, Joomla, Drupal, TYPO 3</a:t>
            </a:r>
          </a:p>
        </p:txBody>
      </p:sp>
      <p:pic>
        <p:nvPicPr>
          <p:cNvPr id="73" name="Graphique 72" descr="Plan contour">
            <a:extLst>
              <a:ext uri="{FF2B5EF4-FFF2-40B4-BE49-F238E27FC236}">
                <a16:creationId xmlns:a16="http://schemas.microsoft.com/office/drawing/2014/main" id="{4F47FCFA-5CFB-B919-3E37-F490C0AE921D}"/>
              </a:ext>
            </a:extLst>
          </p:cNvPr>
          <p:cNvPicPr>
            <a:picLocks noChangeAspect="1"/>
          </p:cNvPicPr>
          <p:nvPr>
            <p:custDataLst>
              <p:tags r:id="rId20"/>
            </p:custDataLst>
          </p:nvPr>
        </p:nvPicPr>
        <p:blipFill>
          <a:blip r:embed="rId50">
            <a:extLst>
              <a:ext uri="{96DAC541-7B7A-43D3-8B79-37D633B846F1}">
                <asvg:svgBlip xmlns:asvg="http://schemas.microsoft.com/office/drawing/2016/SVG/main" r:embed="rId51"/>
              </a:ext>
            </a:extLst>
          </a:blip>
          <a:stretch>
            <a:fillRect/>
          </a:stretch>
        </p:blipFill>
        <p:spPr>
          <a:xfrm>
            <a:off x="2713481" y="6481607"/>
            <a:ext cx="288108" cy="288108"/>
          </a:xfrm>
          <a:prstGeom prst="rect">
            <a:avLst/>
          </a:prstGeom>
        </p:spPr>
      </p:pic>
      <p:cxnSp>
        <p:nvCxnSpPr>
          <p:cNvPr id="74" name="Connecteur droit 73">
            <a:extLst>
              <a:ext uri="{FF2B5EF4-FFF2-40B4-BE49-F238E27FC236}">
                <a16:creationId xmlns:a16="http://schemas.microsoft.com/office/drawing/2014/main" id="{ADEC8692-1C4A-A98B-E439-28B2FBC6CC79}"/>
              </a:ext>
            </a:extLst>
          </p:cNvPr>
          <p:cNvCxnSpPr>
            <a:cxnSpLocks/>
          </p:cNvCxnSpPr>
          <p:nvPr>
            <p:custDataLst>
              <p:tags r:id="rId21"/>
            </p:custDataLst>
          </p:nvPr>
        </p:nvCxnSpPr>
        <p:spPr>
          <a:xfrm>
            <a:off x="5527011" y="1700431"/>
            <a:ext cx="1907221" cy="0"/>
          </a:xfrm>
          <a:prstGeom prst="line">
            <a:avLst/>
          </a:prstGeom>
          <a:ln w="635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75" name="ZoneTexte 74">
            <a:extLst>
              <a:ext uri="{FF2B5EF4-FFF2-40B4-BE49-F238E27FC236}">
                <a16:creationId xmlns:a16="http://schemas.microsoft.com/office/drawing/2014/main" id="{977B20D9-C37F-7197-A39F-CA60F2A22201}"/>
              </a:ext>
            </a:extLst>
          </p:cNvPr>
          <p:cNvSpPr txBox="1"/>
          <p:nvPr>
            <p:custDataLst>
              <p:tags r:id="rId22"/>
            </p:custDataLst>
          </p:nvPr>
        </p:nvSpPr>
        <p:spPr>
          <a:xfrm>
            <a:off x="5527010" y="1793159"/>
            <a:ext cx="1907222" cy="161583"/>
          </a:xfrm>
          <a:prstGeom prst="rect">
            <a:avLst/>
          </a:prstGeom>
          <a:noFill/>
        </p:spPr>
        <p:txBody>
          <a:bodyPr wrap="square" lIns="0" tIns="0" rIns="0" bIns="0" rtlCol="0">
            <a:spAutoFit/>
          </a:bodyPr>
          <a:lstStyle/>
          <a:p>
            <a:pPr algn="ctr">
              <a:spcAft>
                <a:spcPts val="400"/>
              </a:spcAft>
            </a:pPr>
            <a:r>
              <a:rPr lang="fr-FR" sz="1050" b="1" dirty="0">
                <a:solidFill>
                  <a:schemeClr val="bg1"/>
                </a:solidFill>
                <a:latin typeface="Roboto SemiBold" panose="02000000000000000000" pitchFamily="2" charset="0"/>
                <a:ea typeface="Roboto SemiBold" panose="02000000000000000000" pitchFamily="2" charset="0"/>
                <a:cs typeface="Helvetica Neue" panose="02000503000000020004" pitchFamily="2" charset="0"/>
              </a:rPr>
              <a:t>Protagoniste</a:t>
            </a:r>
            <a:r>
              <a:rPr lang="fr-FR" sz="1050" dirty="0">
                <a:solidFill>
                  <a:schemeClr val="bg1"/>
                </a:solidFill>
                <a:latin typeface="Roboto SemiBold" panose="02000000000000000000" pitchFamily="2" charset="0"/>
                <a:ea typeface="Roboto SemiBold" panose="02000000000000000000" pitchFamily="2" charset="0"/>
                <a:cs typeface="Helvetica Neue" panose="02000503000000020004" pitchFamily="2" charset="0"/>
              </a:rPr>
              <a:t>  - ENFJ (-T)</a:t>
            </a:r>
          </a:p>
        </p:txBody>
      </p:sp>
      <p:sp>
        <p:nvSpPr>
          <p:cNvPr id="76" name="Rectangle à coins arrondis 79">
            <a:extLst>
              <a:ext uri="{FF2B5EF4-FFF2-40B4-BE49-F238E27FC236}">
                <a16:creationId xmlns:a16="http://schemas.microsoft.com/office/drawing/2014/main" id="{C92238DE-DC2E-BC85-20DB-AF38404099BB}"/>
              </a:ext>
            </a:extLst>
          </p:cNvPr>
          <p:cNvSpPr/>
          <p:nvPr>
            <p:custDataLst>
              <p:tags r:id="rId23"/>
            </p:custDataLst>
          </p:nvPr>
        </p:nvSpPr>
        <p:spPr>
          <a:xfrm>
            <a:off x="5534573" y="1403869"/>
            <a:ext cx="1746841" cy="321580"/>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spcAft>
                <a:spcPts val="300"/>
              </a:spcAft>
            </a:pPr>
            <a:r>
              <a:rPr lang="en-US" sz="1500" b="1" dirty="0" err="1">
                <a:solidFill>
                  <a:schemeClr val="bg1"/>
                </a:solidFill>
                <a:latin typeface="Old Standard TT" panose="00000500000000000000" pitchFamily="2" charset="0"/>
              </a:rPr>
              <a:t>Profil</a:t>
            </a:r>
            <a:r>
              <a:rPr lang="en-US" sz="1500" b="1" dirty="0">
                <a:solidFill>
                  <a:schemeClr val="bg1"/>
                </a:solidFill>
                <a:latin typeface="Old Standard TT" panose="00000500000000000000" pitchFamily="2" charset="0"/>
              </a:rPr>
              <a:t> MBTI</a:t>
            </a:r>
          </a:p>
        </p:txBody>
      </p:sp>
      <p:pic>
        <p:nvPicPr>
          <p:cNvPr id="86" name="Image 85" descr="Une image contenant dessin humoristique, illustration&#10;&#10;Description générée automatiquement">
            <a:extLst>
              <a:ext uri="{FF2B5EF4-FFF2-40B4-BE49-F238E27FC236}">
                <a16:creationId xmlns:a16="http://schemas.microsoft.com/office/drawing/2014/main" id="{30F22942-AAC1-A1E4-220D-7FD9520D5359}"/>
              </a:ext>
            </a:extLst>
          </p:cNvPr>
          <p:cNvPicPr>
            <a:picLocks noChangeAspect="1"/>
          </p:cNvPicPr>
          <p:nvPr>
            <p:custDataLst>
              <p:tags r:id="rId24"/>
            </p:custDataLst>
          </p:nvPr>
        </p:nvPicPr>
        <p:blipFill>
          <a:blip r:embed="rId52">
            <a:extLst>
              <a:ext uri="{BEBA8EAE-BF5A-486C-A8C5-ECC9F3942E4B}">
                <a14:imgProps xmlns:a14="http://schemas.microsoft.com/office/drawing/2010/main">
                  <a14:imgLayer r:embed="rId53">
                    <a14:imgEffect>
                      <a14:saturation sat="0"/>
                    </a14:imgEffect>
                  </a14:imgLayer>
                </a14:imgProps>
              </a:ext>
            </a:extLst>
          </a:blip>
          <a:stretch>
            <a:fillRect/>
          </a:stretch>
        </p:blipFill>
        <p:spPr>
          <a:xfrm>
            <a:off x="6856822" y="2032985"/>
            <a:ext cx="633587" cy="710002"/>
          </a:xfrm>
          <a:prstGeom prst="rect">
            <a:avLst/>
          </a:prstGeom>
        </p:spPr>
      </p:pic>
      <p:sp>
        <p:nvSpPr>
          <p:cNvPr id="89" name="ZoneTexte 88">
            <a:extLst>
              <a:ext uri="{FF2B5EF4-FFF2-40B4-BE49-F238E27FC236}">
                <a16:creationId xmlns:a16="http://schemas.microsoft.com/office/drawing/2014/main" id="{6ED42F07-E0D8-B84F-A51F-79724CEC00BF}"/>
              </a:ext>
            </a:extLst>
          </p:cNvPr>
          <p:cNvSpPr txBox="1"/>
          <p:nvPr>
            <p:custDataLst>
              <p:tags r:id="rId25"/>
            </p:custDataLst>
          </p:nvPr>
        </p:nvSpPr>
        <p:spPr>
          <a:xfrm>
            <a:off x="5512946" y="2067902"/>
            <a:ext cx="1413467" cy="738664"/>
          </a:xfrm>
          <a:prstGeom prst="rect">
            <a:avLst/>
          </a:prstGeom>
          <a:noFill/>
        </p:spPr>
        <p:txBody>
          <a:bodyPr wrap="square" lIns="0" tIns="0" rIns="0" bIns="0" rtlCol="0">
            <a:spAutoFit/>
          </a:bodyPr>
          <a:lstStyle/>
          <a:p>
            <a:pPr algn="just">
              <a:spcAft>
                <a:spcPts val="400"/>
              </a:spcAft>
            </a:pPr>
            <a:r>
              <a:rPr lang="fr-FR" sz="800" dirty="0">
                <a:solidFill>
                  <a:schemeClr val="bg1"/>
                </a:solidFill>
                <a:latin typeface="Roboto" panose="02000000000000000000" pitchFamily="2" charset="0"/>
                <a:ea typeface="Roboto" panose="02000000000000000000" pitchFamily="2" charset="0"/>
                <a:cs typeface="Roboto" panose="02000000000000000000" pitchFamily="2" charset="0"/>
              </a:rPr>
              <a:t>Le profil "Protagoniste" ENFJ-T est caractérisé par son charisme naturel, son leadership empathique et sa capacité à inspirer et motiver les autres. </a:t>
            </a:r>
          </a:p>
        </p:txBody>
      </p:sp>
      <p:sp>
        <p:nvSpPr>
          <p:cNvPr id="90" name="ZoneTexte 89">
            <a:extLst>
              <a:ext uri="{FF2B5EF4-FFF2-40B4-BE49-F238E27FC236}">
                <a16:creationId xmlns:a16="http://schemas.microsoft.com/office/drawing/2014/main" id="{8C045DEF-241E-59CB-E97A-6E1C6D4D0C37}"/>
              </a:ext>
            </a:extLst>
          </p:cNvPr>
          <p:cNvSpPr txBox="1"/>
          <p:nvPr>
            <p:custDataLst>
              <p:tags r:id="rId26"/>
            </p:custDataLst>
          </p:nvPr>
        </p:nvSpPr>
        <p:spPr>
          <a:xfrm>
            <a:off x="5428820" y="2836596"/>
            <a:ext cx="2012975" cy="1646605"/>
          </a:xfrm>
          <a:prstGeom prst="rect">
            <a:avLst/>
          </a:prstGeom>
          <a:noFill/>
        </p:spPr>
        <p:txBody>
          <a:bodyPr wrap="square" rtlCol="0">
            <a:spAutoFit/>
          </a:bodyPr>
          <a:lstStyle/>
          <a:p>
            <a:pPr algn="just">
              <a:spcAft>
                <a:spcPts val="600"/>
              </a:spcAft>
            </a:pPr>
            <a:r>
              <a:rPr lang="fr-FR" sz="800" dirty="0">
                <a:solidFill>
                  <a:schemeClr val="bg1"/>
                </a:solidFill>
                <a:latin typeface="Roboto" panose="02000000000000000000" pitchFamily="2" charset="0"/>
                <a:ea typeface="Roboto" panose="02000000000000000000" pitchFamily="2" charset="0"/>
                <a:cs typeface="Roboto" panose="02000000000000000000" pitchFamily="2" charset="0"/>
              </a:rPr>
              <a:t>Les individus ENFJ-T sont souvent perçus comme altruistes et orientés vers les autres, cherchant à comprendre et à soutenir les besoins émotionnels de leur entourage. </a:t>
            </a:r>
          </a:p>
          <a:p>
            <a:pPr algn="just"/>
            <a:r>
              <a:rPr lang="fr-FR" sz="800" dirty="0">
                <a:solidFill>
                  <a:schemeClr val="bg1"/>
                </a:solidFill>
                <a:latin typeface="Roboto" panose="02000000000000000000" pitchFamily="2" charset="0"/>
                <a:ea typeface="Roboto" panose="02000000000000000000" pitchFamily="2" charset="0"/>
                <a:cs typeface="Roboto" panose="02000000000000000000" pitchFamily="2" charset="0"/>
              </a:rPr>
              <a:t>Ils sont également déterminés et passionnés, avec une propension à l'action et à l'organisation pour concrétiser leurs idéaux et ceux de leur communauté, tout en étant attentifs à leur propre développement personnel et au feedback.</a:t>
            </a:r>
            <a:endParaRPr lang="fr-FR" sz="800" dirty="0">
              <a:latin typeface="Roboto" panose="02000000000000000000" pitchFamily="2" charset="0"/>
              <a:ea typeface="Roboto" panose="02000000000000000000" pitchFamily="2" charset="0"/>
              <a:cs typeface="Roboto" panose="02000000000000000000" pitchFamily="2" charset="0"/>
            </a:endParaRPr>
          </a:p>
        </p:txBody>
      </p:sp>
      <p:cxnSp>
        <p:nvCxnSpPr>
          <p:cNvPr id="93" name="Connecteur droit 92">
            <a:extLst>
              <a:ext uri="{FF2B5EF4-FFF2-40B4-BE49-F238E27FC236}">
                <a16:creationId xmlns:a16="http://schemas.microsoft.com/office/drawing/2014/main" id="{06D29416-A8D6-9C9C-50DC-90227BF7D905}"/>
              </a:ext>
            </a:extLst>
          </p:cNvPr>
          <p:cNvCxnSpPr>
            <a:cxnSpLocks/>
          </p:cNvCxnSpPr>
          <p:nvPr>
            <p:custDataLst>
              <p:tags r:id="rId27"/>
            </p:custDataLst>
          </p:nvPr>
        </p:nvCxnSpPr>
        <p:spPr>
          <a:xfrm>
            <a:off x="5515632" y="5070040"/>
            <a:ext cx="1907221" cy="0"/>
          </a:xfrm>
          <a:prstGeom prst="line">
            <a:avLst/>
          </a:prstGeom>
          <a:ln w="635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94" name="Rectangle à coins arrondis 79">
            <a:extLst>
              <a:ext uri="{FF2B5EF4-FFF2-40B4-BE49-F238E27FC236}">
                <a16:creationId xmlns:a16="http://schemas.microsoft.com/office/drawing/2014/main" id="{C38CF654-01F3-C8D9-B908-25B65E0B721B}"/>
              </a:ext>
            </a:extLst>
          </p:cNvPr>
          <p:cNvSpPr/>
          <p:nvPr>
            <p:custDataLst>
              <p:tags r:id="rId28"/>
            </p:custDataLst>
          </p:nvPr>
        </p:nvSpPr>
        <p:spPr>
          <a:xfrm>
            <a:off x="5523194" y="4773478"/>
            <a:ext cx="1746841" cy="321580"/>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spcAft>
                <a:spcPts val="300"/>
              </a:spcAft>
            </a:pPr>
            <a:r>
              <a:rPr lang="en-US" sz="1400" b="1" dirty="0" err="1">
                <a:solidFill>
                  <a:schemeClr val="bg1"/>
                </a:solidFill>
                <a:latin typeface="Old Standard TT" panose="00000500000000000000" pitchFamily="2" charset="0"/>
                <a:ea typeface="Roboto" panose="02000000000000000000" pitchFamily="2" charset="0"/>
                <a:cs typeface="Helvetica Neue Condensed" panose="02000503000000020004" pitchFamily="2" charset="0"/>
              </a:rPr>
              <a:t>Profil</a:t>
            </a:r>
            <a:r>
              <a:rPr lang="en-US" sz="1400" b="1" dirty="0">
                <a:solidFill>
                  <a:schemeClr val="bg1"/>
                </a:solidFill>
                <a:latin typeface="Old Standard TT" panose="00000500000000000000" pitchFamily="2" charset="0"/>
                <a:ea typeface="Roboto" panose="02000000000000000000" pitchFamily="2" charset="0"/>
                <a:cs typeface="Helvetica Neue Condensed" panose="02000503000000020004" pitchFamily="2" charset="0"/>
              </a:rPr>
              <a:t> </a:t>
            </a:r>
            <a:r>
              <a:rPr lang="en-US" sz="1400" b="1" dirty="0" err="1">
                <a:solidFill>
                  <a:schemeClr val="bg1"/>
                </a:solidFill>
                <a:latin typeface="Old Standard TT" panose="00000500000000000000" pitchFamily="2" charset="0"/>
                <a:ea typeface="Roboto" panose="02000000000000000000" pitchFamily="2" charset="0"/>
                <a:cs typeface="Helvetica Neue Condensed" panose="02000503000000020004" pitchFamily="2" charset="0"/>
              </a:rPr>
              <a:t>Ennéagramme</a:t>
            </a:r>
            <a:endParaRPr lang="en-US" sz="1400" b="1" dirty="0">
              <a:solidFill>
                <a:schemeClr val="bg1"/>
              </a:solidFill>
              <a:latin typeface="Old Standard TT" panose="00000500000000000000" pitchFamily="2" charset="0"/>
              <a:ea typeface="Roboto" panose="02000000000000000000" pitchFamily="2" charset="0"/>
              <a:cs typeface="Helvetica Neue Condensed" panose="02000503000000020004" pitchFamily="2" charset="0"/>
            </a:endParaRPr>
          </a:p>
        </p:txBody>
      </p:sp>
      <p:sp>
        <p:nvSpPr>
          <p:cNvPr id="95" name="ZoneTexte 94">
            <a:extLst>
              <a:ext uri="{FF2B5EF4-FFF2-40B4-BE49-F238E27FC236}">
                <a16:creationId xmlns:a16="http://schemas.microsoft.com/office/drawing/2014/main" id="{276DBBA5-F315-6C46-0378-2E9FFED8FFEE}"/>
              </a:ext>
            </a:extLst>
          </p:cNvPr>
          <p:cNvSpPr txBox="1"/>
          <p:nvPr>
            <p:custDataLst>
              <p:tags r:id="rId29"/>
            </p:custDataLst>
          </p:nvPr>
        </p:nvSpPr>
        <p:spPr>
          <a:xfrm>
            <a:off x="5534573" y="5202439"/>
            <a:ext cx="1907222" cy="161583"/>
          </a:xfrm>
          <a:prstGeom prst="rect">
            <a:avLst/>
          </a:prstGeom>
          <a:noFill/>
        </p:spPr>
        <p:txBody>
          <a:bodyPr wrap="square" lIns="0" tIns="0" rIns="0" bIns="0" rtlCol="0">
            <a:spAutoFit/>
          </a:bodyPr>
          <a:lstStyle/>
          <a:p>
            <a:pPr algn="ctr">
              <a:spcAft>
                <a:spcPts val="400"/>
              </a:spcAft>
            </a:pPr>
            <a:r>
              <a:rPr lang="fr-FR" sz="1050" b="1" dirty="0">
                <a:solidFill>
                  <a:schemeClr val="bg1"/>
                </a:solidFill>
                <a:latin typeface="Roboto SemiBold" panose="02000000000000000000" pitchFamily="2" charset="0"/>
                <a:ea typeface="Roboto SemiBold" panose="02000000000000000000" pitchFamily="2" charset="0"/>
                <a:cs typeface="Helvetica Neue" panose="02000503000000020004" pitchFamily="2" charset="0"/>
              </a:rPr>
              <a:t>Type 2</a:t>
            </a:r>
            <a:r>
              <a:rPr lang="fr-FR" sz="1050" dirty="0">
                <a:solidFill>
                  <a:schemeClr val="bg1"/>
                </a:solidFill>
                <a:latin typeface="Roboto SemiBold" panose="02000000000000000000" pitchFamily="2" charset="0"/>
                <a:ea typeface="Roboto SemiBold" panose="02000000000000000000" pitchFamily="2" charset="0"/>
                <a:cs typeface="Helvetica Neue" panose="02000503000000020004" pitchFamily="2" charset="0"/>
              </a:rPr>
              <a:t>  - “L'Altruiste”</a:t>
            </a:r>
          </a:p>
        </p:txBody>
      </p:sp>
      <p:sp>
        <p:nvSpPr>
          <p:cNvPr id="96" name="ZoneTexte 95">
            <a:extLst>
              <a:ext uri="{FF2B5EF4-FFF2-40B4-BE49-F238E27FC236}">
                <a16:creationId xmlns:a16="http://schemas.microsoft.com/office/drawing/2014/main" id="{96177A53-0E19-570B-575A-AA0B085FF92D}"/>
              </a:ext>
            </a:extLst>
          </p:cNvPr>
          <p:cNvSpPr txBox="1"/>
          <p:nvPr>
            <p:custDataLst>
              <p:tags r:id="rId30"/>
            </p:custDataLst>
          </p:nvPr>
        </p:nvSpPr>
        <p:spPr>
          <a:xfrm>
            <a:off x="5433562" y="5468219"/>
            <a:ext cx="2000670" cy="2215991"/>
          </a:xfrm>
          <a:prstGeom prst="rect">
            <a:avLst/>
          </a:prstGeom>
          <a:noFill/>
        </p:spPr>
        <p:txBody>
          <a:bodyPr wrap="square" rtlCol="0">
            <a:spAutoFit/>
          </a:bodyPr>
          <a:lstStyle/>
          <a:p>
            <a:pPr algn="just">
              <a:spcAft>
                <a:spcPts val="600"/>
              </a:spcAft>
            </a:pPr>
            <a:r>
              <a:rPr lang="fr-FR" sz="800" dirty="0">
                <a:solidFill>
                  <a:schemeClr val="bg1"/>
                </a:solidFill>
                <a:latin typeface="Roboto" panose="02000000000000000000" pitchFamily="2" charset="0"/>
                <a:ea typeface="Roboto" panose="02000000000000000000" pitchFamily="2" charset="0"/>
                <a:cs typeface="Roboto" panose="02000000000000000000" pitchFamily="2" charset="0"/>
              </a:rPr>
              <a:t>Le Type 2 de l'Ennéagramme, connu comme « L’Altruiste" ou "Le Donateur", se distingue par son empathie, sa générosité et sa capacité innée à nouer des relations profondes et significatives. </a:t>
            </a:r>
          </a:p>
          <a:p>
            <a:pPr algn="just">
              <a:spcAft>
                <a:spcPts val="600"/>
              </a:spcAft>
            </a:pPr>
            <a:r>
              <a:rPr lang="fr-FR" sz="800" dirty="0">
                <a:solidFill>
                  <a:schemeClr val="bg1"/>
                </a:solidFill>
                <a:latin typeface="Roboto" panose="02000000000000000000" pitchFamily="2" charset="0"/>
                <a:ea typeface="Roboto" panose="02000000000000000000" pitchFamily="2" charset="0"/>
                <a:cs typeface="Roboto" panose="02000000000000000000" pitchFamily="2" charset="0"/>
              </a:rPr>
              <a:t>Ces individus sont extrêmement attentifs aux besoins d'autrui, apportant soutien et encouragement avec une grande chaleur humaine. </a:t>
            </a:r>
          </a:p>
          <a:p>
            <a:pPr algn="just">
              <a:spcAft>
                <a:spcPts val="600"/>
              </a:spcAft>
            </a:pPr>
            <a:r>
              <a:rPr lang="fr-FR" sz="800" dirty="0">
                <a:solidFill>
                  <a:schemeClr val="bg1"/>
                </a:solidFill>
                <a:latin typeface="Roboto" panose="02000000000000000000" pitchFamily="2" charset="0"/>
                <a:ea typeface="Roboto" panose="02000000000000000000" pitchFamily="2" charset="0"/>
                <a:cs typeface="Roboto" panose="02000000000000000000" pitchFamily="2" charset="0"/>
              </a:rPr>
              <a:t>Ils sont souvent perçus comme des piliers au sein de leur communauté, apportant une contribution positive et affirmée par leur dévouement et leur tendance naturelle à valoriser et à prendre soin des autres.</a:t>
            </a:r>
          </a:p>
        </p:txBody>
      </p:sp>
      <p:pic>
        <p:nvPicPr>
          <p:cNvPr id="98" name="Image 97" descr="Une image contenant croquis, dessin, Dessin au trait, art&#10;&#10;Description générée automatiquement">
            <a:extLst>
              <a:ext uri="{FF2B5EF4-FFF2-40B4-BE49-F238E27FC236}">
                <a16:creationId xmlns:a16="http://schemas.microsoft.com/office/drawing/2014/main" id="{924C1C83-7EE6-8BF2-F2F5-E9F0299B3A69}"/>
              </a:ext>
            </a:extLst>
          </p:cNvPr>
          <p:cNvPicPr>
            <a:picLocks noChangeAspect="1"/>
          </p:cNvPicPr>
          <p:nvPr>
            <p:custDataLst>
              <p:tags r:id="rId31"/>
            </p:custDataLst>
          </p:nvPr>
        </p:nvPicPr>
        <p:blipFill>
          <a:blip r:embed="rId54">
            <a:lum bright="70000" contrast="-70000"/>
          </a:blip>
          <a:stretch>
            <a:fillRect/>
          </a:stretch>
        </p:blipFill>
        <p:spPr>
          <a:xfrm>
            <a:off x="6043798" y="7757032"/>
            <a:ext cx="850887" cy="850887"/>
          </a:xfrm>
          <a:prstGeom prst="rect">
            <a:avLst/>
          </a:prstGeom>
        </p:spPr>
      </p:pic>
      <p:cxnSp>
        <p:nvCxnSpPr>
          <p:cNvPr id="101" name="Connecteur droit 100">
            <a:extLst>
              <a:ext uri="{FF2B5EF4-FFF2-40B4-BE49-F238E27FC236}">
                <a16:creationId xmlns:a16="http://schemas.microsoft.com/office/drawing/2014/main" id="{2EBEE392-ACD7-6A11-09B6-1AFAA936D75C}"/>
              </a:ext>
            </a:extLst>
          </p:cNvPr>
          <p:cNvCxnSpPr>
            <a:cxnSpLocks/>
          </p:cNvCxnSpPr>
          <p:nvPr>
            <p:custDataLst>
              <p:tags r:id="rId32"/>
            </p:custDataLst>
          </p:nvPr>
        </p:nvCxnSpPr>
        <p:spPr>
          <a:xfrm>
            <a:off x="5536022" y="9371742"/>
            <a:ext cx="1907221" cy="0"/>
          </a:xfrm>
          <a:prstGeom prst="line">
            <a:avLst/>
          </a:prstGeom>
          <a:ln w="635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02" name="Rectangle à coins arrondis 79">
            <a:extLst>
              <a:ext uri="{FF2B5EF4-FFF2-40B4-BE49-F238E27FC236}">
                <a16:creationId xmlns:a16="http://schemas.microsoft.com/office/drawing/2014/main" id="{551BE0F2-FCD0-EA63-E800-B94437628F01}"/>
              </a:ext>
            </a:extLst>
          </p:cNvPr>
          <p:cNvSpPr/>
          <p:nvPr>
            <p:custDataLst>
              <p:tags r:id="rId33"/>
            </p:custDataLst>
          </p:nvPr>
        </p:nvSpPr>
        <p:spPr>
          <a:xfrm>
            <a:off x="5543584" y="9075180"/>
            <a:ext cx="1803715" cy="321580"/>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spcAft>
                <a:spcPts val="300"/>
              </a:spcAft>
            </a:pPr>
            <a:r>
              <a:rPr lang="en-US" sz="1500" b="1" dirty="0">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rPr>
              <a:t>En savoir plus ?</a:t>
            </a:r>
          </a:p>
        </p:txBody>
      </p:sp>
      <p:sp>
        <p:nvSpPr>
          <p:cNvPr id="103" name="ZoneTexte 102">
            <a:extLst>
              <a:ext uri="{FF2B5EF4-FFF2-40B4-BE49-F238E27FC236}">
                <a16:creationId xmlns:a16="http://schemas.microsoft.com/office/drawing/2014/main" id="{C309D089-78C7-648C-18D0-020025F3A271}"/>
              </a:ext>
            </a:extLst>
          </p:cNvPr>
          <p:cNvSpPr txBox="1"/>
          <p:nvPr>
            <p:custDataLst>
              <p:tags r:id="rId34"/>
            </p:custDataLst>
          </p:nvPr>
        </p:nvSpPr>
        <p:spPr>
          <a:xfrm>
            <a:off x="5536022" y="9506722"/>
            <a:ext cx="1886831" cy="484748"/>
          </a:xfrm>
          <a:prstGeom prst="rect">
            <a:avLst/>
          </a:prstGeom>
          <a:noFill/>
        </p:spPr>
        <p:txBody>
          <a:bodyPr wrap="square" lIns="0" tIns="0" rIns="0" bIns="0" rtlCol="0">
            <a:spAutoFit/>
          </a:bodyPr>
          <a:lstStyle/>
          <a:p>
            <a:pPr algn="just">
              <a:spcAft>
                <a:spcPts val="400"/>
              </a:spcAft>
            </a:pPr>
            <a:r>
              <a:rPr lang="fr-FR" sz="1050" dirty="0">
                <a:solidFill>
                  <a:schemeClr val="bg1"/>
                </a:solidFill>
                <a:latin typeface="Roboto SemiBold" panose="02000000000000000000" pitchFamily="2" charset="0"/>
                <a:ea typeface="Roboto SemiBold" panose="02000000000000000000" pitchFamily="2" charset="0"/>
                <a:cs typeface="Helvetica Neue" panose="02000503000000020004" pitchFamily="2" charset="0"/>
              </a:rPr>
              <a:t>Venez découvrir sur mon site internet </a:t>
            </a:r>
            <a:r>
              <a:rPr lang="fr-FR" sz="1050" b="1" dirty="0">
                <a:solidFill>
                  <a:schemeClr val="bg1"/>
                </a:solidFill>
                <a:latin typeface="Roboto SemiBold" panose="02000000000000000000" pitchFamily="2" charset="0"/>
                <a:ea typeface="Roboto SemiBold" panose="02000000000000000000" pitchFamily="2" charset="0"/>
                <a:cs typeface="Helvetica Neue" panose="02000503000000020004" pitchFamily="2" charset="0"/>
              </a:rPr>
              <a:t>mon analyse </a:t>
            </a:r>
            <a:r>
              <a:rPr lang="fr-FR" sz="1050" dirty="0">
                <a:solidFill>
                  <a:schemeClr val="bg1"/>
                </a:solidFill>
                <a:latin typeface="Roboto SemiBold" panose="02000000000000000000" pitchFamily="2" charset="0"/>
                <a:ea typeface="Roboto SemiBold" panose="02000000000000000000" pitchFamily="2" charset="0"/>
                <a:cs typeface="Helvetica Neue" panose="02000503000000020004" pitchFamily="2" charset="0"/>
              </a:rPr>
              <a:t>sur ces deux profils. </a:t>
            </a:r>
          </a:p>
        </p:txBody>
      </p:sp>
      <p:sp>
        <p:nvSpPr>
          <p:cNvPr id="2" name="Rectangle à coins arrondis 79">
            <a:extLst>
              <a:ext uri="{FF2B5EF4-FFF2-40B4-BE49-F238E27FC236}">
                <a16:creationId xmlns:a16="http://schemas.microsoft.com/office/drawing/2014/main" id="{AF5A6383-CF8B-CAAB-0DC3-991B4A69FF9B}"/>
              </a:ext>
            </a:extLst>
          </p:cNvPr>
          <p:cNvSpPr/>
          <p:nvPr>
            <p:custDataLst>
              <p:tags r:id="rId35"/>
            </p:custDataLst>
          </p:nvPr>
        </p:nvSpPr>
        <p:spPr>
          <a:xfrm>
            <a:off x="1706722" y="516330"/>
            <a:ext cx="5408757" cy="155220"/>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90000" bIns="36000" rtlCol="0" anchor="ctr"/>
          <a:lstStyle/>
          <a:p>
            <a:r>
              <a:rPr lang="en-US" sz="1050" b="1" dirty="0">
                <a:solidFill>
                  <a:schemeClr val="tx1">
                    <a:lumMod val="75000"/>
                    <a:lumOff val="25000"/>
                  </a:schemeClr>
                </a:solidFill>
                <a:latin typeface="Old Standard TT" panose="00000500000000000000" pitchFamily="2" charset="0"/>
              </a:rPr>
              <a:t>PRODUCT/SERVICE OWNER ATLASSIAN &amp; INSUFFLEUR AGILE</a:t>
            </a:r>
          </a:p>
        </p:txBody>
      </p:sp>
      <p:grpSp>
        <p:nvGrpSpPr>
          <p:cNvPr id="6" name="Groupe 5">
            <a:extLst>
              <a:ext uri="{FF2B5EF4-FFF2-40B4-BE49-F238E27FC236}">
                <a16:creationId xmlns:a16="http://schemas.microsoft.com/office/drawing/2014/main" id="{A1829D9D-9F9C-76FF-C09A-2FFE7FECA442}"/>
              </a:ext>
            </a:extLst>
          </p:cNvPr>
          <p:cNvGrpSpPr/>
          <p:nvPr/>
        </p:nvGrpSpPr>
        <p:grpSpPr>
          <a:xfrm>
            <a:off x="6487414" y="345335"/>
            <a:ext cx="550080" cy="652429"/>
            <a:chOff x="3258892" y="1900954"/>
            <a:chExt cx="3457538" cy="3981931"/>
          </a:xfrm>
        </p:grpSpPr>
        <p:pic>
          <p:nvPicPr>
            <p:cNvPr id="7" name="Image 6" descr="Une image contenant art, motif, Rectangle, carré&#10;&#10;Description générée automatiquement">
              <a:extLst>
                <a:ext uri="{FF2B5EF4-FFF2-40B4-BE49-F238E27FC236}">
                  <a16:creationId xmlns:a16="http://schemas.microsoft.com/office/drawing/2014/main" id="{2AA2B30C-8B5D-6387-A5A4-1E51A818C01E}"/>
                </a:ext>
              </a:extLst>
            </p:cNvPr>
            <p:cNvPicPr>
              <a:picLocks noChangeAspect="1"/>
            </p:cNvPicPr>
            <p:nvPr/>
          </p:nvPicPr>
          <p:blipFill>
            <a:blip r:embed="rId55"/>
            <a:stretch>
              <a:fillRect/>
            </a:stretch>
          </p:blipFill>
          <p:spPr>
            <a:xfrm>
              <a:off x="3258892" y="1900954"/>
              <a:ext cx="3457538" cy="3981931"/>
            </a:xfrm>
            <a:prstGeom prst="rect">
              <a:avLst/>
            </a:prstGeom>
          </p:spPr>
        </p:pic>
        <p:pic>
          <p:nvPicPr>
            <p:cNvPr id="8" name="Image 7">
              <a:extLst>
                <a:ext uri="{FF2B5EF4-FFF2-40B4-BE49-F238E27FC236}">
                  <a16:creationId xmlns:a16="http://schemas.microsoft.com/office/drawing/2014/main" id="{44B335FD-32FD-0F78-CF64-DDEC20D278C0}"/>
                </a:ext>
              </a:extLst>
            </p:cNvPr>
            <p:cNvPicPr>
              <a:picLocks noChangeAspect="1"/>
            </p:cNvPicPr>
            <p:nvPr/>
          </p:nvPicPr>
          <p:blipFill>
            <a:blip r:embed="rId56"/>
            <a:stretch>
              <a:fillRect/>
            </a:stretch>
          </p:blipFill>
          <p:spPr>
            <a:xfrm>
              <a:off x="3996440" y="2011581"/>
              <a:ext cx="2608808" cy="2583627"/>
            </a:xfrm>
            <a:prstGeom prst="rect">
              <a:avLst/>
            </a:prstGeom>
          </p:spPr>
        </p:pic>
      </p:grpSp>
    </p:spTree>
    <p:extLst>
      <p:ext uri="{BB962C8B-B14F-4D97-AF65-F5344CB8AC3E}">
        <p14:creationId xmlns:p14="http://schemas.microsoft.com/office/powerpoint/2010/main" val="901359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C960FE9-3FCE-4113-887F-C4EA7DC37C50}"/>
              </a:ext>
            </a:extLst>
          </p:cNvPr>
          <p:cNvSpPr>
            <a:spLocks/>
          </p:cNvSpPr>
          <p:nvPr>
            <p:custDataLst>
              <p:tags r:id="rId1"/>
            </p:custDataLst>
          </p:nvPr>
        </p:nvSpPr>
        <p:spPr>
          <a:xfrm>
            <a:off x="0" y="2991"/>
            <a:ext cx="7560000" cy="1209120"/>
          </a:xfrm>
          <a:prstGeom prst="rect">
            <a:avLst/>
          </a:prstGeom>
          <a:solidFill>
            <a:srgbClr val="EAEAE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Aft>
                <a:spcPts val="300"/>
              </a:spcAft>
            </a:pPr>
            <a:endParaRPr lang="fr-FR" dirty="0"/>
          </a:p>
        </p:txBody>
      </p:sp>
      <p:cxnSp>
        <p:nvCxnSpPr>
          <p:cNvPr id="20" name="Connecteur droit 19">
            <a:extLst>
              <a:ext uri="{FF2B5EF4-FFF2-40B4-BE49-F238E27FC236}">
                <a16:creationId xmlns:a16="http://schemas.microsoft.com/office/drawing/2014/main" id="{0692D8E3-68D6-442A-8877-68D7386AE11B}"/>
              </a:ext>
            </a:extLst>
          </p:cNvPr>
          <p:cNvCxnSpPr>
            <a:cxnSpLocks/>
          </p:cNvCxnSpPr>
          <p:nvPr>
            <p:custDataLst>
              <p:tags r:id="rId2"/>
            </p:custDataLst>
          </p:nvPr>
        </p:nvCxnSpPr>
        <p:spPr>
          <a:xfrm>
            <a:off x="343924" y="1686938"/>
            <a:ext cx="4618641" cy="0"/>
          </a:xfrm>
          <a:prstGeom prst="line">
            <a:avLst/>
          </a:prstGeom>
          <a:ln w="6350">
            <a:solidFill>
              <a:srgbClr val="555454"/>
            </a:solidFill>
          </a:ln>
          <a:effectLst/>
        </p:spPr>
        <p:style>
          <a:lnRef idx="2">
            <a:schemeClr val="accent1"/>
          </a:lnRef>
          <a:fillRef idx="0">
            <a:schemeClr val="accent1"/>
          </a:fillRef>
          <a:effectRef idx="1">
            <a:schemeClr val="accent1"/>
          </a:effectRef>
          <a:fontRef idx="minor">
            <a:schemeClr val="tx1"/>
          </a:fontRef>
        </p:style>
      </p:cxnSp>
      <p:sp>
        <p:nvSpPr>
          <p:cNvPr id="19" name="Rectangle à coins arrondis 79">
            <a:extLst>
              <a:ext uri="{FF2B5EF4-FFF2-40B4-BE49-F238E27FC236}">
                <a16:creationId xmlns:a16="http://schemas.microsoft.com/office/drawing/2014/main" id="{2EAE9422-592F-4858-B5E6-78B7CF3F5ADB}"/>
              </a:ext>
            </a:extLst>
          </p:cNvPr>
          <p:cNvSpPr/>
          <p:nvPr>
            <p:custDataLst>
              <p:tags r:id="rId3"/>
            </p:custDataLst>
          </p:nvPr>
        </p:nvSpPr>
        <p:spPr>
          <a:xfrm>
            <a:off x="1701165" y="272745"/>
            <a:ext cx="2743236" cy="290233"/>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90000" bIns="36000" rtlCol="0" anchor="ctr"/>
          <a:lstStyle/>
          <a:p>
            <a:pPr>
              <a:spcAft>
                <a:spcPts val="300"/>
              </a:spcAft>
            </a:pPr>
            <a:r>
              <a:rPr lang="en-US" sz="1600" dirty="0">
                <a:solidFill>
                  <a:srgbClr val="555454"/>
                </a:solidFill>
                <a:latin typeface="Roboto SemiBold" panose="02000000000000000000" pitchFamily="2" charset="0"/>
                <a:ea typeface="Roboto SemiBold" panose="02000000000000000000" pitchFamily="2" charset="0"/>
                <a:cs typeface="Helvetica Neue Condensed" panose="02000503000000020004" pitchFamily="2" charset="0"/>
              </a:rPr>
              <a:t>Paul </a:t>
            </a:r>
            <a:r>
              <a:rPr lang="en-US" sz="1600" b="1" dirty="0">
                <a:solidFill>
                  <a:srgbClr val="BFBFBF"/>
                </a:solidFill>
                <a:latin typeface="Roboto SemiBold" panose="02000000000000000000" pitchFamily="2" charset="0"/>
              </a:rPr>
              <a:t>FLYE SAINTE MARIE</a:t>
            </a:r>
            <a:endParaRPr lang="en-US" sz="1600" b="1" dirty="0">
              <a:solidFill>
                <a:srgbClr val="BFBFBF"/>
              </a:solidFill>
              <a:latin typeface="Roboto SemiBold" panose="02000000000000000000" pitchFamily="2" charset="0"/>
              <a:ea typeface="Roboto SemiBold" panose="02000000000000000000" pitchFamily="2" charset="0"/>
              <a:cs typeface="Helvetica Neue Condensed" panose="02000503000000020004" pitchFamily="2" charset="0"/>
            </a:endParaRPr>
          </a:p>
        </p:txBody>
      </p:sp>
      <p:sp>
        <p:nvSpPr>
          <p:cNvPr id="25" name="Rectangle à coins arrondis 79">
            <a:extLst>
              <a:ext uri="{FF2B5EF4-FFF2-40B4-BE49-F238E27FC236}">
                <a16:creationId xmlns:a16="http://schemas.microsoft.com/office/drawing/2014/main" id="{33A9437E-165F-431B-BDC0-11DC7CDBB939}"/>
              </a:ext>
            </a:extLst>
          </p:cNvPr>
          <p:cNvSpPr/>
          <p:nvPr>
            <p:custDataLst>
              <p:tags r:id="rId4"/>
            </p:custDataLst>
          </p:nvPr>
        </p:nvSpPr>
        <p:spPr>
          <a:xfrm>
            <a:off x="338368" y="1390376"/>
            <a:ext cx="4618641" cy="321580"/>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spcAft>
                <a:spcPts val="300"/>
              </a:spcAft>
            </a:pPr>
            <a:r>
              <a:rPr lang="en-US" sz="1500" b="1" dirty="0" err="1">
                <a:solidFill>
                  <a:schemeClr val="tx1">
                    <a:lumMod val="75000"/>
                    <a:lumOff val="25000"/>
                  </a:schemeClr>
                </a:solidFill>
                <a:latin typeface="Old Standard TT" panose="00000500000000000000" pitchFamily="2" charset="0"/>
                <a:ea typeface="Helvetica Neue Condensed" panose="02000503000000020004" pitchFamily="2" charset="0"/>
                <a:cs typeface="Helvetica Neue Condensed" panose="02000503000000020004" pitchFamily="2" charset="0"/>
              </a:rPr>
              <a:t>Synthèse</a:t>
            </a:r>
            <a:r>
              <a:rPr lang="en-US" sz="1500" b="1" dirty="0">
                <a:solidFill>
                  <a:schemeClr val="tx1">
                    <a:lumMod val="75000"/>
                    <a:lumOff val="25000"/>
                  </a:schemeClr>
                </a:solidFill>
                <a:latin typeface="Old Standard TT" panose="00000500000000000000" pitchFamily="2" charset="0"/>
                <a:ea typeface="Helvetica Neue Condensed" panose="02000503000000020004" pitchFamily="2" charset="0"/>
                <a:cs typeface="Helvetica Neue Condensed" panose="02000503000000020004" pitchFamily="2" charset="0"/>
              </a:rPr>
              <a:t> des </a:t>
            </a:r>
            <a:r>
              <a:rPr lang="en-US" sz="1500" b="1" dirty="0" err="1">
                <a:solidFill>
                  <a:schemeClr val="tx1">
                    <a:lumMod val="75000"/>
                    <a:lumOff val="25000"/>
                  </a:schemeClr>
                </a:solidFill>
                <a:latin typeface="Old Standard TT" panose="00000500000000000000" pitchFamily="2" charset="0"/>
                <a:ea typeface="Helvetica Neue Condensed" panose="02000503000000020004" pitchFamily="2" charset="0"/>
                <a:cs typeface="Helvetica Neue Condensed" panose="02000503000000020004" pitchFamily="2" charset="0"/>
              </a:rPr>
              <a:t>expériences</a:t>
            </a:r>
            <a:endParaRPr lang="en-US" sz="1500" b="1" dirty="0">
              <a:solidFill>
                <a:schemeClr val="tx1">
                  <a:lumMod val="75000"/>
                  <a:lumOff val="25000"/>
                </a:schemeClr>
              </a:solidFill>
              <a:latin typeface="Old Standard TT" panose="00000500000000000000" pitchFamily="2" charset="0"/>
              <a:ea typeface="Helvetica Neue Condensed" panose="02000503000000020004" pitchFamily="2" charset="0"/>
              <a:cs typeface="Helvetica Neue Condensed" panose="02000503000000020004" pitchFamily="2" charset="0"/>
            </a:endParaRPr>
          </a:p>
        </p:txBody>
      </p:sp>
      <p:pic>
        <p:nvPicPr>
          <p:cNvPr id="42" name="Image 41" descr="Une image contenant Visage humain, portrait, Barbe humaine, Front&#10;&#10;Description générée automatiquement">
            <a:extLst>
              <a:ext uri="{FF2B5EF4-FFF2-40B4-BE49-F238E27FC236}">
                <a16:creationId xmlns:a16="http://schemas.microsoft.com/office/drawing/2014/main" id="{B1F543C4-5CC3-AAA3-9E56-3FE8C72F0A87}"/>
              </a:ext>
            </a:extLst>
          </p:cNvPr>
          <p:cNvPicPr>
            <a:picLocks noChangeAspect="1"/>
          </p:cNvPicPr>
          <p:nvPr>
            <p:custDataLst>
              <p:tags r:id="rId5"/>
            </p:custDataLst>
          </p:nvPr>
        </p:nvPicPr>
        <p:blipFill>
          <a:blip r:embed="rId31"/>
          <a:stretch>
            <a:fillRect/>
          </a:stretch>
        </p:blipFill>
        <p:spPr>
          <a:xfrm>
            <a:off x="716446" y="161232"/>
            <a:ext cx="849354" cy="849354"/>
          </a:xfrm>
          <a:prstGeom prst="rect">
            <a:avLst/>
          </a:prstGeom>
        </p:spPr>
      </p:pic>
      <p:sp>
        <p:nvSpPr>
          <p:cNvPr id="57" name="ZoneTexte 56">
            <a:extLst>
              <a:ext uri="{FF2B5EF4-FFF2-40B4-BE49-F238E27FC236}">
                <a16:creationId xmlns:a16="http://schemas.microsoft.com/office/drawing/2014/main" id="{8629243E-52AC-BDCF-341C-9835AC342573}"/>
              </a:ext>
            </a:extLst>
          </p:cNvPr>
          <p:cNvSpPr txBox="1"/>
          <p:nvPr>
            <p:custDataLst>
              <p:tags r:id="rId6"/>
            </p:custDataLst>
          </p:nvPr>
        </p:nvSpPr>
        <p:spPr>
          <a:xfrm>
            <a:off x="184245" y="10411259"/>
            <a:ext cx="2852382" cy="200055"/>
          </a:xfrm>
          <a:prstGeom prst="rect">
            <a:avLst/>
          </a:prstGeom>
          <a:noFill/>
        </p:spPr>
        <p:txBody>
          <a:bodyPr wrap="square" rtlCol="0">
            <a:spAutoFit/>
          </a:bodyPr>
          <a:lstStyle/>
          <a:p>
            <a:r>
              <a:rPr lang="fr-FR" sz="700" dirty="0">
                <a:effectLst/>
                <a:latin typeface="Roboto Thin" panose="02000000000000000000" pitchFamily="2" charset="0"/>
                <a:ea typeface="Roboto Thin" panose="02000000000000000000" pitchFamily="2" charset="0"/>
                <a:cs typeface="Times New Roman" panose="02020603050405020304" pitchFamily="18" charset="0"/>
              </a:rPr>
              <a:t>Dossier de compétences  mis à jour le</a:t>
            </a:r>
            <a:r>
              <a:rPr lang="fr-FR" sz="700" b="1" dirty="0">
                <a:effectLst/>
                <a:latin typeface="Roboto Thin" panose="02000000000000000000" pitchFamily="2" charset="0"/>
                <a:ea typeface="Roboto Thin" panose="02000000000000000000" pitchFamily="2" charset="0"/>
                <a:cs typeface="Times New Roman" panose="02020603050405020304" pitchFamily="18" charset="0"/>
              </a:rPr>
              <a:t> </a:t>
            </a:r>
            <a:r>
              <a:rPr lang="fr-FR" sz="700" b="1" dirty="0">
                <a:latin typeface="Roboto Thin" panose="02000000000000000000" pitchFamily="2" charset="0"/>
                <a:ea typeface="Roboto Thin" panose="02000000000000000000" pitchFamily="2" charset="0"/>
                <a:cs typeface="Times New Roman" panose="02020603050405020304" pitchFamily="18" charset="0"/>
              </a:rPr>
              <a:t>14 mai 2025 </a:t>
            </a:r>
            <a:r>
              <a:rPr lang="fr-FR" sz="700" b="1" dirty="0">
                <a:effectLst/>
                <a:latin typeface="Roboto Thin" panose="02000000000000000000" pitchFamily="2" charset="0"/>
                <a:ea typeface="Roboto Thin" panose="02000000000000000000" pitchFamily="2" charset="0"/>
                <a:cs typeface="Times New Roman" panose="02020603050405020304" pitchFamily="18" charset="0"/>
              </a:rPr>
              <a:t>– Page 3 / 15</a:t>
            </a:r>
            <a:endParaRPr lang="fr-FR" sz="700" b="1" dirty="0">
              <a:latin typeface="Roboto Thin" panose="02000000000000000000" pitchFamily="2" charset="0"/>
              <a:ea typeface="Roboto Thin" panose="02000000000000000000" pitchFamily="2" charset="0"/>
            </a:endParaRPr>
          </a:p>
        </p:txBody>
      </p:sp>
      <p:pic>
        <p:nvPicPr>
          <p:cNvPr id="34" name="Graphique 33" descr="Calendrier journalier contour">
            <a:extLst>
              <a:ext uri="{FF2B5EF4-FFF2-40B4-BE49-F238E27FC236}">
                <a16:creationId xmlns:a16="http://schemas.microsoft.com/office/drawing/2014/main" id="{7A9AC5E5-85ED-388C-3E3D-29CE50CA13BE}"/>
              </a:ext>
            </a:extLst>
          </p:cNvPr>
          <p:cNvPicPr>
            <a:picLocks noChangeAspect="1"/>
          </p:cNvPicPr>
          <p:nvPr>
            <p:custDataLst>
              <p:tags r:id="rId7"/>
            </p:custDataLst>
          </p:nvPr>
        </p:nvPicPr>
        <p:blipFill>
          <a:blip r:embed="rId32">
            <a:extLst>
              <a:ext uri="{96DAC541-7B7A-43D3-8B79-37D633B846F1}">
                <asvg:svgBlip xmlns:asvg="http://schemas.microsoft.com/office/drawing/2016/SVG/main" r:embed="rId33"/>
              </a:ext>
            </a:extLst>
          </a:blip>
          <a:stretch>
            <a:fillRect/>
          </a:stretch>
        </p:blipFill>
        <p:spPr>
          <a:xfrm>
            <a:off x="88791" y="10425995"/>
            <a:ext cx="147731" cy="147731"/>
          </a:xfrm>
          <a:prstGeom prst="rect">
            <a:avLst/>
          </a:prstGeom>
        </p:spPr>
      </p:pic>
      <p:pic>
        <p:nvPicPr>
          <p:cNvPr id="40" name="Graphique 39" descr="Internet contour">
            <a:extLst>
              <a:ext uri="{FF2B5EF4-FFF2-40B4-BE49-F238E27FC236}">
                <a16:creationId xmlns:a16="http://schemas.microsoft.com/office/drawing/2014/main" id="{DFEBE32C-9789-ED9C-FB63-C0415FDB9A79}"/>
              </a:ext>
            </a:extLst>
          </p:cNvPr>
          <p:cNvPicPr>
            <a:picLocks noChangeAspect="1"/>
          </p:cNvPicPr>
          <p:nvPr>
            <p:custDataLst>
              <p:tags r:id="rId8"/>
            </p:custDataLst>
          </p:nvPr>
        </p:nvPicPr>
        <p:blipFill>
          <a:blip r:embed="rId34">
            <a:extLst>
              <a:ext uri="{96DAC541-7B7A-43D3-8B79-37D633B846F1}">
                <asvg:svgBlip xmlns:asvg="http://schemas.microsoft.com/office/drawing/2016/SVG/main" r:embed="rId35"/>
              </a:ext>
            </a:extLst>
          </a:blip>
          <a:stretch>
            <a:fillRect/>
          </a:stretch>
        </p:blipFill>
        <p:spPr>
          <a:xfrm>
            <a:off x="3497314" y="723031"/>
            <a:ext cx="220113" cy="220113"/>
          </a:xfrm>
          <a:prstGeom prst="rect">
            <a:avLst/>
          </a:prstGeom>
        </p:spPr>
      </p:pic>
      <p:sp>
        <p:nvSpPr>
          <p:cNvPr id="41" name="Rectangle 40">
            <a:extLst>
              <a:ext uri="{FF2B5EF4-FFF2-40B4-BE49-F238E27FC236}">
                <a16:creationId xmlns:a16="http://schemas.microsoft.com/office/drawing/2014/main" id="{6251F00E-12C1-6EF7-3D72-921421580E42}"/>
              </a:ext>
            </a:extLst>
          </p:cNvPr>
          <p:cNvSpPr/>
          <p:nvPr>
            <p:custDataLst>
              <p:tags r:id="rId9"/>
            </p:custDataLst>
          </p:nvPr>
        </p:nvSpPr>
        <p:spPr>
          <a:xfrm>
            <a:off x="3801655" y="733231"/>
            <a:ext cx="1800000" cy="200055"/>
          </a:xfrm>
          <a:prstGeom prst="rect">
            <a:avLst/>
          </a:prstGeom>
        </p:spPr>
        <p:txBody>
          <a:bodyPr wrap="square" lIns="0" rIns="0" anchor="ctr">
            <a:spAutoFit/>
          </a:bodyPr>
          <a:lstStyle/>
          <a:p>
            <a:pPr>
              <a:spcAft>
                <a:spcPts val="300"/>
              </a:spcAft>
            </a:pPr>
            <a:r>
              <a:rPr lang="fr-FR" sz="700" dirty="0">
                <a:solidFill>
                  <a:schemeClr val="tx1">
                    <a:lumMod val="75000"/>
                    <a:lumOff val="25000"/>
                  </a:schemeClr>
                </a:solidFill>
                <a:latin typeface="Roboto" panose="02000000000000000000" pitchFamily="2" charset="0"/>
                <a:ea typeface="Roboto" panose="02000000000000000000" pitchFamily="2" charset="0"/>
                <a:hlinkClick r:id="rId36">
                  <a:extLst>
                    <a:ext uri="{A12FA001-AC4F-418D-AE19-62706E023703}">
                      <ahyp:hlinkClr xmlns:ahyp="http://schemas.microsoft.com/office/drawing/2018/hyperlinkcolor" val="tx"/>
                    </a:ext>
                  </a:extLst>
                </a:hlinkClick>
              </a:rPr>
              <a:t>https://paul-fsm.net</a:t>
            </a:r>
            <a:r>
              <a:rPr lang="fr-FR" sz="700" dirty="0">
                <a:solidFill>
                  <a:schemeClr val="tx1">
                    <a:lumMod val="75000"/>
                    <a:lumOff val="25000"/>
                  </a:schemeClr>
                </a:solidFill>
                <a:latin typeface="Roboto" panose="02000000000000000000" pitchFamily="2" charset="0"/>
                <a:ea typeface="Roboto" panose="02000000000000000000" pitchFamily="2" charset="0"/>
              </a:rPr>
              <a:t> </a:t>
            </a:r>
          </a:p>
        </p:txBody>
      </p:sp>
      <p:sp>
        <p:nvSpPr>
          <p:cNvPr id="45" name="Rectangle 44">
            <a:extLst>
              <a:ext uri="{FF2B5EF4-FFF2-40B4-BE49-F238E27FC236}">
                <a16:creationId xmlns:a16="http://schemas.microsoft.com/office/drawing/2014/main" id="{078A9BFD-74D4-893C-3F23-DA919D557326}"/>
              </a:ext>
            </a:extLst>
          </p:cNvPr>
          <p:cNvSpPr/>
          <p:nvPr>
            <p:custDataLst>
              <p:tags r:id="rId10"/>
            </p:custDataLst>
          </p:nvPr>
        </p:nvSpPr>
        <p:spPr>
          <a:xfrm>
            <a:off x="1957535" y="743089"/>
            <a:ext cx="1800000" cy="200055"/>
          </a:xfrm>
          <a:prstGeom prst="rect">
            <a:avLst/>
          </a:prstGeom>
        </p:spPr>
        <p:txBody>
          <a:bodyPr wrap="square" lIns="0" rIns="0" anchor="ctr">
            <a:spAutoFit/>
          </a:bodyPr>
          <a:lstStyle/>
          <a:p>
            <a:r>
              <a:rPr lang="fr-FR" sz="700" dirty="0">
                <a:solidFill>
                  <a:schemeClr val="tx1">
                    <a:lumMod val="75000"/>
                    <a:lumOff val="25000"/>
                  </a:schemeClr>
                </a:solidFill>
                <a:latin typeface="Roboto" panose="02000000000000000000" pitchFamily="2" charset="0"/>
                <a:ea typeface="Roboto" panose="02000000000000000000" pitchFamily="2" charset="0"/>
                <a:hlinkClick r:id="rId37">
                  <a:extLst>
                    <a:ext uri="{A12FA001-AC4F-418D-AE19-62706E023703}">
                      <ahyp:hlinkClr xmlns:ahyp="http://schemas.microsoft.com/office/drawing/2018/hyperlinkcolor" val="tx"/>
                    </a:ext>
                  </a:extLst>
                </a:hlinkClick>
              </a:rPr>
              <a:t>paul.flye.sainte.marie@gmail.com</a:t>
            </a:r>
            <a:endParaRPr lang="fr-FR" sz="700" dirty="0">
              <a:solidFill>
                <a:schemeClr val="tx1">
                  <a:lumMod val="75000"/>
                  <a:lumOff val="25000"/>
                </a:schemeClr>
              </a:solidFill>
              <a:latin typeface="Roboto" panose="02000000000000000000" pitchFamily="2" charset="0"/>
              <a:ea typeface="Roboto" panose="02000000000000000000" pitchFamily="2" charset="0"/>
            </a:endParaRPr>
          </a:p>
        </p:txBody>
      </p:sp>
      <p:pic>
        <p:nvPicPr>
          <p:cNvPr id="46" name="Graphique 45" descr="Adresse de courrier contour">
            <a:extLst>
              <a:ext uri="{FF2B5EF4-FFF2-40B4-BE49-F238E27FC236}">
                <a16:creationId xmlns:a16="http://schemas.microsoft.com/office/drawing/2014/main" id="{973EAD9C-0340-8F49-3735-FF50C869D620}"/>
              </a:ext>
            </a:extLst>
          </p:cNvPr>
          <p:cNvPicPr>
            <a:picLocks noChangeAspect="1"/>
          </p:cNvPicPr>
          <p:nvPr>
            <p:custDataLst>
              <p:tags r:id="rId11"/>
            </p:custDataLst>
          </p:nvPr>
        </p:nvPicPr>
        <p:blipFill>
          <a:blip r:embed="rId38">
            <a:extLst>
              <a:ext uri="{96DAC541-7B7A-43D3-8B79-37D633B846F1}">
                <asvg:svgBlip xmlns:asvg="http://schemas.microsoft.com/office/drawing/2016/SVG/main" r:embed="rId39"/>
              </a:ext>
            </a:extLst>
          </a:blip>
          <a:stretch>
            <a:fillRect/>
          </a:stretch>
        </p:blipFill>
        <p:spPr>
          <a:xfrm>
            <a:off x="1701165" y="747638"/>
            <a:ext cx="200055" cy="200055"/>
          </a:xfrm>
          <a:prstGeom prst="rect">
            <a:avLst/>
          </a:prstGeom>
        </p:spPr>
      </p:pic>
      <p:sp>
        <p:nvSpPr>
          <p:cNvPr id="47" name="Rectangle 46">
            <a:extLst>
              <a:ext uri="{FF2B5EF4-FFF2-40B4-BE49-F238E27FC236}">
                <a16:creationId xmlns:a16="http://schemas.microsoft.com/office/drawing/2014/main" id="{A21C1BF5-C623-F6D2-398F-DDFF77AA104E}"/>
              </a:ext>
            </a:extLst>
          </p:cNvPr>
          <p:cNvSpPr/>
          <p:nvPr>
            <p:custDataLst>
              <p:tags r:id="rId12"/>
            </p:custDataLst>
          </p:nvPr>
        </p:nvSpPr>
        <p:spPr>
          <a:xfrm>
            <a:off x="5105629" y="741048"/>
            <a:ext cx="881381" cy="200055"/>
          </a:xfrm>
          <a:prstGeom prst="rect">
            <a:avLst/>
          </a:prstGeom>
        </p:spPr>
        <p:txBody>
          <a:bodyPr wrap="square" lIns="0" rIns="0" anchor="ctr">
            <a:spAutoFit/>
          </a:bodyPr>
          <a:lstStyle/>
          <a:p>
            <a:pPr>
              <a:spcAft>
                <a:spcPts val="300"/>
              </a:spcAft>
            </a:pPr>
            <a:r>
              <a:rPr lang="fr-FR" sz="700" dirty="0">
                <a:solidFill>
                  <a:schemeClr val="tx1">
                    <a:lumMod val="75000"/>
                    <a:lumOff val="25000"/>
                  </a:schemeClr>
                </a:solidFill>
                <a:latin typeface="Roboto" panose="02000000000000000000" pitchFamily="2" charset="0"/>
                <a:ea typeface="Roboto" panose="02000000000000000000" pitchFamily="2" charset="0"/>
              </a:rPr>
              <a:t>07 81 79 09 03 </a:t>
            </a:r>
          </a:p>
        </p:txBody>
      </p:sp>
      <p:pic>
        <p:nvPicPr>
          <p:cNvPr id="51" name="Graphique 50" descr="Vibration du téléphone contour">
            <a:extLst>
              <a:ext uri="{FF2B5EF4-FFF2-40B4-BE49-F238E27FC236}">
                <a16:creationId xmlns:a16="http://schemas.microsoft.com/office/drawing/2014/main" id="{8EDF817B-092C-E05B-3052-D96F4DBE1003}"/>
              </a:ext>
            </a:extLst>
          </p:cNvPr>
          <p:cNvPicPr>
            <a:picLocks noChangeAspect="1"/>
          </p:cNvPicPr>
          <p:nvPr>
            <p:custDataLst>
              <p:tags r:id="rId13"/>
            </p:custDataLst>
          </p:nvPr>
        </p:nvPicPr>
        <p:blipFill>
          <a:blip r:embed="rId40">
            <a:extLst>
              <a:ext uri="{96DAC541-7B7A-43D3-8B79-37D633B846F1}">
                <asvg:svgBlip xmlns:asvg="http://schemas.microsoft.com/office/drawing/2016/SVG/main" r:embed="rId41"/>
              </a:ext>
            </a:extLst>
          </a:blip>
          <a:stretch>
            <a:fillRect/>
          </a:stretch>
        </p:blipFill>
        <p:spPr>
          <a:xfrm>
            <a:off x="4889143" y="760309"/>
            <a:ext cx="165613" cy="165613"/>
          </a:xfrm>
          <a:prstGeom prst="rect">
            <a:avLst/>
          </a:prstGeom>
        </p:spPr>
      </p:pic>
      <p:sp>
        <p:nvSpPr>
          <p:cNvPr id="56" name="Rectangle 55">
            <a:extLst>
              <a:ext uri="{FF2B5EF4-FFF2-40B4-BE49-F238E27FC236}">
                <a16:creationId xmlns:a16="http://schemas.microsoft.com/office/drawing/2014/main" id="{BB4B7E99-4411-9B01-74ED-DF000074E746}"/>
              </a:ext>
            </a:extLst>
          </p:cNvPr>
          <p:cNvSpPr>
            <a:spLocks noGrp="1" noRot="1" noMove="1" noResize="1" noEditPoints="1" noAdjustHandles="1" noChangeArrowheads="1" noChangeShapeType="1"/>
          </p:cNvSpPr>
          <p:nvPr>
            <p:custDataLst>
              <p:tags r:id="rId14"/>
            </p:custDataLst>
          </p:nvPr>
        </p:nvSpPr>
        <p:spPr>
          <a:xfrm>
            <a:off x="5411977" y="1202688"/>
            <a:ext cx="2150873" cy="9499597"/>
          </a:xfrm>
          <a:prstGeom prst="rect">
            <a:avLst/>
          </a:prstGeom>
          <a:solidFill>
            <a:srgbClr val="555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Aft>
                <a:spcPts val="300"/>
              </a:spcAft>
            </a:pPr>
            <a:endParaRPr lang="fr-FR" dirty="0"/>
          </a:p>
        </p:txBody>
      </p:sp>
      <p:pic>
        <p:nvPicPr>
          <p:cNvPr id="3" name="Graphique 2" descr="Route contour">
            <a:extLst>
              <a:ext uri="{FF2B5EF4-FFF2-40B4-BE49-F238E27FC236}">
                <a16:creationId xmlns:a16="http://schemas.microsoft.com/office/drawing/2014/main" id="{C4FC7ABF-240B-4EB7-C860-BF45527C5E84}"/>
              </a:ext>
            </a:extLst>
          </p:cNvPr>
          <p:cNvPicPr>
            <a:picLocks noChangeAspect="1"/>
          </p:cNvPicPr>
          <p:nvPr>
            <p:custDataLst>
              <p:tags r:id="rId15"/>
            </p:custDataLst>
          </p:nvPr>
        </p:nvPicPr>
        <p:blipFill>
          <a:blip r:embed="rId42">
            <a:extLst>
              <a:ext uri="{96DAC541-7B7A-43D3-8B79-37D633B846F1}">
                <asvg:svgBlip xmlns:asvg="http://schemas.microsoft.com/office/drawing/2016/SVG/main" r:embed="rId43"/>
              </a:ext>
            </a:extLst>
          </a:blip>
          <a:stretch>
            <a:fillRect/>
          </a:stretch>
        </p:blipFill>
        <p:spPr>
          <a:xfrm>
            <a:off x="2521634" y="1452058"/>
            <a:ext cx="218980" cy="218980"/>
          </a:xfrm>
          <a:prstGeom prst="rect">
            <a:avLst/>
          </a:prstGeom>
        </p:spPr>
      </p:pic>
      <p:cxnSp>
        <p:nvCxnSpPr>
          <p:cNvPr id="5" name="Connecteur droit 4">
            <a:extLst>
              <a:ext uri="{FF2B5EF4-FFF2-40B4-BE49-F238E27FC236}">
                <a16:creationId xmlns:a16="http://schemas.microsoft.com/office/drawing/2014/main" id="{26C1131D-1129-7BC8-88A5-6309E3447C83}"/>
              </a:ext>
            </a:extLst>
          </p:cNvPr>
          <p:cNvCxnSpPr>
            <a:cxnSpLocks/>
          </p:cNvCxnSpPr>
          <p:nvPr>
            <p:custDataLst>
              <p:tags r:id="rId16"/>
            </p:custDataLst>
          </p:nvPr>
        </p:nvCxnSpPr>
        <p:spPr>
          <a:xfrm>
            <a:off x="7107502" y="1711956"/>
            <a:ext cx="7977" cy="9031247"/>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9" name="Rectangle 8">
            <a:extLst>
              <a:ext uri="{FF2B5EF4-FFF2-40B4-BE49-F238E27FC236}">
                <a16:creationId xmlns:a16="http://schemas.microsoft.com/office/drawing/2014/main" id="{2A976C1E-129F-0D9D-D644-0FAB586E3795}"/>
              </a:ext>
            </a:extLst>
          </p:cNvPr>
          <p:cNvSpPr/>
          <p:nvPr>
            <p:custDataLst>
              <p:tags r:id="rId17"/>
            </p:custDataLst>
          </p:nvPr>
        </p:nvSpPr>
        <p:spPr>
          <a:xfrm>
            <a:off x="337159" y="1743757"/>
            <a:ext cx="4793381" cy="3801041"/>
          </a:xfrm>
          <a:prstGeom prst="rect">
            <a:avLst/>
          </a:prstGeom>
        </p:spPr>
        <p:txBody>
          <a:bodyPr wrap="square" lIns="0" rIns="0">
            <a:spAutoFit/>
          </a:bodyPr>
          <a:lstStyle/>
          <a:p>
            <a:pPr>
              <a:spcAft>
                <a:spcPts val="600"/>
              </a:spcAft>
            </a:pPr>
            <a:r>
              <a:rPr lang="fr-FR" sz="1000" b="1"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Nom de l’entreprise : Groupe Kering </a:t>
            </a:r>
            <a:r>
              <a:rPr lang="fr-FR" sz="10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 Kering Technologies, DSI du groupe</a:t>
            </a:r>
            <a:br>
              <a:rPr lang="fr-FR" sz="10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br>
            <a:r>
              <a:rPr lang="fr-FR" sz="10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Direction Architecture &amp; Advanced Développement sous la responsabilité du CTO</a:t>
            </a:r>
          </a:p>
          <a:p>
            <a:pPr>
              <a:spcAft>
                <a:spcPts val="600"/>
              </a:spcAft>
            </a:pPr>
            <a:r>
              <a:rPr lang="fr-FR" sz="1000" b="1"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Localisation : </a:t>
            </a:r>
            <a:r>
              <a:rPr lang="fr-FR" sz="10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Paris 6.</a:t>
            </a:r>
          </a:p>
          <a:p>
            <a:pPr>
              <a:spcAft>
                <a:spcPts val="600"/>
              </a:spcAft>
            </a:pPr>
            <a:r>
              <a:rPr lang="fr-FR" sz="1000" b="1"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Titre : </a:t>
            </a:r>
            <a:r>
              <a:rPr lang="fr-FR" sz="10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Project Dev Tools Manager – Delivery Framework Expert</a:t>
            </a:r>
          </a:p>
          <a:p>
            <a:pPr>
              <a:spcAft>
                <a:spcPts val="600"/>
              </a:spcAft>
            </a:pPr>
            <a:r>
              <a:rPr lang="fr-FR" sz="1000" b="1"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Compétences acquises:</a:t>
            </a:r>
          </a:p>
          <a:p>
            <a:pPr marL="171450" indent="-171450" algn="just">
              <a:buFont typeface="Wingdings" panose="05000000000000000000" pitchFamily="2" charset="2"/>
              <a:buChar char="ü"/>
            </a:pPr>
            <a:r>
              <a:rPr lang="fr-FR" sz="900" dirty="0"/>
              <a:t>Maîtrise de la coordination d'une équipe d'experts en outillage de gestion de projet informatique.</a:t>
            </a:r>
          </a:p>
          <a:p>
            <a:pPr marL="171450" indent="-171450" algn="just">
              <a:buFont typeface="Wingdings" panose="05000000000000000000" pitchFamily="2" charset="2"/>
              <a:buChar char="ü"/>
            </a:pPr>
            <a:r>
              <a:rPr lang="fr-FR" sz="900" dirty="0"/>
              <a:t>Maîtrise des techniques de priorisation pour les tâches opérationnelles et les développements.</a:t>
            </a:r>
          </a:p>
          <a:p>
            <a:pPr marL="171450" indent="-171450" algn="just">
              <a:buFont typeface="Wingdings" panose="05000000000000000000" pitchFamily="2" charset="2"/>
              <a:buChar char="ü"/>
            </a:pPr>
            <a:r>
              <a:rPr lang="fr-FR" sz="900" dirty="0"/>
              <a:t>Maîtrise des méthodes de formation et d'organisation de workshops sur les outils collaboratifs.</a:t>
            </a:r>
          </a:p>
          <a:p>
            <a:pPr marL="171450" indent="-171450" algn="just">
              <a:buFont typeface="Wingdings" panose="05000000000000000000" pitchFamily="2" charset="2"/>
              <a:buChar char="ü"/>
            </a:pPr>
            <a:r>
              <a:rPr lang="fr-FR" sz="900" dirty="0"/>
              <a:t>Maîtrise de la gestion des accès aux plateformes clés telles que Jira Software, Confluence, GitHub, Slack, </a:t>
            </a:r>
            <a:r>
              <a:rPr lang="fr-FR" sz="900" dirty="0" err="1"/>
              <a:t>OpsGenie</a:t>
            </a:r>
            <a:r>
              <a:rPr lang="fr-FR" sz="900" dirty="0"/>
              <a:t>, SharePoint et Teams.</a:t>
            </a:r>
          </a:p>
          <a:p>
            <a:pPr marL="171450" indent="-171450" algn="just">
              <a:buFont typeface="Wingdings" panose="05000000000000000000" pitchFamily="2" charset="2"/>
              <a:buChar char="ü"/>
            </a:pPr>
            <a:r>
              <a:rPr lang="fr-FR" sz="900" dirty="0"/>
              <a:t>Maîtrise de la gestion des </a:t>
            </a:r>
            <a:r>
              <a:rPr lang="fr-FR" sz="900" dirty="0" err="1"/>
              <a:t>addons</a:t>
            </a:r>
            <a:r>
              <a:rPr lang="fr-FR" sz="900" dirty="0"/>
              <a:t>/plugins pour des systèmes tels que Jira Software, Confluence, Slack, </a:t>
            </a:r>
            <a:r>
              <a:rPr lang="fr-FR" sz="900" dirty="0" err="1"/>
              <a:t>OpsGenie</a:t>
            </a:r>
            <a:r>
              <a:rPr lang="fr-FR" sz="900" dirty="0"/>
              <a:t> et Teams.</a:t>
            </a:r>
          </a:p>
          <a:p>
            <a:pPr marL="171450" indent="-171450" algn="just">
              <a:buFont typeface="Wingdings" panose="05000000000000000000" pitchFamily="2" charset="2"/>
              <a:buChar char="ü"/>
            </a:pPr>
            <a:r>
              <a:rPr lang="fr-FR" sz="900" dirty="0"/>
              <a:t>Approfondissement de la direction de produit, du service et de la technique pour les applications Confluence, Jira Software et </a:t>
            </a:r>
            <a:r>
              <a:rPr lang="fr-FR" sz="900" dirty="0" err="1"/>
              <a:t>OpsGenie</a:t>
            </a:r>
            <a:r>
              <a:rPr lang="fr-FR" sz="900" dirty="0"/>
              <a:t> d'</a:t>
            </a:r>
            <a:r>
              <a:rPr lang="fr-FR" sz="900" dirty="0" err="1"/>
              <a:t>Atlassian</a:t>
            </a:r>
            <a:r>
              <a:rPr lang="fr-FR" sz="900" dirty="0"/>
              <a:t>.</a:t>
            </a:r>
          </a:p>
          <a:p>
            <a:pPr marL="171450" indent="-171450" algn="just">
              <a:buFont typeface="Wingdings" panose="05000000000000000000" pitchFamily="2" charset="2"/>
              <a:buChar char="ü"/>
            </a:pPr>
            <a:r>
              <a:rPr lang="fr-FR" sz="900" dirty="0"/>
              <a:t>Approfondissement de la direction de produit et de la gestion de service pour l'outil de collaboration Miro et les plateformes de développement </a:t>
            </a:r>
            <a:r>
              <a:rPr lang="fr-FR" sz="900" dirty="0" err="1"/>
              <a:t>GitLab</a:t>
            </a:r>
            <a:r>
              <a:rPr lang="fr-FR" sz="900" dirty="0"/>
              <a:t> et GitHub.</a:t>
            </a:r>
          </a:p>
          <a:p>
            <a:pPr marL="171450" indent="-171450" algn="just">
              <a:buFont typeface="Wingdings" panose="05000000000000000000" pitchFamily="2" charset="2"/>
              <a:buChar char="ü"/>
            </a:pPr>
            <a:r>
              <a:rPr lang="fr-FR" sz="900" dirty="0"/>
              <a:t>Approfondissement des pratiques de </a:t>
            </a:r>
            <a:r>
              <a:rPr lang="fr-FR" sz="900" dirty="0" err="1"/>
              <a:t>peer</a:t>
            </a:r>
            <a:r>
              <a:rPr lang="fr-FR" sz="900" dirty="0"/>
              <a:t> </a:t>
            </a:r>
            <a:r>
              <a:rPr lang="fr-FR" sz="900" dirty="0" err="1"/>
              <a:t>programming</a:t>
            </a:r>
            <a:r>
              <a:rPr lang="fr-FR" sz="900" dirty="0"/>
              <a:t> et de code </a:t>
            </a:r>
            <a:r>
              <a:rPr lang="fr-FR" sz="900" dirty="0" err="1"/>
              <a:t>review</a:t>
            </a:r>
            <a:r>
              <a:rPr lang="fr-FR" sz="900" dirty="0"/>
              <a:t> en tant que Tech Lead.</a:t>
            </a:r>
          </a:p>
          <a:p>
            <a:pPr marL="171450" indent="-171450" algn="just">
              <a:buFont typeface="Wingdings" panose="05000000000000000000" pitchFamily="2" charset="2"/>
              <a:buChar char="ü"/>
            </a:pPr>
            <a:r>
              <a:rPr lang="fr-FR" sz="900" dirty="0"/>
              <a:t>Approfondissement du développement de scripts et de plugins avancés pour Jira Software et Confluence.</a:t>
            </a:r>
          </a:p>
          <a:p>
            <a:pPr marL="171450" indent="-171450" algn="just">
              <a:buFont typeface="Wingdings" panose="05000000000000000000" pitchFamily="2" charset="2"/>
              <a:buChar char="ü"/>
            </a:pPr>
            <a:r>
              <a:rPr lang="fr-FR" sz="900" dirty="0"/>
              <a:t>Approfondissement de la gestion de la conduite du changement dans les domaines de la gestion de la connaissance, de l'activité et de la gestion de projet.</a:t>
            </a:r>
          </a:p>
          <a:p>
            <a:pPr marL="171450" indent="-171450" algn="just">
              <a:buFont typeface="Wingdings" panose="05000000000000000000" pitchFamily="2" charset="2"/>
              <a:buChar char="ü"/>
            </a:pPr>
            <a:r>
              <a:rPr lang="fr-FR" sz="900" dirty="0"/>
              <a:t>Approfondissement de l'accompagnement des équipes dans l'utilisation efficace des outils collaboratifs et dans le </a:t>
            </a:r>
            <a:r>
              <a:rPr lang="fr-FR" sz="900" dirty="0" err="1"/>
              <a:t>reporting</a:t>
            </a:r>
            <a:r>
              <a:rPr lang="fr-FR" sz="900" dirty="0"/>
              <a:t> d'activité.</a:t>
            </a:r>
          </a:p>
          <a:p>
            <a:pPr marL="171450" indent="-171450" algn="just">
              <a:buFont typeface="Wingdings" panose="05000000000000000000" pitchFamily="2" charset="2"/>
              <a:buChar char="ü"/>
            </a:pPr>
            <a:r>
              <a:rPr lang="fr-FR" sz="900" dirty="0"/>
              <a:t>Approfondissement de la gestion budgétaire pour l'équipe et pour les outils fournis au groupe.</a:t>
            </a:r>
          </a:p>
        </p:txBody>
      </p:sp>
      <p:sp>
        <p:nvSpPr>
          <p:cNvPr id="13" name="Losange 12">
            <a:extLst>
              <a:ext uri="{FF2B5EF4-FFF2-40B4-BE49-F238E27FC236}">
                <a16:creationId xmlns:a16="http://schemas.microsoft.com/office/drawing/2014/main" id="{830B3AF3-A4D0-54CF-3318-5B47E78BC0C9}"/>
              </a:ext>
            </a:extLst>
          </p:cNvPr>
          <p:cNvSpPr/>
          <p:nvPr>
            <p:custDataLst>
              <p:tags r:id="rId18"/>
            </p:custDataLst>
          </p:nvPr>
        </p:nvSpPr>
        <p:spPr>
          <a:xfrm>
            <a:off x="6915454" y="1686938"/>
            <a:ext cx="369584" cy="443512"/>
          </a:xfrm>
          <a:prstGeom prst="diamond">
            <a:avLst/>
          </a:prstGeom>
          <a:solidFill>
            <a:schemeClr val="bg2">
              <a:lumMod val="7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4" name="Rectangle à coins arrondis 79">
            <a:extLst>
              <a:ext uri="{FF2B5EF4-FFF2-40B4-BE49-F238E27FC236}">
                <a16:creationId xmlns:a16="http://schemas.microsoft.com/office/drawing/2014/main" id="{1033B78B-7CEC-D248-18A8-B459708EF47A}"/>
              </a:ext>
            </a:extLst>
          </p:cNvPr>
          <p:cNvSpPr/>
          <p:nvPr>
            <p:custDataLst>
              <p:tags r:id="rId19"/>
            </p:custDataLst>
          </p:nvPr>
        </p:nvSpPr>
        <p:spPr>
          <a:xfrm>
            <a:off x="5603730" y="2692030"/>
            <a:ext cx="1171005" cy="699852"/>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lstStyle/>
          <a:p>
            <a:pPr algn="ctr"/>
            <a:r>
              <a:rPr lang="en-US" sz="1200" b="1" dirty="0">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rPr>
              <a:t>Avril 2019 à </a:t>
            </a:r>
            <a:r>
              <a:rPr lang="en-US" sz="1200" b="1" dirty="0" err="1">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rPr>
              <a:t>aujourd’hui</a:t>
            </a:r>
            <a:endParaRPr lang="en-US" sz="1200" b="1" dirty="0">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endParaRPr>
          </a:p>
          <a:p>
            <a:pPr algn="ctr"/>
            <a:r>
              <a:rPr lang="en-US" sz="1200" b="1" dirty="0">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rPr>
              <a:t>6 </a:t>
            </a:r>
            <a:r>
              <a:rPr lang="en-US" sz="1200" b="1" dirty="0" err="1">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rPr>
              <a:t>ans</a:t>
            </a:r>
            <a:endParaRPr lang="en-US" sz="1200" b="1" dirty="0">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endParaRPr>
          </a:p>
          <a:p>
            <a:pPr algn="ctr"/>
            <a:endParaRPr lang="en-US" sz="1200" b="1" dirty="0">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endParaRPr>
          </a:p>
          <a:p>
            <a:pPr algn="ctr"/>
            <a:r>
              <a:rPr lang="en-US" sz="1200" dirty="0">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rPr>
              <a:t>CDI en </a:t>
            </a:r>
            <a:r>
              <a:rPr lang="en-US" sz="1200" dirty="0" err="1">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rPr>
              <a:t>cours</a:t>
            </a:r>
            <a:endParaRPr lang="en-US" sz="1200" dirty="0">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endParaRPr>
          </a:p>
          <a:p>
            <a:pPr algn="ctr">
              <a:spcAft>
                <a:spcPts val="300"/>
              </a:spcAft>
            </a:pPr>
            <a:endParaRPr lang="en-US" sz="1200" b="1" dirty="0">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endParaRPr>
          </a:p>
        </p:txBody>
      </p:sp>
      <p:pic>
        <p:nvPicPr>
          <p:cNvPr id="17" name="Image 16" descr="Une image contenant Police, Graphique, texte, logo&#10;&#10;Description générée automatiquement">
            <a:extLst>
              <a:ext uri="{FF2B5EF4-FFF2-40B4-BE49-F238E27FC236}">
                <a16:creationId xmlns:a16="http://schemas.microsoft.com/office/drawing/2014/main" id="{F909168F-A7BE-F7D4-7415-4E26DC350C62}"/>
              </a:ext>
            </a:extLst>
          </p:cNvPr>
          <p:cNvPicPr>
            <a:picLocks noChangeAspect="1"/>
          </p:cNvPicPr>
          <p:nvPr>
            <p:custDataLst>
              <p:tags r:id="rId20"/>
            </p:custDataLst>
          </p:nvPr>
        </p:nvPicPr>
        <p:blipFill>
          <a:blip r:embed="rId44"/>
          <a:stretch>
            <a:fillRect/>
          </a:stretch>
        </p:blipFill>
        <p:spPr>
          <a:xfrm>
            <a:off x="5598398" y="1711956"/>
            <a:ext cx="1176338" cy="830671"/>
          </a:xfrm>
          <a:prstGeom prst="rect">
            <a:avLst/>
          </a:prstGeom>
        </p:spPr>
      </p:pic>
      <p:sp>
        <p:nvSpPr>
          <p:cNvPr id="18" name="Rectangle 17">
            <a:extLst>
              <a:ext uri="{FF2B5EF4-FFF2-40B4-BE49-F238E27FC236}">
                <a16:creationId xmlns:a16="http://schemas.microsoft.com/office/drawing/2014/main" id="{B7416D98-5598-B09D-3F30-6301890658F4}"/>
              </a:ext>
            </a:extLst>
          </p:cNvPr>
          <p:cNvSpPr/>
          <p:nvPr>
            <p:custDataLst>
              <p:tags r:id="rId21"/>
            </p:custDataLst>
          </p:nvPr>
        </p:nvSpPr>
        <p:spPr>
          <a:xfrm>
            <a:off x="343924" y="6121581"/>
            <a:ext cx="4793381" cy="4278094"/>
          </a:xfrm>
          <a:prstGeom prst="rect">
            <a:avLst/>
          </a:prstGeom>
        </p:spPr>
        <p:txBody>
          <a:bodyPr wrap="square" lIns="0" rIns="0">
            <a:spAutoFit/>
          </a:bodyPr>
          <a:lstStyle/>
          <a:p>
            <a:pPr>
              <a:spcAft>
                <a:spcPts val="600"/>
              </a:spcAft>
            </a:pPr>
            <a:r>
              <a:rPr lang="fr-FR" sz="1000" b="1"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Nom de l’entreprise : </a:t>
            </a:r>
            <a:r>
              <a:rPr lang="fr-FR" sz="1000" b="1" dirty="0" err="1">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Starclay</a:t>
            </a:r>
            <a:r>
              <a:rPr lang="fr-FR" sz="1000" b="1"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 (ESN)</a:t>
            </a:r>
            <a:r>
              <a:rPr lang="fr-FR" sz="10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 Groupe </a:t>
            </a:r>
            <a:r>
              <a:rPr lang="fr-FR" sz="1000" dirty="0" err="1">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Partenor</a:t>
            </a:r>
            <a:r>
              <a:rPr lang="fr-FR" sz="10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 filiale du groupe spécialisé dans la Data et la gestion de projet / Produit agile.</a:t>
            </a:r>
          </a:p>
          <a:p>
            <a:pPr>
              <a:spcAft>
                <a:spcPts val="600"/>
              </a:spcAft>
            </a:pPr>
            <a:r>
              <a:rPr lang="fr-FR" sz="1000" b="1"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Localisation : </a:t>
            </a:r>
            <a:r>
              <a:rPr lang="fr-FR" sz="10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Paris - La Défense. Ile de France pour les clients.</a:t>
            </a:r>
          </a:p>
          <a:p>
            <a:pPr>
              <a:spcAft>
                <a:spcPts val="600"/>
              </a:spcAft>
            </a:pPr>
            <a:r>
              <a:rPr lang="fr-FR" sz="1000" b="1" dirty="0">
                <a:latin typeface="Roboto" panose="02000000000000000000" pitchFamily="2" charset="0"/>
                <a:ea typeface="Roboto" panose="02000000000000000000" pitchFamily="2" charset="0"/>
                <a:cs typeface="Roboto" panose="02000000000000000000" pitchFamily="2" charset="0"/>
              </a:rPr>
              <a:t>2 clients rencontrés:</a:t>
            </a:r>
          </a:p>
          <a:p>
            <a:pPr lvl="1"/>
            <a:r>
              <a:rPr lang="fr-FR" sz="1000" b="1" dirty="0">
                <a:effectLst/>
                <a:latin typeface="Roboto" panose="02000000000000000000" pitchFamily="2" charset="0"/>
                <a:ea typeface="Roboto" panose="02000000000000000000" pitchFamily="2" charset="0"/>
                <a:cs typeface="Roboto" panose="02000000000000000000" pitchFamily="2" charset="0"/>
              </a:rPr>
              <a:t>Groupe Kering - Kering Technologies – D</a:t>
            </a:r>
            <a:r>
              <a:rPr lang="fr-FR" sz="1000" b="1" dirty="0">
                <a:latin typeface="Roboto" panose="02000000000000000000" pitchFamily="2" charset="0"/>
                <a:ea typeface="Roboto" panose="02000000000000000000" pitchFamily="2" charset="0"/>
                <a:cs typeface="Roboto" panose="02000000000000000000" pitchFamily="2" charset="0"/>
              </a:rPr>
              <a:t>e juin</a:t>
            </a:r>
            <a:r>
              <a:rPr lang="fr-FR" sz="1000" b="1" dirty="0">
                <a:effectLst/>
                <a:latin typeface="Roboto" panose="02000000000000000000" pitchFamily="2" charset="0"/>
                <a:ea typeface="Roboto" panose="02000000000000000000" pitchFamily="2" charset="0"/>
                <a:cs typeface="Roboto" panose="02000000000000000000" pitchFamily="2" charset="0"/>
              </a:rPr>
              <a:t> 2017 à mars 2019 </a:t>
            </a:r>
            <a:br>
              <a:rPr lang="fr-FR" sz="1000" b="1" dirty="0">
                <a:effectLst/>
                <a:latin typeface="Roboto" panose="02000000000000000000" pitchFamily="2" charset="0"/>
                <a:ea typeface="Roboto" panose="02000000000000000000" pitchFamily="2" charset="0"/>
                <a:cs typeface="Roboto" panose="02000000000000000000" pitchFamily="2" charset="0"/>
              </a:rPr>
            </a:br>
            <a:r>
              <a:rPr lang="fr-FR" sz="1000" b="1" dirty="0">
                <a:effectLst/>
                <a:latin typeface="Roboto" panose="02000000000000000000" pitchFamily="2" charset="0"/>
                <a:ea typeface="Roboto" panose="02000000000000000000" pitchFamily="2" charset="0"/>
                <a:cs typeface="Roboto" panose="02000000000000000000" pitchFamily="2" charset="0"/>
              </a:rPr>
              <a:t>( </a:t>
            </a:r>
            <a:r>
              <a:rPr lang="fr-FR" sz="1000" b="1" i="1" dirty="0">
                <a:effectLst/>
                <a:latin typeface="Roboto" panose="02000000000000000000" pitchFamily="2" charset="0"/>
                <a:ea typeface="Roboto" panose="02000000000000000000" pitchFamily="2" charset="0"/>
                <a:cs typeface="Roboto" panose="02000000000000000000" pitchFamily="2" charset="0"/>
              </a:rPr>
              <a:t>1 an et 10 mois</a:t>
            </a:r>
            <a:r>
              <a:rPr lang="fr-FR" sz="1000" b="1" dirty="0">
                <a:effectLst/>
                <a:latin typeface="Roboto" panose="02000000000000000000" pitchFamily="2" charset="0"/>
                <a:ea typeface="Roboto" panose="02000000000000000000" pitchFamily="2" charset="0"/>
                <a:cs typeface="Roboto" panose="02000000000000000000" pitchFamily="2" charset="0"/>
              </a:rPr>
              <a:t> )</a:t>
            </a:r>
          </a:p>
          <a:p>
            <a:pPr lvl="1"/>
            <a:r>
              <a:rPr lang="fr-FR" sz="1000" b="1" dirty="0">
                <a:latin typeface="Roboto" panose="02000000000000000000" pitchFamily="2" charset="0"/>
                <a:ea typeface="Roboto" panose="02000000000000000000" pitchFamily="2" charset="0"/>
                <a:cs typeface="Roboto" panose="02000000000000000000" pitchFamily="2" charset="0"/>
              </a:rPr>
              <a:t>Fonction : </a:t>
            </a:r>
            <a:r>
              <a:rPr lang="fr-FR" sz="1000" dirty="0" err="1">
                <a:latin typeface="Roboto" panose="02000000000000000000" pitchFamily="2" charset="0"/>
                <a:ea typeface="Roboto" panose="02000000000000000000" pitchFamily="2" charset="0"/>
                <a:cs typeface="Roboto" panose="02000000000000000000" pitchFamily="2" charset="0"/>
              </a:rPr>
              <a:t>Knowledge</a:t>
            </a:r>
            <a:r>
              <a:rPr lang="fr-FR" sz="1000" dirty="0">
                <a:latin typeface="Roboto" panose="02000000000000000000" pitchFamily="2" charset="0"/>
                <a:ea typeface="Roboto" panose="02000000000000000000" pitchFamily="2" charset="0"/>
                <a:cs typeface="Roboto" panose="02000000000000000000" pitchFamily="2" charset="0"/>
              </a:rPr>
              <a:t> et Gestion de projet Agile Manager</a:t>
            </a:r>
          </a:p>
          <a:p>
            <a:pPr lvl="1">
              <a:spcAft>
                <a:spcPts val="600"/>
              </a:spcAft>
            </a:pPr>
            <a:r>
              <a:rPr lang="fr-FR" sz="1000" b="1" dirty="0">
                <a:latin typeface="Roboto" panose="02000000000000000000" pitchFamily="2" charset="0"/>
                <a:ea typeface="Roboto" panose="02000000000000000000" pitchFamily="2" charset="0"/>
                <a:cs typeface="Roboto" panose="02000000000000000000" pitchFamily="2" charset="0"/>
              </a:rPr>
              <a:t>Compétences acquises:</a:t>
            </a:r>
          </a:p>
          <a:p>
            <a:pPr marL="628650" lvl="1" indent="-171450" algn="just">
              <a:buFont typeface="Wingdings" panose="05000000000000000000" pitchFamily="2" charset="2"/>
              <a:buChar char="ü"/>
            </a:pPr>
            <a:r>
              <a:rPr lang="fr-FR" sz="900" dirty="0"/>
              <a:t>Maîtrise de la gestion de projet, notamment dans le contexte de migration de JIRA Software et Confluence vers le Cloud d'</a:t>
            </a:r>
            <a:r>
              <a:rPr lang="fr-FR" sz="900" dirty="0" err="1"/>
              <a:t>Atlassian</a:t>
            </a:r>
            <a:r>
              <a:rPr lang="fr-FR" sz="900" dirty="0"/>
              <a:t>, incluant la rédaction de </a:t>
            </a:r>
            <a:r>
              <a:rPr lang="fr-FR" sz="900" dirty="0" err="1"/>
              <a:t>Request</a:t>
            </a:r>
            <a:r>
              <a:rPr lang="fr-FR" sz="900" dirty="0"/>
              <a:t> for </a:t>
            </a:r>
            <a:r>
              <a:rPr lang="fr-FR" sz="900" dirty="0" err="1"/>
              <a:t>Proposal</a:t>
            </a:r>
            <a:r>
              <a:rPr lang="fr-FR" sz="900" dirty="0"/>
              <a:t> et la coordination de projets complexes.</a:t>
            </a:r>
          </a:p>
          <a:p>
            <a:pPr marL="628650" lvl="1" indent="-171450" algn="just">
              <a:buFont typeface="Wingdings" panose="05000000000000000000" pitchFamily="2" charset="2"/>
              <a:buChar char="ü"/>
            </a:pPr>
            <a:r>
              <a:rPr lang="fr-FR" sz="900" dirty="0"/>
              <a:t>Maîtrise des méthodes agiles et de la configuration avancée de JIRA pour optimiser la gestion de l'activité des projets IT Agile, y compris la définition de types de tickets, la création de workflows spécifiques et l'établissement de stratégies de test.</a:t>
            </a:r>
          </a:p>
          <a:p>
            <a:pPr marL="628650" lvl="1" indent="-171450" algn="just">
              <a:buFont typeface="Wingdings" panose="05000000000000000000" pitchFamily="2" charset="2"/>
              <a:buChar char="ü"/>
            </a:pPr>
            <a:r>
              <a:rPr lang="fr-FR" sz="900" dirty="0"/>
              <a:t>Maîtrise de la mise en place et de l'utilisation de JIRA Software et Confluence Cloud pour la gestion de projets de </a:t>
            </a:r>
            <a:r>
              <a:rPr lang="fr-FR" sz="900" dirty="0" err="1"/>
              <a:t>build</a:t>
            </a:r>
            <a:r>
              <a:rPr lang="fr-FR" sz="900" dirty="0"/>
              <a:t>, garantissant une compréhension approfondie des outils collaboratifs dans un environnement cloud.</a:t>
            </a:r>
          </a:p>
          <a:p>
            <a:pPr marL="628650" lvl="1" indent="-171450" algn="just">
              <a:buFont typeface="Wingdings" panose="05000000000000000000" pitchFamily="2" charset="2"/>
              <a:buChar char="ü"/>
            </a:pPr>
            <a:r>
              <a:rPr lang="fr-FR" sz="900" dirty="0"/>
              <a:t>Approfondissement dans l'accompagnement des équipes en charge des tests, y compris l'industrialisation des </a:t>
            </a:r>
            <a:r>
              <a:rPr lang="fr-FR" sz="900" dirty="0" err="1"/>
              <a:t>Gerkins</a:t>
            </a:r>
            <a:r>
              <a:rPr lang="fr-FR" sz="900" dirty="0"/>
              <a:t>, l'aide à la rédaction des cahiers de tests, et la définition des bonnes pratiques de test.</a:t>
            </a:r>
          </a:p>
          <a:p>
            <a:pPr marL="628650" lvl="1" indent="-171450" algn="just">
              <a:buFont typeface="Wingdings" panose="05000000000000000000" pitchFamily="2" charset="2"/>
              <a:buChar char="ü"/>
            </a:pPr>
            <a:r>
              <a:rPr lang="fr-FR" sz="900" dirty="0"/>
              <a:t>Approfondissement de l'accompagnement à l'utilisation d'outils comme X-Ray et le déploiement de tests automatiques via </a:t>
            </a:r>
            <a:r>
              <a:rPr lang="fr-FR" sz="900" dirty="0" err="1"/>
              <a:t>Cucumber</a:t>
            </a:r>
            <a:r>
              <a:rPr lang="fr-FR" sz="900" dirty="0"/>
              <a:t>/Jenkins, renforçant l'efficacité et l'automatisation des processus de test.</a:t>
            </a:r>
          </a:p>
          <a:p>
            <a:pPr marL="628650" lvl="1" indent="-171450" algn="just">
              <a:buFont typeface="Wingdings" panose="05000000000000000000" pitchFamily="2" charset="2"/>
              <a:buChar char="ü"/>
            </a:pPr>
            <a:r>
              <a:rPr lang="fr-FR" sz="900" dirty="0"/>
              <a:t>Approfondissement des compétences en communication et coordination avec les équipes internes et externes, jouant un rôle crucial dans la réussite de projets de migration et dans la gestion du changement pour une large base d'utilisateurs.</a:t>
            </a:r>
          </a:p>
          <a:p>
            <a:pPr marL="628650" lvl="1" indent="-171450">
              <a:buFont typeface="Wingdings" panose="05000000000000000000" pitchFamily="2" charset="2"/>
              <a:buChar char="ü"/>
            </a:pPr>
            <a:endParaRPr lang="fr-FR" sz="1000" b="1" dirty="0">
              <a:latin typeface="Roboto" panose="02000000000000000000" pitchFamily="2" charset="0"/>
              <a:ea typeface="Roboto" panose="02000000000000000000" pitchFamily="2" charset="0"/>
              <a:cs typeface="Roboto" panose="02000000000000000000" pitchFamily="2" charset="0"/>
            </a:endParaRPr>
          </a:p>
        </p:txBody>
      </p:sp>
      <p:sp>
        <p:nvSpPr>
          <p:cNvPr id="22" name="Losange 21">
            <a:extLst>
              <a:ext uri="{FF2B5EF4-FFF2-40B4-BE49-F238E27FC236}">
                <a16:creationId xmlns:a16="http://schemas.microsoft.com/office/drawing/2014/main" id="{EB297BE9-0A99-D94D-E933-A5C3E5858E84}"/>
              </a:ext>
            </a:extLst>
          </p:cNvPr>
          <p:cNvSpPr/>
          <p:nvPr>
            <p:custDataLst>
              <p:tags r:id="rId22"/>
            </p:custDataLst>
          </p:nvPr>
        </p:nvSpPr>
        <p:spPr>
          <a:xfrm>
            <a:off x="6922710" y="6107634"/>
            <a:ext cx="369584" cy="443512"/>
          </a:xfrm>
          <a:prstGeom prst="diamond">
            <a:avLst/>
          </a:prstGeom>
          <a:solidFill>
            <a:schemeClr val="bg2">
              <a:lumMod val="7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cxnSp>
        <p:nvCxnSpPr>
          <p:cNvPr id="26" name="Connecteur droit 25">
            <a:extLst>
              <a:ext uri="{FF2B5EF4-FFF2-40B4-BE49-F238E27FC236}">
                <a16:creationId xmlns:a16="http://schemas.microsoft.com/office/drawing/2014/main" id="{6DEBBAF2-8B9D-03B6-2965-106920F1C78C}"/>
              </a:ext>
            </a:extLst>
          </p:cNvPr>
          <p:cNvCxnSpPr/>
          <p:nvPr>
            <p:custDataLst>
              <p:tags r:id="rId23"/>
            </p:custDataLst>
          </p:nvPr>
        </p:nvCxnSpPr>
        <p:spPr>
          <a:xfrm>
            <a:off x="0" y="5800725"/>
            <a:ext cx="5411977" cy="0"/>
          </a:xfrm>
          <a:prstGeom prst="line">
            <a:avLst/>
          </a:prstGeom>
          <a:ln>
            <a:prstDash val="dashDot"/>
          </a:ln>
        </p:spPr>
        <p:style>
          <a:lnRef idx="2">
            <a:schemeClr val="dk1"/>
          </a:lnRef>
          <a:fillRef idx="0">
            <a:schemeClr val="dk1"/>
          </a:fillRef>
          <a:effectRef idx="1">
            <a:schemeClr val="dk1"/>
          </a:effectRef>
          <a:fontRef idx="minor">
            <a:schemeClr val="tx1"/>
          </a:fontRef>
        </p:style>
      </p:cxnSp>
      <p:cxnSp>
        <p:nvCxnSpPr>
          <p:cNvPr id="27" name="Connecteur droit 26">
            <a:extLst>
              <a:ext uri="{FF2B5EF4-FFF2-40B4-BE49-F238E27FC236}">
                <a16:creationId xmlns:a16="http://schemas.microsoft.com/office/drawing/2014/main" id="{DB54A7B0-B7EF-1130-52F7-823AD2058133}"/>
              </a:ext>
            </a:extLst>
          </p:cNvPr>
          <p:cNvCxnSpPr>
            <a:cxnSpLocks/>
          </p:cNvCxnSpPr>
          <p:nvPr>
            <p:custDataLst>
              <p:tags r:id="rId24"/>
            </p:custDataLst>
          </p:nvPr>
        </p:nvCxnSpPr>
        <p:spPr>
          <a:xfrm>
            <a:off x="5411977" y="5800725"/>
            <a:ext cx="2158470" cy="0"/>
          </a:xfrm>
          <a:prstGeom prst="line">
            <a:avLst/>
          </a:prstGeom>
          <a:ln>
            <a:solidFill>
              <a:srgbClr val="FDFDFD"/>
            </a:solidFill>
            <a:prstDash val="dashDot"/>
          </a:ln>
        </p:spPr>
        <p:style>
          <a:lnRef idx="2">
            <a:schemeClr val="dk1"/>
          </a:lnRef>
          <a:fillRef idx="0">
            <a:schemeClr val="dk1"/>
          </a:fillRef>
          <a:effectRef idx="1">
            <a:schemeClr val="dk1"/>
          </a:effectRef>
          <a:fontRef idx="minor">
            <a:schemeClr val="tx1"/>
          </a:fontRef>
        </p:style>
      </p:cxnSp>
      <p:sp>
        <p:nvSpPr>
          <p:cNvPr id="30" name="Hexagone 29">
            <a:extLst>
              <a:ext uri="{FF2B5EF4-FFF2-40B4-BE49-F238E27FC236}">
                <a16:creationId xmlns:a16="http://schemas.microsoft.com/office/drawing/2014/main" id="{F8CDD086-EA65-1753-E6ED-88A2330C77EE}"/>
              </a:ext>
            </a:extLst>
          </p:cNvPr>
          <p:cNvSpPr/>
          <p:nvPr>
            <p:custDataLst>
              <p:tags r:id="rId25"/>
            </p:custDataLst>
          </p:nvPr>
        </p:nvSpPr>
        <p:spPr>
          <a:xfrm>
            <a:off x="6967371" y="7088851"/>
            <a:ext cx="296216" cy="281355"/>
          </a:xfrm>
          <a:prstGeom prst="hexagon">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32" name="Image 31" descr="Une image contenant texte, Police, Graphique, logo&#10;&#10;Description générée automatiquement">
            <a:extLst>
              <a:ext uri="{FF2B5EF4-FFF2-40B4-BE49-F238E27FC236}">
                <a16:creationId xmlns:a16="http://schemas.microsoft.com/office/drawing/2014/main" id="{9F15EBD4-49C5-BA89-F190-E08CFB47D9DA}"/>
              </a:ext>
            </a:extLst>
          </p:cNvPr>
          <p:cNvPicPr>
            <a:picLocks noChangeAspect="1"/>
          </p:cNvPicPr>
          <p:nvPr>
            <p:custDataLst>
              <p:tags r:id="rId26"/>
            </p:custDataLst>
          </p:nvPr>
        </p:nvPicPr>
        <p:blipFill rotWithShape="1">
          <a:blip r:embed="rId45"/>
          <a:srcRect t="26713" b="29646"/>
          <a:stretch/>
        </p:blipFill>
        <p:spPr>
          <a:xfrm>
            <a:off x="5601656" y="6162702"/>
            <a:ext cx="1144239" cy="333375"/>
          </a:xfrm>
          <a:prstGeom prst="rect">
            <a:avLst/>
          </a:prstGeom>
        </p:spPr>
      </p:pic>
      <p:sp>
        <p:nvSpPr>
          <p:cNvPr id="33" name="Rectangle à coins arrondis 79">
            <a:extLst>
              <a:ext uri="{FF2B5EF4-FFF2-40B4-BE49-F238E27FC236}">
                <a16:creationId xmlns:a16="http://schemas.microsoft.com/office/drawing/2014/main" id="{3B1435B0-5934-E50B-7E2A-F87A52F069BA}"/>
              </a:ext>
            </a:extLst>
          </p:cNvPr>
          <p:cNvSpPr/>
          <p:nvPr>
            <p:custDataLst>
              <p:tags r:id="rId27"/>
            </p:custDataLst>
          </p:nvPr>
        </p:nvSpPr>
        <p:spPr>
          <a:xfrm>
            <a:off x="5601656" y="6679976"/>
            <a:ext cx="1136262" cy="635223"/>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lstStyle/>
          <a:p>
            <a:pPr algn="ctr">
              <a:spcAft>
                <a:spcPts val="300"/>
              </a:spcAft>
            </a:pPr>
            <a:r>
              <a:rPr lang="en-US" sz="1200" b="1" dirty="0">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rPr>
              <a:t>Février 2017 </a:t>
            </a:r>
            <a:br>
              <a:rPr lang="en-US" sz="1200" b="1" dirty="0">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rPr>
            </a:br>
            <a:r>
              <a:rPr lang="en-US" sz="1200" b="1" dirty="0">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rPr>
              <a:t>à mars 2019 </a:t>
            </a:r>
            <a:br>
              <a:rPr lang="en-US" sz="1200" b="1" dirty="0">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rPr>
            </a:br>
            <a:r>
              <a:rPr lang="en-US" sz="1200" b="1" dirty="0">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rPr>
              <a:t>2 </a:t>
            </a:r>
            <a:r>
              <a:rPr lang="en-US" sz="1200" b="1" dirty="0" err="1">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rPr>
              <a:t>ans</a:t>
            </a:r>
            <a:br>
              <a:rPr lang="en-US" sz="1200" b="1" dirty="0">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rPr>
            </a:br>
            <a:br>
              <a:rPr lang="en-US" sz="1200" b="1" dirty="0">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rPr>
            </a:br>
            <a:r>
              <a:rPr lang="en-US" sz="1200" dirty="0">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rPr>
              <a:t>CDI</a:t>
            </a:r>
          </a:p>
        </p:txBody>
      </p:sp>
      <p:pic>
        <p:nvPicPr>
          <p:cNvPr id="35" name="Image 34" descr="Une image contenant Police, Graphique, texte, logo&#10;&#10;Description générée automatiquement">
            <a:extLst>
              <a:ext uri="{FF2B5EF4-FFF2-40B4-BE49-F238E27FC236}">
                <a16:creationId xmlns:a16="http://schemas.microsoft.com/office/drawing/2014/main" id="{A88DDA1A-CBE6-59D0-97AF-C38440986BB1}"/>
              </a:ext>
            </a:extLst>
          </p:cNvPr>
          <p:cNvPicPr>
            <a:picLocks noChangeAspect="1"/>
          </p:cNvPicPr>
          <p:nvPr>
            <p:custDataLst>
              <p:tags r:id="rId28"/>
            </p:custDataLst>
          </p:nvPr>
        </p:nvPicPr>
        <p:blipFill>
          <a:blip r:embed="rId44"/>
          <a:stretch>
            <a:fillRect/>
          </a:stretch>
        </p:blipFill>
        <p:spPr>
          <a:xfrm>
            <a:off x="5832105" y="7653527"/>
            <a:ext cx="708923" cy="500606"/>
          </a:xfrm>
          <a:prstGeom prst="rect">
            <a:avLst/>
          </a:prstGeom>
        </p:spPr>
      </p:pic>
      <p:sp>
        <p:nvSpPr>
          <p:cNvPr id="2" name="Rectangle à coins arrondis 79">
            <a:extLst>
              <a:ext uri="{FF2B5EF4-FFF2-40B4-BE49-F238E27FC236}">
                <a16:creationId xmlns:a16="http://schemas.microsoft.com/office/drawing/2014/main" id="{DBB9E588-2D3A-2871-35AB-206A1666F6D4}"/>
              </a:ext>
            </a:extLst>
          </p:cNvPr>
          <p:cNvSpPr/>
          <p:nvPr>
            <p:custDataLst>
              <p:tags r:id="rId29"/>
            </p:custDataLst>
          </p:nvPr>
        </p:nvSpPr>
        <p:spPr>
          <a:xfrm>
            <a:off x="1706722" y="516330"/>
            <a:ext cx="5408757" cy="155220"/>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90000" bIns="36000" rtlCol="0" anchor="ctr"/>
          <a:lstStyle/>
          <a:p>
            <a:r>
              <a:rPr lang="en-US" sz="1050" b="1" dirty="0">
                <a:solidFill>
                  <a:schemeClr val="tx1">
                    <a:lumMod val="75000"/>
                    <a:lumOff val="25000"/>
                  </a:schemeClr>
                </a:solidFill>
                <a:latin typeface="Old Standard TT" panose="00000500000000000000" pitchFamily="2" charset="0"/>
              </a:rPr>
              <a:t>PRODUCT/SERVICE OWNER ATLASSIAN &amp; INSUFFLEUR AGILE</a:t>
            </a:r>
          </a:p>
        </p:txBody>
      </p:sp>
      <p:grpSp>
        <p:nvGrpSpPr>
          <p:cNvPr id="8" name="Groupe 7">
            <a:extLst>
              <a:ext uri="{FF2B5EF4-FFF2-40B4-BE49-F238E27FC236}">
                <a16:creationId xmlns:a16="http://schemas.microsoft.com/office/drawing/2014/main" id="{D22ED834-0ABD-1C84-4792-BA7EA587C1F5}"/>
              </a:ext>
            </a:extLst>
          </p:cNvPr>
          <p:cNvGrpSpPr/>
          <p:nvPr/>
        </p:nvGrpSpPr>
        <p:grpSpPr>
          <a:xfrm>
            <a:off x="6487414" y="345335"/>
            <a:ext cx="550080" cy="652429"/>
            <a:chOff x="3258892" y="1900954"/>
            <a:chExt cx="3457538" cy="3981931"/>
          </a:xfrm>
        </p:grpSpPr>
        <p:pic>
          <p:nvPicPr>
            <p:cNvPr id="10" name="Image 9" descr="Une image contenant art, motif, Rectangle, carré&#10;&#10;Description générée automatiquement">
              <a:extLst>
                <a:ext uri="{FF2B5EF4-FFF2-40B4-BE49-F238E27FC236}">
                  <a16:creationId xmlns:a16="http://schemas.microsoft.com/office/drawing/2014/main" id="{C6E2F372-2663-A9A5-3252-09B0912E2070}"/>
                </a:ext>
              </a:extLst>
            </p:cNvPr>
            <p:cNvPicPr>
              <a:picLocks noChangeAspect="1"/>
            </p:cNvPicPr>
            <p:nvPr/>
          </p:nvPicPr>
          <p:blipFill>
            <a:blip r:embed="rId46"/>
            <a:stretch>
              <a:fillRect/>
            </a:stretch>
          </p:blipFill>
          <p:spPr>
            <a:xfrm>
              <a:off x="3258892" y="1900954"/>
              <a:ext cx="3457538" cy="3981931"/>
            </a:xfrm>
            <a:prstGeom prst="rect">
              <a:avLst/>
            </a:prstGeom>
          </p:spPr>
        </p:pic>
        <p:pic>
          <p:nvPicPr>
            <p:cNvPr id="11" name="Image 10">
              <a:extLst>
                <a:ext uri="{FF2B5EF4-FFF2-40B4-BE49-F238E27FC236}">
                  <a16:creationId xmlns:a16="http://schemas.microsoft.com/office/drawing/2014/main" id="{485815DC-3434-B109-7B03-6E08DAEEF2B5}"/>
                </a:ext>
              </a:extLst>
            </p:cNvPr>
            <p:cNvPicPr>
              <a:picLocks noChangeAspect="1"/>
            </p:cNvPicPr>
            <p:nvPr/>
          </p:nvPicPr>
          <p:blipFill>
            <a:blip r:embed="rId47"/>
            <a:stretch>
              <a:fillRect/>
            </a:stretch>
          </p:blipFill>
          <p:spPr>
            <a:xfrm>
              <a:off x="3996440" y="2011581"/>
              <a:ext cx="2608808" cy="2583627"/>
            </a:xfrm>
            <a:prstGeom prst="rect">
              <a:avLst/>
            </a:prstGeom>
          </p:spPr>
        </p:pic>
      </p:grpSp>
    </p:spTree>
    <p:extLst>
      <p:ext uri="{BB962C8B-B14F-4D97-AF65-F5344CB8AC3E}">
        <p14:creationId xmlns:p14="http://schemas.microsoft.com/office/powerpoint/2010/main" val="39952518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C960FE9-3FCE-4113-887F-C4EA7DC37C50}"/>
              </a:ext>
            </a:extLst>
          </p:cNvPr>
          <p:cNvSpPr>
            <a:spLocks/>
          </p:cNvSpPr>
          <p:nvPr>
            <p:custDataLst>
              <p:tags r:id="rId1"/>
            </p:custDataLst>
          </p:nvPr>
        </p:nvSpPr>
        <p:spPr>
          <a:xfrm>
            <a:off x="0" y="2991"/>
            <a:ext cx="7560000" cy="1209120"/>
          </a:xfrm>
          <a:prstGeom prst="rect">
            <a:avLst/>
          </a:prstGeom>
          <a:solidFill>
            <a:srgbClr val="EAEAE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Aft>
                <a:spcPts val="300"/>
              </a:spcAft>
            </a:pPr>
            <a:endParaRPr lang="fr-FR" dirty="0"/>
          </a:p>
        </p:txBody>
      </p:sp>
      <p:cxnSp>
        <p:nvCxnSpPr>
          <p:cNvPr id="20" name="Connecteur droit 19">
            <a:extLst>
              <a:ext uri="{FF2B5EF4-FFF2-40B4-BE49-F238E27FC236}">
                <a16:creationId xmlns:a16="http://schemas.microsoft.com/office/drawing/2014/main" id="{0692D8E3-68D6-442A-8877-68D7386AE11B}"/>
              </a:ext>
            </a:extLst>
          </p:cNvPr>
          <p:cNvCxnSpPr>
            <a:cxnSpLocks/>
          </p:cNvCxnSpPr>
          <p:nvPr>
            <p:custDataLst>
              <p:tags r:id="rId2"/>
            </p:custDataLst>
          </p:nvPr>
        </p:nvCxnSpPr>
        <p:spPr>
          <a:xfrm>
            <a:off x="343924" y="1686938"/>
            <a:ext cx="4618641" cy="0"/>
          </a:xfrm>
          <a:prstGeom prst="line">
            <a:avLst/>
          </a:prstGeom>
          <a:ln w="6350">
            <a:solidFill>
              <a:srgbClr val="555454"/>
            </a:solidFill>
          </a:ln>
          <a:effectLst/>
        </p:spPr>
        <p:style>
          <a:lnRef idx="2">
            <a:schemeClr val="accent1"/>
          </a:lnRef>
          <a:fillRef idx="0">
            <a:schemeClr val="accent1"/>
          </a:fillRef>
          <a:effectRef idx="1">
            <a:schemeClr val="accent1"/>
          </a:effectRef>
          <a:fontRef idx="minor">
            <a:schemeClr val="tx1"/>
          </a:fontRef>
        </p:style>
      </p:cxnSp>
      <p:sp>
        <p:nvSpPr>
          <p:cNvPr id="19" name="Rectangle à coins arrondis 79">
            <a:extLst>
              <a:ext uri="{FF2B5EF4-FFF2-40B4-BE49-F238E27FC236}">
                <a16:creationId xmlns:a16="http://schemas.microsoft.com/office/drawing/2014/main" id="{2EAE9422-592F-4858-B5E6-78B7CF3F5ADB}"/>
              </a:ext>
            </a:extLst>
          </p:cNvPr>
          <p:cNvSpPr/>
          <p:nvPr>
            <p:custDataLst>
              <p:tags r:id="rId3"/>
            </p:custDataLst>
          </p:nvPr>
        </p:nvSpPr>
        <p:spPr>
          <a:xfrm>
            <a:off x="1701165" y="272745"/>
            <a:ext cx="2743236" cy="290233"/>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90000" bIns="36000" rtlCol="0" anchor="ctr"/>
          <a:lstStyle/>
          <a:p>
            <a:pPr>
              <a:spcAft>
                <a:spcPts val="300"/>
              </a:spcAft>
            </a:pPr>
            <a:r>
              <a:rPr lang="en-US" sz="1600" dirty="0">
                <a:solidFill>
                  <a:srgbClr val="555454"/>
                </a:solidFill>
                <a:latin typeface="Roboto SemiBold" panose="02000000000000000000" pitchFamily="2" charset="0"/>
                <a:ea typeface="Roboto SemiBold" panose="02000000000000000000" pitchFamily="2" charset="0"/>
                <a:cs typeface="Helvetica Neue Condensed" panose="02000503000000020004" pitchFamily="2" charset="0"/>
              </a:rPr>
              <a:t>Paul </a:t>
            </a:r>
            <a:r>
              <a:rPr lang="en-US" sz="1600" b="1" dirty="0">
                <a:solidFill>
                  <a:srgbClr val="BFBFBF"/>
                </a:solidFill>
                <a:latin typeface="Roboto SemiBold" panose="02000000000000000000" pitchFamily="2" charset="0"/>
              </a:rPr>
              <a:t>FLYE SAINTE MARIE</a:t>
            </a:r>
            <a:endParaRPr lang="en-US" sz="1600" b="1" dirty="0">
              <a:solidFill>
                <a:srgbClr val="BFBFBF"/>
              </a:solidFill>
              <a:latin typeface="Roboto SemiBold" panose="02000000000000000000" pitchFamily="2" charset="0"/>
              <a:ea typeface="Roboto SemiBold" panose="02000000000000000000" pitchFamily="2" charset="0"/>
              <a:cs typeface="Helvetica Neue Condensed" panose="02000503000000020004" pitchFamily="2" charset="0"/>
            </a:endParaRPr>
          </a:p>
        </p:txBody>
      </p:sp>
      <p:sp>
        <p:nvSpPr>
          <p:cNvPr id="25" name="Rectangle à coins arrondis 79">
            <a:extLst>
              <a:ext uri="{FF2B5EF4-FFF2-40B4-BE49-F238E27FC236}">
                <a16:creationId xmlns:a16="http://schemas.microsoft.com/office/drawing/2014/main" id="{33A9437E-165F-431B-BDC0-11DC7CDBB939}"/>
              </a:ext>
            </a:extLst>
          </p:cNvPr>
          <p:cNvSpPr/>
          <p:nvPr>
            <p:custDataLst>
              <p:tags r:id="rId4"/>
            </p:custDataLst>
          </p:nvPr>
        </p:nvSpPr>
        <p:spPr>
          <a:xfrm>
            <a:off x="338368" y="1390376"/>
            <a:ext cx="4618641" cy="321580"/>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spcAft>
                <a:spcPts val="300"/>
              </a:spcAft>
            </a:pPr>
            <a:r>
              <a:rPr lang="en-US" sz="1500" b="1" dirty="0" err="1">
                <a:solidFill>
                  <a:schemeClr val="tx1">
                    <a:lumMod val="75000"/>
                    <a:lumOff val="25000"/>
                  </a:schemeClr>
                </a:solidFill>
                <a:latin typeface="Old Standard TT" panose="00000500000000000000" pitchFamily="2" charset="0"/>
                <a:ea typeface="Helvetica Neue Condensed" panose="02000503000000020004" pitchFamily="2" charset="0"/>
                <a:cs typeface="Helvetica Neue Condensed" panose="02000503000000020004" pitchFamily="2" charset="0"/>
              </a:rPr>
              <a:t>Synthèse</a:t>
            </a:r>
            <a:r>
              <a:rPr lang="en-US" sz="1500" b="1" dirty="0">
                <a:solidFill>
                  <a:schemeClr val="tx1">
                    <a:lumMod val="75000"/>
                    <a:lumOff val="25000"/>
                  </a:schemeClr>
                </a:solidFill>
                <a:latin typeface="Old Standard TT" panose="00000500000000000000" pitchFamily="2" charset="0"/>
                <a:ea typeface="Helvetica Neue Condensed" panose="02000503000000020004" pitchFamily="2" charset="0"/>
                <a:cs typeface="Helvetica Neue Condensed" panose="02000503000000020004" pitchFamily="2" charset="0"/>
              </a:rPr>
              <a:t> des </a:t>
            </a:r>
            <a:r>
              <a:rPr lang="en-US" sz="1500" b="1" dirty="0" err="1">
                <a:solidFill>
                  <a:schemeClr val="tx1">
                    <a:lumMod val="75000"/>
                    <a:lumOff val="25000"/>
                  </a:schemeClr>
                </a:solidFill>
                <a:latin typeface="Old Standard TT" panose="00000500000000000000" pitchFamily="2" charset="0"/>
                <a:ea typeface="Helvetica Neue Condensed" panose="02000503000000020004" pitchFamily="2" charset="0"/>
                <a:cs typeface="Helvetica Neue Condensed" panose="02000503000000020004" pitchFamily="2" charset="0"/>
              </a:rPr>
              <a:t>expériences</a:t>
            </a:r>
            <a:endParaRPr lang="en-US" sz="1500" b="1" dirty="0">
              <a:solidFill>
                <a:schemeClr val="tx1">
                  <a:lumMod val="75000"/>
                  <a:lumOff val="25000"/>
                </a:schemeClr>
              </a:solidFill>
              <a:latin typeface="Old Standard TT" panose="00000500000000000000" pitchFamily="2" charset="0"/>
              <a:ea typeface="Helvetica Neue Condensed" panose="02000503000000020004" pitchFamily="2" charset="0"/>
              <a:cs typeface="Helvetica Neue Condensed" panose="02000503000000020004" pitchFamily="2" charset="0"/>
            </a:endParaRPr>
          </a:p>
        </p:txBody>
      </p:sp>
      <p:pic>
        <p:nvPicPr>
          <p:cNvPr id="42" name="Image 41" descr="Une image contenant Visage humain, portrait, Barbe humaine, Front&#10;&#10;Description générée automatiquement">
            <a:extLst>
              <a:ext uri="{FF2B5EF4-FFF2-40B4-BE49-F238E27FC236}">
                <a16:creationId xmlns:a16="http://schemas.microsoft.com/office/drawing/2014/main" id="{B1F543C4-5CC3-AAA3-9E56-3FE8C72F0A87}"/>
              </a:ext>
            </a:extLst>
          </p:cNvPr>
          <p:cNvPicPr>
            <a:picLocks noChangeAspect="1"/>
          </p:cNvPicPr>
          <p:nvPr>
            <p:custDataLst>
              <p:tags r:id="rId5"/>
            </p:custDataLst>
          </p:nvPr>
        </p:nvPicPr>
        <p:blipFill>
          <a:blip r:embed="rId34"/>
          <a:stretch>
            <a:fillRect/>
          </a:stretch>
        </p:blipFill>
        <p:spPr>
          <a:xfrm>
            <a:off x="716446" y="161232"/>
            <a:ext cx="849354" cy="849354"/>
          </a:xfrm>
          <a:prstGeom prst="rect">
            <a:avLst/>
          </a:prstGeom>
        </p:spPr>
      </p:pic>
      <p:sp>
        <p:nvSpPr>
          <p:cNvPr id="57" name="ZoneTexte 56">
            <a:extLst>
              <a:ext uri="{FF2B5EF4-FFF2-40B4-BE49-F238E27FC236}">
                <a16:creationId xmlns:a16="http://schemas.microsoft.com/office/drawing/2014/main" id="{8629243E-52AC-BDCF-341C-9835AC342573}"/>
              </a:ext>
            </a:extLst>
          </p:cNvPr>
          <p:cNvSpPr txBox="1"/>
          <p:nvPr>
            <p:custDataLst>
              <p:tags r:id="rId6"/>
            </p:custDataLst>
          </p:nvPr>
        </p:nvSpPr>
        <p:spPr>
          <a:xfrm>
            <a:off x="184245" y="10411259"/>
            <a:ext cx="2852382" cy="200055"/>
          </a:xfrm>
          <a:prstGeom prst="rect">
            <a:avLst/>
          </a:prstGeom>
          <a:noFill/>
        </p:spPr>
        <p:txBody>
          <a:bodyPr wrap="square" rtlCol="0">
            <a:spAutoFit/>
          </a:bodyPr>
          <a:lstStyle/>
          <a:p>
            <a:r>
              <a:rPr lang="fr-FR" sz="700" dirty="0">
                <a:effectLst/>
                <a:latin typeface="Roboto Thin" panose="02000000000000000000" pitchFamily="2" charset="0"/>
                <a:ea typeface="Roboto Thin" panose="02000000000000000000" pitchFamily="2" charset="0"/>
                <a:cs typeface="Times New Roman" panose="02020603050405020304" pitchFamily="18" charset="0"/>
              </a:rPr>
              <a:t>Dossier de compétences  mis à jour le</a:t>
            </a:r>
            <a:r>
              <a:rPr lang="fr-FR" sz="700" b="1" dirty="0">
                <a:effectLst/>
                <a:latin typeface="Roboto Thin" panose="02000000000000000000" pitchFamily="2" charset="0"/>
                <a:ea typeface="Roboto Thin" panose="02000000000000000000" pitchFamily="2" charset="0"/>
                <a:cs typeface="Times New Roman" panose="02020603050405020304" pitchFamily="18" charset="0"/>
              </a:rPr>
              <a:t> </a:t>
            </a:r>
            <a:r>
              <a:rPr lang="fr-FR" sz="700" b="1" dirty="0">
                <a:latin typeface="Roboto Thin" panose="02000000000000000000" pitchFamily="2" charset="0"/>
                <a:ea typeface="Roboto Thin" panose="02000000000000000000" pitchFamily="2" charset="0"/>
                <a:cs typeface="Times New Roman" panose="02020603050405020304" pitchFamily="18" charset="0"/>
              </a:rPr>
              <a:t>14 mai 2025 </a:t>
            </a:r>
            <a:r>
              <a:rPr lang="fr-FR" sz="700" b="1" dirty="0">
                <a:effectLst/>
                <a:latin typeface="Roboto Thin" panose="02000000000000000000" pitchFamily="2" charset="0"/>
                <a:ea typeface="Roboto Thin" panose="02000000000000000000" pitchFamily="2" charset="0"/>
                <a:cs typeface="Times New Roman" panose="02020603050405020304" pitchFamily="18" charset="0"/>
              </a:rPr>
              <a:t>– Page 4 / 15 </a:t>
            </a:r>
            <a:endParaRPr lang="fr-FR" sz="700" b="1" dirty="0">
              <a:latin typeface="Roboto Thin" panose="02000000000000000000" pitchFamily="2" charset="0"/>
              <a:ea typeface="Roboto Thin" panose="02000000000000000000" pitchFamily="2" charset="0"/>
            </a:endParaRPr>
          </a:p>
        </p:txBody>
      </p:sp>
      <p:pic>
        <p:nvPicPr>
          <p:cNvPr id="34" name="Graphique 33" descr="Calendrier journalier contour">
            <a:extLst>
              <a:ext uri="{FF2B5EF4-FFF2-40B4-BE49-F238E27FC236}">
                <a16:creationId xmlns:a16="http://schemas.microsoft.com/office/drawing/2014/main" id="{7A9AC5E5-85ED-388C-3E3D-29CE50CA13BE}"/>
              </a:ext>
            </a:extLst>
          </p:cNvPr>
          <p:cNvPicPr>
            <a:picLocks noChangeAspect="1"/>
          </p:cNvPicPr>
          <p:nvPr>
            <p:custDataLst>
              <p:tags r:id="rId7"/>
            </p:custDataLst>
          </p:nvPr>
        </p:nvPicPr>
        <p:blipFill>
          <a:blip r:embed="rId35">
            <a:extLst>
              <a:ext uri="{96DAC541-7B7A-43D3-8B79-37D633B846F1}">
                <asvg:svgBlip xmlns:asvg="http://schemas.microsoft.com/office/drawing/2016/SVG/main" r:embed="rId36"/>
              </a:ext>
            </a:extLst>
          </a:blip>
          <a:stretch>
            <a:fillRect/>
          </a:stretch>
        </p:blipFill>
        <p:spPr>
          <a:xfrm>
            <a:off x="88791" y="10425995"/>
            <a:ext cx="147731" cy="147731"/>
          </a:xfrm>
          <a:prstGeom prst="rect">
            <a:avLst/>
          </a:prstGeom>
        </p:spPr>
      </p:pic>
      <p:pic>
        <p:nvPicPr>
          <p:cNvPr id="40" name="Graphique 39" descr="Internet contour">
            <a:extLst>
              <a:ext uri="{FF2B5EF4-FFF2-40B4-BE49-F238E27FC236}">
                <a16:creationId xmlns:a16="http://schemas.microsoft.com/office/drawing/2014/main" id="{DFEBE32C-9789-ED9C-FB63-C0415FDB9A79}"/>
              </a:ext>
            </a:extLst>
          </p:cNvPr>
          <p:cNvPicPr>
            <a:picLocks noChangeAspect="1"/>
          </p:cNvPicPr>
          <p:nvPr>
            <p:custDataLst>
              <p:tags r:id="rId8"/>
            </p:custDataLst>
          </p:nvPr>
        </p:nvPicPr>
        <p:blipFill>
          <a:blip r:embed="rId37">
            <a:extLst>
              <a:ext uri="{96DAC541-7B7A-43D3-8B79-37D633B846F1}">
                <asvg:svgBlip xmlns:asvg="http://schemas.microsoft.com/office/drawing/2016/SVG/main" r:embed="rId38"/>
              </a:ext>
            </a:extLst>
          </a:blip>
          <a:stretch>
            <a:fillRect/>
          </a:stretch>
        </p:blipFill>
        <p:spPr>
          <a:xfrm>
            <a:off x="3497314" y="723031"/>
            <a:ext cx="220113" cy="220113"/>
          </a:xfrm>
          <a:prstGeom prst="rect">
            <a:avLst/>
          </a:prstGeom>
        </p:spPr>
      </p:pic>
      <p:sp>
        <p:nvSpPr>
          <p:cNvPr id="41" name="Rectangle 40">
            <a:extLst>
              <a:ext uri="{FF2B5EF4-FFF2-40B4-BE49-F238E27FC236}">
                <a16:creationId xmlns:a16="http://schemas.microsoft.com/office/drawing/2014/main" id="{6251F00E-12C1-6EF7-3D72-921421580E42}"/>
              </a:ext>
            </a:extLst>
          </p:cNvPr>
          <p:cNvSpPr/>
          <p:nvPr>
            <p:custDataLst>
              <p:tags r:id="rId9"/>
            </p:custDataLst>
          </p:nvPr>
        </p:nvSpPr>
        <p:spPr>
          <a:xfrm>
            <a:off x="3801655" y="733231"/>
            <a:ext cx="1800000" cy="200055"/>
          </a:xfrm>
          <a:prstGeom prst="rect">
            <a:avLst/>
          </a:prstGeom>
        </p:spPr>
        <p:txBody>
          <a:bodyPr wrap="square" lIns="0" rIns="0" anchor="ctr">
            <a:spAutoFit/>
          </a:bodyPr>
          <a:lstStyle/>
          <a:p>
            <a:pPr>
              <a:spcAft>
                <a:spcPts val="300"/>
              </a:spcAft>
            </a:pPr>
            <a:r>
              <a:rPr lang="fr-FR" sz="700" dirty="0">
                <a:solidFill>
                  <a:schemeClr val="tx1">
                    <a:lumMod val="75000"/>
                    <a:lumOff val="25000"/>
                  </a:schemeClr>
                </a:solidFill>
                <a:latin typeface="Roboto" panose="02000000000000000000" pitchFamily="2" charset="0"/>
                <a:ea typeface="Roboto" panose="02000000000000000000" pitchFamily="2" charset="0"/>
                <a:hlinkClick r:id="rId39">
                  <a:extLst>
                    <a:ext uri="{A12FA001-AC4F-418D-AE19-62706E023703}">
                      <ahyp:hlinkClr xmlns:ahyp="http://schemas.microsoft.com/office/drawing/2018/hyperlinkcolor" val="tx"/>
                    </a:ext>
                  </a:extLst>
                </a:hlinkClick>
              </a:rPr>
              <a:t>https://paul-fsm.net</a:t>
            </a:r>
            <a:r>
              <a:rPr lang="fr-FR" sz="700" dirty="0">
                <a:solidFill>
                  <a:schemeClr val="tx1">
                    <a:lumMod val="75000"/>
                    <a:lumOff val="25000"/>
                  </a:schemeClr>
                </a:solidFill>
                <a:latin typeface="Roboto" panose="02000000000000000000" pitchFamily="2" charset="0"/>
                <a:ea typeface="Roboto" panose="02000000000000000000" pitchFamily="2" charset="0"/>
              </a:rPr>
              <a:t> </a:t>
            </a:r>
          </a:p>
        </p:txBody>
      </p:sp>
      <p:sp>
        <p:nvSpPr>
          <p:cNvPr id="45" name="Rectangle 44">
            <a:extLst>
              <a:ext uri="{FF2B5EF4-FFF2-40B4-BE49-F238E27FC236}">
                <a16:creationId xmlns:a16="http://schemas.microsoft.com/office/drawing/2014/main" id="{078A9BFD-74D4-893C-3F23-DA919D557326}"/>
              </a:ext>
            </a:extLst>
          </p:cNvPr>
          <p:cNvSpPr/>
          <p:nvPr>
            <p:custDataLst>
              <p:tags r:id="rId10"/>
            </p:custDataLst>
          </p:nvPr>
        </p:nvSpPr>
        <p:spPr>
          <a:xfrm>
            <a:off x="1957535" y="743089"/>
            <a:ext cx="1800000" cy="200055"/>
          </a:xfrm>
          <a:prstGeom prst="rect">
            <a:avLst/>
          </a:prstGeom>
        </p:spPr>
        <p:txBody>
          <a:bodyPr wrap="square" lIns="0" rIns="0" anchor="ctr">
            <a:spAutoFit/>
          </a:bodyPr>
          <a:lstStyle/>
          <a:p>
            <a:r>
              <a:rPr lang="fr-FR" sz="700" dirty="0">
                <a:solidFill>
                  <a:schemeClr val="tx1">
                    <a:lumMod val="75000"/>
                    <a:lumOff val="25000"/>
                  </a:schemeClr>
                </a:solidFill>
                <a:latin typeface="Roboto" panose="02000000000000000000" pitchFamily="2" charset="0"/>
                <a:ea typeface="Roboto" panose="02000000000000000000" pitchFamily="2" charset="0"/>
                <a:hlinkClick r:id="rId40">
                  <a:extLst>
                    <a:ext uri="{A12FA001-AC4F-418D-AE19-62706E023703}">
                      <ahyp:hlinkClr xmlns:ahyp="http://schemas.microsoft.com/office/drawing/2018/hyperlinkcolor" val="tx"/>
                    </a:ext>
                  </a:extLst>
                </a:hlinkClick>
              </a:rPr>
              <a:t>paul.flye.sainte.marie@gmail.com</a:t>
            </a:r>
            <a:endParaRPr lang="fr-FR" sz="700" dirty="0">
              <a:solidFill>
                <a:schemeClr val="tx1">
                  <a:lumMod val="75000"/>
                  <a:lumOff val="25000"/>
                </a:schemeClr>
              </a:solidFill>
              <a:latin typeface="Roboto" panose="02000000000000000000" pitchFamily="2" charset="0"/>
              <a:ea typeface="Roboto" panose="02000000000000000000" pitchFamily="2" charset="0"/>
            </a:endParaRPr>
          </a:p>
        </p:txBody>
      </p:sp>
      <p:pic>
        <p:nvPicPr>
          <p:cNvPr id="46" name="Graphique 45" descr="Adresse de courrier contour">
            <a:extLst>
              <a:ext uri="{FF2B5EF4-FFF2-40B4-BE49-F238E27FC236}">
                <a16:creationId xmlns:a16="http://schemas.microsoft.com/office/drawing/2014/main" id="{973EAD9C-0340-8F49-3735-FF50C869D620}"/>
              </a:ext>
            </a:extLst>
          </p:cNvPr>
          <p:cNvPicPr>
            <a:picLocks noChangeAspect="1"/>
          </p:cNvPicPr>
          <p:nvPr>
            <p:custDataLst>
              <p:tags r:id="rId11"/>
            </p:custDataLst>
          </p:nvPr>
        </p:nvPicPr>
        <p:blipFill>
          <a:blip r:embed="rId41">
            <a:extLst>
              <a:ext uri="{96DAC541-7B7A-43D3-8B79-37D633B846F1}">
                <asvg:svgBlip xmlns:asvg="http://schemas.microsoft.com/office/drawing/2016/SVG/main" r:embed="rId42"/>
              </a:ext>
            </a:extLst>
          </a:blip>
          <a:stretch>
            <a:fillRect/>
          </a:stretch>
        </p:blipFill>
        <p:spPr>
          <a:xfrm>
            <a:off x="1701165" y="747638"/>
            <a:ext cx="200055" cy="200055"/>
          </a:xfrm>
          <a:prstGeom prst="rect">
            <a:avLst/>
          </a:prstGeom>
        </p:spPr>
      </p:pic>
      <p:sp>
        <p:nvSpPr>
          <p:cNvPr id="47" name="Rectangle 46">
            <a:extLst>
              <a:ext uri="{FF2B5EF4-FFF2-40B4-BE49-F238E27FC236}">
                <a16:creationId xmlns:a16="http://schemas.microsoft.com/office/drawing/2014/main" id="{A21C1BF5-C623-F6D2-398F-DDFF77AA104E}"/>
              </a:ext>
            </a:extLst>
          </p:cNvPr>
          <p:cNvSpPr/>
          <p:nvPr>
            <p:custDataLst>
              <p:tags r:id="rId12"/>
            </p:custDataLst>
          </p:nvPr>
        </p:nvSpPr>
        <p:spPr>
          <a:xfrm>
            <a:off x="5105629" y="741048"/>
            <a:ext cx="881381" cy="200055"/>
          </a:xfrm>
          <a:prstGeom prst="rect">
            <a:avLst/>
          </a:prstGeom>
        </p:spPr>
        <p:txBody>
          <a:bodyPr wrap="square" lIns="0" rIns="0" anchor="ctr">
            <a:spAutoFit/>
          </a:bodyPr>
          <a:lstStyle/>
          <a:p>
            <a:pPr>
              <a:spcAft>
                <a:spcPts val="300"/>
              </a:spcAft>
            </a:pPr>
            <a:r>
              <a:rPr lang="fr-FR" sz="700" dirty="0">
                <a:solidFill>
                  <a:schemeClr val="tx1">
                    <a:lumMod val="75000"/>
                    <a:lumOff val="25000"/>
                  </a:schemeClr>
                </a:solidFill>
                <a:latin typeface="Roboto" panose="02000000000000000000" pitchFamily="2" charset="0"/>
                <a:ea typeface="Roboto" panose="02000000000000000000" pitchFamily="2" charset="0"/>
              </a:rPr>
              <a:t>07 81 79 09 03 </a:t>
            </a:r>
          </a:p>
        </p:txBody>
      </p:sp>
      <p:pic>
        <p:nvPicPr>
          <p:cNvPr id="51" name="Graphique 50" descr="Vibration du téléphone contour">
            <a:extLst>
              <a:ext uri="{FF2B5EF4-FFF2-40B4-BE49-F238E27FC236}">
                <a16:creationId xmlns:a16="http://schemas.microsoft.com/office/drawing/2014/main" id="{8EDF817B-092C-E05B-3052-D96F4DBE1003}"/>
              </a:ext>
            </a:extLst>
          </p:cNvPr>
          <p:cNvPicPr>
            <a:picLocks noChangeAspect="1"/>
          </p:cNvPicPr>
          <p:nvPr>
            <p:custDataLst>
              <p:tags r:id="rId13"/>
            </p:custDataLst>
          </p:nvPr>
        </p:nvPicPr>
        <p:blipFill>
          <a:blip r:embed="rId43">
            <a:extLst>
              <a:ext uri="{96DAC541-7B7A-43D3-8B79-37D633B846F1}">
                <asvg:svgBlip xmlns:asvg="http://schemas.microsoft.com/office/drawing/2016/SVG/main" r:embed="rId44"/>
              </a:ext>
            </a:extLst>
          </a:blip>
          <a:stretch>
            <a:fillRect/>
          </a:stretch>
        </p:blipFill>
        <p:spPr>
          <a:xfrm>
            <a:off x="4889143" y="760309"/>
            <a:ext cx="165613" cy="165613"/>
          </a:xfrm>
          <a:prstGeom prst="rect">
            <a:avLst/>
          </a:prstGeom>
        </p:spPr>
      </p:pic>
      <p:sp>
        <p:nvSpPr>
          <p:cNvPr id="56" name="Rectangle 55">
            <a:extLst>
              <a:ext uri="{FF2B5EF4-FFF2-40B4-BE49-F238E27FC236}">
                <a16:creationId xmlns:a16="http://schemas.microsoft.com/office/drawing/2014/main" id="{BB4B7E99-4411-9B01-74ED-DF000074E746}"/>
              </a:ext>
            </a:extLst>
          </p:cNvPr>
          <p:cNvSpPr>
            <a:spLocks noGrp="1" noRot="1" noMove="1" noResize="1" noEditPoints="1" noAdjustHandles="1" noChangeArrowheads="1" noChangeShapeType="1"/>
          </p:cNvSpPr>
          <p:nvPr>
            <p:custDataLst>
              <p:tags r:id="rId14"/>
            </p:custDataLst>
          </p:nvPr>
        </p:nvSpPr>
        <p:spPr>
          <a:xfrm>
            <a:off x="5411977" y="1202688"/>
            <a:ext cx="2150873" cy="9499597"/>
          </a:xfrm>
          <a:prstGeom prst="rect">
            <a:avLst/>
          </a:prstGeom>
          <a:solidFill>
            <a:srgbClr val="555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Aft>
                <a:spcPts val="300"/>
              </a:spcAft>
            </a:pPr>
            <a:endParaRPr lang="fr-FR" dirty="0"/>
          </a:p>
        </p:txBody>
      </p:sp>
      <p:cxnSp>
        <p:nvCxnSpPr>
          <p:cNvPr id="5" name="Connecteur droit 4">
            <a:extLst>
              <a:ext uri="{FF2B5EF4-FFF2-40B4-BE49-F238E27FC236}">
                <a16:creationId xmlns:a16="http://schemas.microsoft.com/office/drawing/2014/main" id="{26C1131D-1129-7BC8-88A5-6309E3447C83}"/>
              </a:ext>
            </a:extLst>
          </p:cNvPr>
          <p:cNvCxnSpPr>
            <a:cxnSpLocks/>
          </p:cNvCxnSpPr>
          <p:nvPr>
            <p:custDataLst>
              <p:tags r:id="rId15"/>
            </p:custDataLst>
          </p:nvPr>
        </p:nvCxnSpPr>
        <p:spPr>
          <a:xfrm>
            <a:off x="7091550" y="1202688"/>
            <a:ext cx="23929" cy="9540515"/>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9" name="Rectangle 8">
            <a:extLst>
              <a:ext uri="{FF2B5EF4-FFF2-40B4-BE49-F238E27FC236}">
                <a16:creationId xmlns:a16="http://schemas.microsoft.com/office/drawing/2014/main" id="{2A976C1E-129F-0D9D-D644-0FAB586E3795}"/>
              </a:ext>
            </a:extLst>
          </p:cNvPr>
          <p:cNvSpPr/>
          <p:nvPr>
            <p:custDataLst>
              <p:tags r:id="rId16"/>
            </p:custDataLst>
          </p:nvPr>
        </p:nvSpPr>
        <p:spPr>
          <a:xfrm>
            <a:off x="337159" y="1743757"/>
            <a:ext cx="4793381" cy="3400931"/>
          </a:xfrm>
          <a:prstGeom prst="rect">
            <a:avLst/>
          </a:prstGeom>
        </p:spPr>
        <p:txBody>
          <a:bodyPr wrap="square" lIns="0" rIns="0">
            <a:spAutoFit/>
          </a:bodyPr>
          <a:lstStyle/>
          <a:p>
            <a:pPr lvl="1"/>
            <a:r>
              <a:rPr lang="fr-FR" sz="1000" b="1" dirty="0">
                <a:effectLst/>
                <a:latin typeface="Roboto" panose="02000000000000000000" pitchFamily="2" charset="0"/>
                <a:ea typeface="Roboto" panose="02000000000000000000" pitchFamily="2" charset="0"/>
                <a:cs typeface="Roboto" panose="02000000000000000000" pitchFamily="2" charset="0"/>
              </a:rPr>
              <a:t>Colissimo -</a:t>
            </a:r>
            <a:r>
              <a:rPr lang="fr-FR" sz="1000" dirty="0">
                <a:effectLst/>
                <a:latin typeface="Roboto" panose="02000000000000000000" pitchFamily="2" charset="0"/>
                <a:ea typeface="Roboto" panose="02000000000000000000" pitchFamily="2" charset="0"/>
                <a:cs typeface="Roboto" panose="02000000000000000000" pitchFamily="2" charset="0"/>
              </a:rPr>
              <a:t> En 2017 de février à mai ( 4 mois / 8 Sprints )</a:t>
            </a:r>
          </a:p>
          <a:p>
            <a:pPr lvl="1"/>
            <a:r>
              <a:rPr lang="fr-FR" sz="1000" b="1" dirty="0">
                <a:effectLst/>
                <a:latin typeface="Roboto" panose="02000000000000000000" pitchFamily="2" charset="0"/>
                <a:ea typeface="Roboto" panose="02000000000000000000" pitchFamily="2" charset="0"/>
                <a:cs typeface="Roboto" panose="02000000000000000000" pitchFamily="2" charset="0"/>
              </a:rPr>
              <a:t>Fonction : Product </a:t>
            </a:r>
            <a:r>
              <a:rPr lang="fr-FR" sz="1000" b="1" dirty="0" err="1">
                <a:effectLst/>
                <a:latin typeface="Roboto" panose="02000000000000000000" pitchFamily="2" charset="0"/>
                <a:ea typeface="Roboto" panose="02000000000000000000" pitchFamily="2" charset="0"/>
                <a:cs typeface="Roboto" panose="02000000000000000000" pitchFamily="2" charset="0"/>
              </a:rPr>
              <a:t>Owner</a:t>
            </a:r>
            <a:r>
              <a:rPr lang="fr-FR" sz="1000" b="1" dirty="0">
                <a:effectLst/>
                <a:latin typeface="Roboto" panose="02000000000000000000" pitchFamily="2" charset="0"/>
                <a:ea typeface="Roboto" panose="02000000000000000000" pitchFamily="2" charset="0"/>
                <a:cs typeface="Roboto" panose="02000000000000000000" pitchFamily="2" charset="0"/>
              </a:rPr>
              <a:t> (SCRUM </a:t>
            </a:r>
            <a:r>
              <a:rPr lang="fr-FR" sz="1000" b="1" dirty="0" err="1">
                <a:effectLst/>
                <a:latin typeface="Roboto" panose="02000000000000000000" pitchFamily="2" charset="0"/>
                <a:ea typeface="Roboto" panose="02000000000000000000" pitchFamily="2" charset="0"/>
                <a:cs typeface="Roboto" panose="02000000000000000000" pitchFamily="2" charset="0"/>
              </a:rPr>
              <a:t>Role</a:t>
            </a:r>
            <a:r>
              <a:rPr lang="fr-FR" sz="1000" b="1" dirty="0">
                <a:effectLst/>
                <a:latin typeface="Roboto" panose="02000000000000000000" pitchFamily="2" charset="0"/>
                <a:ea typeface="Roboto" panose="02000000000000000000" pitchFamily="2" charset="0"/>
                <a:cs typeface="Roboto" panose="02000000000000000000" pitchFamily="2" charset="0"/>
              </a:rPr>
              <a:t>) </a:t>
            </a:r>
          </a:p>
          <a:p>
            <a:pPr lvl="1">
              <a:spcAft>
                <a:spcPts val="600"/>
              </a:spcAft>
            </a:pPr>
            <a:r>
              <a:rPr lang="fr-FR" sz="1000" b="1" dirty="0">
                <a:latin typeface="Roboto" panose="02000000000000000000" pitchFamily="2" charset="0"/>
                <a:ea typeface="Roboto" panose="02000000000000000000" pitchFamily="2" charset="0"/>
                <a:cs typeface="Roboto" panose="02000000000000000000" pitchFamily="2" charset="0"/>
              </a:rPr>
              <a:t>Compétences acquises:</a:t>
            </a:r>
          </a:p>
          <a:p>
            <a:pPr marL="628650" lvl="1" indent="-171450">
              <a:buFont typeface="Wingdings" panose="05000000000000000000" pitchFamily="2" charset="2"/>
              <a:buChar char="ü"/>
            </a:pPr>
            <a:r>
              <a:rPr lang="fr-FR" sz="900" dirty="0"/>
              <a:t>Maîtrise de la gestion de projet en tant que Product </a:t>
            </a:r>
            <a:r>
              <a:rPr lang="fr-FR" sz="900" dirty="0" err="1"/>
              <a:t>Owner</a:t>
            </a:r>
            <a:r>
              <a:rPr lang="fr-FR" sz="900" dirty="0"/>
              <a:t> sur l'application </a:t>
            </a:r>
            <a:r>
              <a:rPr lang="fr-FR" sz="900" dirty="0" err="1"/>
              <a:t>SearchColis</a:t>
            </a:r>
            <a:r>
              <a:rPr lang="fr-FR" sz="900" dirty="0"/>
              <a:t>, incluant la rédaction complète du référentiel des indicateurs, la spécification d'une API pour </a:t>
            </a:r>
            <a:r>
              <a:rPr lang="fr-FR" sz="900" dirty="0" err="1"/>
              <a:t>ElasticSearch</a:t>
            </a:r>
            <a:r>
              <a:rPr lang="fr-FR" sz="900" dirty="0"/>
              <a:t> et la gestion d'une équipe de développement.</a:t>
            </a:r>
          </a:p>
          <a:p>
            <a:pPr marL="628650" lvl="1" indent="-171450">
              <a:buFont typeface="Wingdings" panose="05000000000000000000" pitchFamily="2" charset="2"/>
              <a:buChar char="ü"/>
            </a:pPr>
            <a:r>
              <a:rPr lang="fr-FR" sz="900" dirty="0"/>
              <a:t>Maîtrise de la méthode agile SCRUM pour la gestion de projet, avec compétences avancées dans la rédaction et la priorisation du </a:t>
            </a:r>
            <a:r>
              <a:rPr lang="fr-FR" sz="900" dirty="0" err="1"/>
              <a:t>backlog</a:t>
            </a:r>
            <a:r>
              <a:rPr lang="fr-FR" sz="900" dirty="0"/>
              <a:t>, la mise en place et l'animation des sprints, ainsi que le suivi des démonstrations et la conduite des rétrospectives de sprints.</a:t>
            </a:r>
          </a:p>
          <a:p>
            <a:pPr marL="628650" lvl="1" indent="-171450">
              <a:buFont typeface="Wingdings" panose="05000000000000000000" pitchFamily="2" charset="2"/>
              <a:buChar char="ü"/>
            </a:pPr>
            <a:r>
              <a:rPr lang="fr-FR" sz="900" dirty="0"/>
              <a:t>Maîtrise de la coordination d'une équipe de développement composée de développeurs et d'un testeur, incluant le suivi des livrables et l'accompagnement des recettes fonctionnelles et techniques.</a:t>
            </a:r>
          </a:p>
          <a:p>
            <a:pPr marL="628650" lvl="1" indent="-171450">
              <a:buFont typeface="Wingdings" panose="05000000000000000000" pitchFamily="2" charset="2"/>
              <a:buChar char="ü"/>
            </a:pPr>
            <a:r>
              <a:rPr lang="fr-FR" sz="900" dirty="0"/>
              <a:t>Approfondissement des compétences en rédaction technique avec la création des </a:t>
            </a:r>
            <a:r>
              <a:rPr lang="fr-FR" sz="900" dirty="0" err="1"/>
              <a:t>Users</a:t>
            </a:r>
            <a:r>
              <a:rPr lang="fr-FR" sz="900" dirty="0"/>
              <a:t> Stories pour le projet </a:t>
            </a:r>
            <a:r>
              <a:rPr lang="fr-FR" sz="900" dirty="0" err="1"/>
              <a:t>SearchColis</a:t>
            </a:r>
            <a:r>
              <a:rPr lang="fr-FR" sz="900" dirty="0"/>
              <a:t>, couvrant les domaines des requêtes </a:t>
            </a:r>
            <a:r>
              <a:rPr lang="fr-FR" sz="900" dirty="0" err="1"/>
              <a:t>ElasticSearch</a:t>
            </a:r>
            <a:r>
              <a:rPr lang="fr-FR" sz="900" dirty="0"/>
              <a:t>, des indicateurs métier, de l'API d'interrogation, du rejeu des rejets et de la reprise de l'historique.</a:t>
            </a:r>
          </a:p>
          <a:p>
            <a:pPr marL="628650" lvl="1" indent="-171450">
              <a:buFont typeface="Wingdings" panose="05000000000000000000" pitchFamily="2" charset="2"/>
              <a:buChar char="ü"/>
            </a:pPr>
            <a:r>
              <a:rPr lang="fr-FR" sz="900" dirty="0"/>
              <a:t>Approfondissement dans l'optimisation des performances, notamment pour l'insertion de données dans </a:t>
            </a:r>
            <a:r>
              <a:rPr lang="fr-FR" sz="900" dirty="0" err="1"/>
              <a:t>ElasticSearch</a:t>
            </a:r>
            <a:r>
              <a:rPr lang="fr-FR" sz="900" dirty="0"/>
              <a:t> et le requêtage sous charge, en réalisant des tests de performance pour répondre aux exigences de volumes élevés et d'utilisation simultanée.</a:t>
            </a:r>
          </a:p>
          <a:p>
            <a:pPr marL="628650" lvl="1" indent="-171450">
              <a:buFont typeface="Wingdings" panose="05000000000000000000" pitchFamily="2" charset="2"/>
              <a:buChar char="ü"/>
            </a:pPr>
            <a:r>
              <a:rPr lang="fr-FR" sz="900" dirty="0"/>
              <a:t>Approfondissement dans la mise en œuvre d'indicateurs métier pour </a:t>
            </a:r>
            <a:r>
              <a:rPr lang="fr-FR" sz="900" dirty="0" err="1"/>
              <a:t>Coliposte</a:t>
            </a:r>
            <a:r>
              <a:rPr lang="fr-FR" sz="900" dirty="0"/>
              <a:t>, améliorant la visibilité et l'analyse des données liées aux colis.</a:t>
            </a:r>
          </a:p>
          <a:p>
            <a:pPr marL="628650" lvl="1" indent="-171450">
              <a:buFont typeface="Wingdings" panose="05000000000000000000" pitchFamily="2" charset="2"/>
              <a:buChar char="ü"/>
            </a:pPr>
            <a:endParaRPr lang="fr-FR" sz="900" dirty="0"/>
          </a:p>
        </p:txBody>
      </p:sp>
      <p:sp>
        <p:nvSpPr>
          <p:cNvPr id="18" name="Rectangle 17">
            <a:extLst>
              <a:ext uri="{FF2B5EF4-FFF2-40B4-BE49-F238E27FC236}">
                <a16:creationId xmlns:a16="http://schemas.microsoft.com/office/drawing/2014/main" id="{B7416D98-5598-B09D-3F30-6301890658F4}"/>
              </a:ext>
            </a:extLst>
          </p:cNvPr>
          <p:cNvSpPr/>
          <p:nvPr>
            <p:custDataLst>
              <p:tags r:id="rId17"/>
            </p:custDataLst>
          </p:nvPr>
        </p:nvSpPr>
        <p:spPr>
          <a:xfrm>
            <a:off x="343924" y="5539246"/>
            <a:ext cx="4793381" cy="3023905"/>
          </a:xfrm>
          <a:prstGeom prst="rect">
            <a:avLst/>
          </a:prstGeom>
        </p:spPr>
        <p:txBody>
          <a:bodyPr wrap="square" lIns="0" rIns="0">
            <a:spAutoFit/>
          </a:bodyPr>
          <a:lstStyle/>
          <a:p>
            <a:pPr>
              <a:spcAft>
                <a:spcPts val="600"/>
              </a:spcAft>
            </a:pPr>
            <a:r>
              <a:rPr lang="fr-FR" sz="1000" b="1"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Nom de l’entreprise : NP6 Consulting</a:t>
            </a:r>
            <a:r>
              <a:rPr lang="fr-FR" sz="10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 filiale du groupe NP6.</a:t>
            </a:r>
          </a:p>
          <a:p>
            <a:pPr>
              <a:spcAft>
                <a:spcPts val="600"/>
              </a:spcAft>
            </a:pPr>
            <a:r>
              <a:rPr lang="fr-FR" sz="1000" b="1"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Localisation : </a:t>
            </a:r>
            <a:r>
              <a:rPr lang="fr-FR" sz="10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Paris - Bastille.</a:t>
            </a:r>
          </a:p>
          <a:p>
            <a:pPr>
              <a:spcAft>
                <a:spcPts val="600"/>
              </a:spcAft>
            </a:pPr>
            <a:r>
              <a:rPr lang="fr-FR" sz="1000" b="1"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Titre : </a:t>
            </a:r>
            <a:r>
              <a:rPr lang="fr-FR" sz="10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Chef de projet transverse, Pilotage transverse, Scrum Master</a:t>
            </a:r>
          </a:p>
          <a:p>
            <a:pPr>
              <a:spcAft>
                <a:spcPts val="600"/>
              </a:spcAft>
            </a:pPr>
            <a:r>
              <a:rPr lang="fr-FR" sz="1050" b="1"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Compétences acquises:</a:t>
            </a:r>
          </a:p>
          <a:p>
            <a:pPr marL="171450" indent="-171450" algn="just">
              <a:buFont typeface="Wingdings" panose="05000000000000000000" pitchFamily="2" charset="2"/>
              <a:buChar char="ü"/>
            </a:pPr>
            <a:r>
              <a:rPr lang="fr-FR" sz="1000" dirty="0"/>
              <a:t>Maitrise de la planification des actions.</a:t>
            </a:r>
          </a:p>
          <a:p>
            <a:pPr marL="171450" indent="-171450" algn="just">
              <a:buFont typeface="Wingdings" panose="05000000000000000000" pitchFamily="2" charset="2"/>
              <a:buChar char="ü"/>
            </a:pPr>
            <a:r>
              <a:rPr lang="fr-FR" sz="1000" dirty="0"/>
              <a:t>Approfondissement de pilotage.</a:t>
            </a:r>
          </a:p>
          <a:p>
            <a:pPr marL="171450" indent="-171450" algn="just">
              <a:buFont typeface="Wingdings" panose="05000000000000000000" pitchFamily="2" charset="2"/>
              <a:buChar char="ü"/>
            </a:pPr>
            <a:r>
              <a:rPr lang="fr-FR" sz="1000" dirty="0"/>
              <a:t>Approfondissement de prise de décision en cas d’incident ou problème.</a:t>
            </a:r>
          </a:p>
          <a:p>
            <a:pPr marL="171450" indent="-171450" algn="just">
              <a:buFont typeface="Wingdings" panose="05000000000000000000" pitchFamily="2" charset="2"/>
              <a:buChar char="ü"/>
            </a:pPr>
            <a:r>
              <a:rPr lang="fr-FR" sz="1000" dirty="0"/>
              <a:t>Maitrise de la rédaction de CR sur les actions en cours et sur les analyses sur l’urbanisation et l’architecture du SI du groupe.</a:t>
            </a:r>
          </a:p>
          <a:p>
            <a:pPr marL="171450" indent="-171450" algn="just">
              <a:buFont typeface="Wingdings" panose="05000000000000000000" pitchFamily="2" charset="2"/>
              <a:buChar char="ü"/>
            </a:pPr>
            <a:r>
              <a:rPr lang="fr-FR" sz="1000" dirty="0"/>
              <a:t>Approfondissement des notions de pilotage d’équipes de développeurs, architectes autour de sujets.</a:t>
            </a:r>
          </a:p>
          <a:p>
            <a:pPr marL="171450" indent="-171450" algn="just">
              <a:buFont typeface="Wingdings" panose="05000000000000000000" pitchFamily="2" charset="2"/>
              <a:buChar char="ü"/>
            </a:pPr>
            <a:r>
              <a:rPr lang="fr-FR" sz="1000" dirty="0"/>
              <a:t>Maitrise des méthodes agiles (SCRUM) dans le pilotage.</a:t>
            </a:r>
          </a:p>
          <a:p>
            <a:pPr marL="171450" indent="-171450" algn="just">
              <a:buFont typeface="Wingdings" panose="05000000000000000000" pitchFamily="2" charset="2"/>
              <a:buChar char="ü"/>
            </a:pPr>
            <a:r>
              <a:rPr lang="fr-FR" sz="1000" dirty="0"/>
              <a:t>Approfondissement d’urbanisation et d’architecture d’un SI.</a:t>
            </a:r>
          </a:p>
          <a:p>
            <a:pPr marL="171450" indent="-171450" algn="just">
              <a:buFont typeface="Wingdings" panose="05000000000000000000" pitchFamily="2" charset="2"/>
              <a:buChar char="ü"/>
            </a:pPr>
            <a:r>
              <a:rPr lang="fr-FR" sz="1000" dirty="0"/>
              <a:t>Approfondissement d’accompagnement d’équipes dans l’urbanisation et l’architecture du SI du groupe.</a:t>
            </a:r>
          </a:p>
          <a:p>
            <a:pPr marL="171450" indent="-171450" algn="just">
              <a:buFont typeface="Wingdings" panose="05000000000000000000" pitchFamily="2" charset="2"/>
              <a:buChar char="ü"/>
            </a:pPr>
            <a:r>
              <a:rPr lang="fr-FR" sz="1000" dirty="0"/>
              <a:t>Approfondissement mise en place de processus métier &amp; MOE.</a:t>
            </a:r>
          </a:p>
          <a:p>
            <a:pPr marL="171450" indent="-171450" algn="just">
              <a:buFont typeface="Wingdings" panose="05000000000000000000" pitchFamily="2" charset="2"/>
              <a:buChar char="ü"/>
            </a:pPr>
            <a:r>
              <a:rPr lang="fr-FR" sz="1000" dirty="0"/>
              <a:t>Approfondissement de la gestion des risques</a:t>
            </a:r>
            <a:endParaRPr lang="fr-FR" sz="10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endParaRPr>
          </a:p>
        </p:txBody>
      </p:sp>
      <p:cxnSp>
        <p:nvCxnSpPr>
          <p:cNvPr id="26" name="Connecteur droit 25">
            <a:extLst>
              <a:ext uri="{FF2B5EF4-FFF2-40B4-BE49-F238E27FC236}">
                <a16:creationId xmlns:a16="http://schemas.microsoft.com/office/drawing/2014/main" id="{6DEBBAF2-8B9D-03B6-2965-106920F1C78C}"/>
              </a:ext>
            </a:extLst>
          </p:cNvPr>
          <p:cNvCxnSpPr/>
          <p:nvPr>
            <p:custDataLst>
              <p:tags r:id="rId18"/>
            </p:custDataLst>
          </p:nvPr>
        </p:nvCxnSpPr>
        <p:spPr>
          <a:xfrm>
            <a:off x="0" y="5257800"/>
            <a:ext cx="5411977" cy="0"/>
          </a:xfrm>
          <a:prstGeom prst="line">
            <a:avLst/>
          </a:prstGeom>
          <a:ln>
            <a:prstDash val="dashDot"/>
          </a:ln>
        </p:spPr>
        <p:style>
          <a:lnRef idx="2">
            <a:schemeClr val="dk1"/>
          </a:lnRef>
          <a:fillRef idx="0">
            <a:schemeClr val="dk1"/>
          </a:fillRef>
          <a:effectRef idx="1">
            <a:schemeClr val="dk1"/>
          </a:effectRef>
          <a:fontRef idx="minor">
            <a:schemeClr val="tx1"/>
          </a:fontRef>
        </p:style>
      </p:cxnSp>
      <p:cxnSp>
        <p:nvCxnSpPr>
          <p:cNvPr id="27" name="Connecteur droit 26">
            <a:extLst>
              <a:ext uri="{FF2B5EF4-FFF2-40B4-BE49-F238E27FC236}">
                <a16:creationId xmlns:a16="http://schemas.microsoft.com/office/drawing/2014/main" id="{DB54A7B0-B7EF-1130-52F7-823AD2058133}"/>
              </a:ext>
            </a:extLst>
          </p:cNvPr>
          <p:cNvCxnSpPr>
            <a:cxnSpLocks/>
          </p:cNvCxnSpPr>
          <p:nvPr>
            <p:custDataLst>
              <p:tags r:id="rId19"/>
            </p:custDataLst>
          </p:nvPr>
        </p:nvCxnSpPr>
        <p:spPr>
          <a:xfrm>
            <a:off x="5411977" y="5257800"/>
            <a:ext cx="2158470" cy="0"/>
          </a:xfrm>
          <a:prstGeom prst="line">
            <a:avLst/>
          </a:prstGeom>
          <a:ln>
            <a:solidFill>
              <a:srgbClr val="FDFDFD"/>
            </a:solidFill>
            <a:prstDash val="dashDot"/>
          </a:ln>
        </p:spPr>
        <p:style>
          <a:lnRef idx="2">
            <a:schemeClr val="dk1"/>
          </a:lnRef>
          <a:fillRef idx="0">
            <a:schemeClr val="dk1"/>
          </a:fillRef>
          <a:effectRef idx="1">
            <a:schemeClr val="dk1"/>
          </a:effectRef>
          <a:fontRef idx="minor">
            <a:schemeClr val="tx1"/>
          </a:fontRef>
        </p:style>
      </p:cxnSp>
      <p:sp>
        <p:nvSpPr>
          <p:cNvPr id="30" name="Hexagone 29">
            <a:extLst>
              <a:ext uri="{FF2B5EF4-FFF2-40B4-BE49-F238E27FC236}">
                <a16:creationId xmlns:a16="http://schemas.microsoft.com/office/drawing/2014/main" id="{F8CDD086-EA65-1753-E6ED-88A2330C77EE}"/>
              </a:ext>
            </a:extLst>
          </p:cNvPr>
          <p:cNvSpPr/>
          <p:nvPr>
            <p:custDataLst>
              <p:tags r:id="rId20"/>
            </p:custDataLst>
          </p:nvPr>
        </p:nvSpPr>
        <p:spPr>
          <a:xfrm>
            <a:off x="6945450" y="1718275"/>
            <a:ext cx="296216" cy="281355"/>
          </a:xfrm>
          <a:prstGeom prst="hexagon">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3" name="Rectangle à coins arrondis 79">
            <a:extLst>
              <a:ext uri="{FF2B5EF4-FFF2-40B4-BE49-F238E27FC236}">
                <a16:creationId xmlns:a16="http://schemas.microsoft.com/office/drawing/2014/main" id="{3B1435B0-5934-E50B-7E2A-F87A52F069BA}"/>
              </a:ext>
            </a:extLst>
          </p:cNvPr>
          <p:cNvSpPr/>
          <p:nvPr>
            <p:custDataLst>
              <p:tags r:id="rId21"/>
            </p:custDataLst>
          </p:nvPr>
        </p:nvSpPr>
        <p:spPr>
          <a:xfrm>
            <a:off x="5601656" y="6360174"/>
            <a:ext cx="1329031" cy="999581"/>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lstStyle/>
          <a:p>
            <a:pPr algn="ctr">
              <a:spcAft>
                <a:spcPts val="300"/>
              </a:spcAft>
            </a:pPr>
            <a:r>
              <a:rPr lang="en-US" sz="1200" b="1" dirty="0">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rPr>
              <a:t>Novembre 2016 à Janvier 2017 </a:t>
            </a:r>
          </a:p>
          <a:p>
            <a:pPr algn="ctr">
              <a:spcAft>
                <a:spcPts val="300"/>
              </a:spcAft>
            </a:pPr>
            <a:r>
              <a:rPr lang="en-US" sz="1200" b="1" dirty="0">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rPr>
              <a:t>3 </a:t>
            </a:r>
            <a:r>
              <a:rPr lang="en-US" sz="1200" b="1" dirty="0" err="1">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rPr>
              <a:t>mois</a:t>
            </a:r>
            <a:br>
              <a:rPr lang="en-US" sz="1200" b="1" dirty="0">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rPr>
            </a:br>
            <a:endParaRPr lang="en-US" sz="1200" b="1" dirty="0">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endParaRPr>
          </a:p>
          <a:p>
            <a:pPr algn="ctr">
              <a:spcAft>
                <a:spcPts val="300"/>
              </a:spcAft>
            </a:pPr>
            <a:r>
              <a:rPr lang="en-US" sz="1200" dirty="0">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rPr>
              <a:t>CDI</a:t>
            </a:r>
          </a:p>
        </p:txBody>
      </p:sp>
      <p:pic>
        <p:nvPicPr>
          <p:cNvPr id="6" name="Image 5" descr="Une image contenant logo, conception&#10;&#10;Description générée automatiquement">
            <a:extLst>
              <a:ext uri="{FF2B5EF4-FFF2-40B4-BE49-F238E27FC236}">
                <a16:creationId xmlns:a16="http://schemas.microsoft.com/office/drawing/2014/main" id="{761A630A-058D-968A-9415-380E117A9731}"/>
              </a:ext>
            </a:extLst>
          </p:cNvPr>
          <p:cNvPicPr>
            <a:picLocks noChangeAspect="1"/>
          </p:cNvPicPr>
          <p:nvPr>
            <p:custDataLst>
              <p:tags r:id="rId22"/>
            </p:custDataLst>
          </p:nvPr>
        </p:nvPicPr>
        <p:blipFill>
          <a:blip r:embed="rId45"/>
          <a:stretch>
            <a:fillRect/>
          </a:stretch>
        </p:blipFill>
        <p:spPr>
          <a:xfrm>
            <a:off x="5962417" y="1737534"/>
            <a:ext cx="552450" cy="552450"/>
          </a:xfrm>
          <a:prstGeom prst="rect">
            <a:avLst/>
          </a:prstGeom>
        </p:spPr>
      </p:pic>
      <p:pic>
        <p:nvPicPr>
          <p:cNvPr id="21" name="Image 20" descr="Une image contenant Graphique, Police, symbole, logo&#10;&#10;Description générée automatiquement">
            <a:extLst>
              <a:ext uri="{FF2B5EF4-FFF2-40B4-BE49-F238E27FC236}">
                <a16:creationId xmlns:a16="http://schemas.microsoft.com/office/drawing/2014/main" id="{A33B3268-3440-2681-F569-0449027B89D7}"/>
              </a:ext>
            </a:extLst>
          </p:cNvPr>
          <p:cNvPicPr>
            <a:picLocks noChangeAspect="1"/>
          </p:cNvPicPr>
          <p:nvPr>
            <p:custDataLst>
              <p:tags r:id="rId23"/>
            </p:custDataLst>
          </p:nvPr>
        </p:nvPicPr>
        <p:blipFill>
          <a:blip r:embed="rId46"/>
          <a:stretch>
            <a:fillRect/>
          </a:stretch>
        </p:blipFill>
        <p:spPr>
          <a:xfrm>
            <a:off x="5737919" y="5485625"/>
            <a:ext cx="1029818" cy="743865"/>
          </a:xfrm>
          <a:prstGeom prst="rect">
            <a:avLst/>
          </a:prstGeom>
        </p:spPr>
      </p:pic>
      <p:sp>
        <p:nvSpPr>
          <p:cNvPr id="23" name="Losange 22">
            <a:extLst>
              <a:ext uri="{FF2B5EF4-FFF2-40B4-BE49-F238E27FC236}">
                <a16:creationId xmlns:a16="http://schemas.microsoft.com/office/drawing/2014/main" id="{E9A107D7-CD9C-DF6D-25B0-5D4D89EB7FD2}"/>
              </a:ext>
            </a:extLst>
          </p:cNvPr>
          <p:cNvSpPr/>
          <p:nvPr>
            <p:custDataLst>
              <p:tags r:id="rId24"/>
            </p:custDataLst>
          </p:nvPr>
        </p:nvSpPr>
        <p:spPr>
          <a:xfrm>
            <a:off x="6922710" y="5621859"/>
            <a:ext cx="369584" cy="443512"/>
          </a:xfrm>
          <a:prstGeom prst="diamond">
            <a:avLst/>
          </a:prstGeom>
          <a:solidFill>
            <a:schemeClr val="bg2">
              <a:lumMod val="7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cxnSp>
        <p:nvCxnSpPr>
          <p:cNvPr id="28" name="Connecteur droit 27">
            <a:extLst>
              <a:ext uri="{FF2B5EF4-FFF2-40B4-BE49-F238E27FC236}">
                <a16:creationId xmlns:a16="http://schemas.microsoft.com/office/drawing/2014/main" id="{B526B008-C11E-AC9F-C0C8-B9B0DF4386F8}"/>
              </a:ext>
            </a:extLst>
          </p:cNvPr>
          <p:cNvCxnSpPr/>
          <p:nvPr>
            <p:custDataLst>
              <p:tags r:id="rId25"/>
            </p:custDataLst>
          </p:nvPr>
        </p:nvCxnSpPr>
        <p:spPr>
          <a:xfrm>
            <a:off x="7977" y="8878853"/>
            <a:ext cx="5411977" cy="0"/>
          </a:xfrm>
          <a:prstGeom prst="line">
            <a:avLst/>
          </a:prstGeom>
          <a:ln>
            <a:prstDash val="dashDot"/>
          </a:ln>
        </p:spPr>
        <p:style>
          <a:lnRef idx="2">
            <a:schemeClr val="dk1"/>
          </a:lnRef>
          <a:fillRef idx="0">
            <a:schemeClr val="dk1"/>
          </a:fillRef>
          <a:effectRef idx="1">
            <a:schemeClr val="dk1"/>
          </a:effectRef>
          <a:fontRef idx="minor">
            <a:schemeClr val="tx1"/>
          </a:fontRef>
        </p:style>
      </p:cxnSp>
      <p:cxnSp>
        <p:nvCxnSpPr>
          <p:cNvPr id="29" name="Connecteur droit 28">
            <a:extLst>
              <a:ext uri="{FF2B5EF4-FFF2-40B4-BE49-F238E27FC236}">
                <a16:creationId xmlns:a16="http://schemas.microsoft.com/office/drawing/2014/main" id="{4317B6A3-0F44-DD11-F5DC-66DD34AFD057}"/>
              </a:ext>
            </a:extLst>
          </p:cNvPr>
          <p:cNvCxnSpPr>
            <a:cxnSpLocks/>
          </p:cNvCxnSpPr>
          <p:nvPr>
            <p:custDataLst>
              <p:tags r:id="rId26"/>
            </p:custDataLst>
          </p:nvPr>
        </p:nvCxnSpPr>
        <p:spPr>
          <a:xfrm>
            <a:off x="5419954" y="8878853"/>
            <a:ext cx="2158470" cy="0"/>
          </a:xfrm>
          <a:prstGeom prst="line">
            <a:avLst/>
          </a:prstGeom>
          <a:ln>
            <a:solidFill>
              <a:srgbClr val="FDFDFD"/>
            </a:solidFill>
            <a:prstDash val="dashDot"/>
          </a:ln>
        </p:spPr>
        <p:style>
          <a:lnRef idx="2">
            <a:schemeClr val="dk1"/>
          </a:lnRef>
          <a:fillRef idx="0">
            <a:schemeClr val="dk1"/>
          </a:fillRef>
          <a:effectRef idx="1">
            <a:schemeClr val="dk1"/>
          </a:effectRef>
          <a:fontRef idx="minor">
            <a:schemeClr val="tx1"/>
          </a:fontRef>
        </p:style>
      </p:cxnSp>
      <p:sp>
        <p:nvSpPr>
          <p:cNvPr id="31" name="Losange 30">
            <a:extLst>
              <a:ext uri="{FF2B5EF4-FFF2-40B4-BE49-F238E27FC236}">
                <a16:creationId xmlns:a16="http://schemas.microsoft.com/office/drawing/2014/main" id="{34CFAB8E-FAD7-A01F-2186-EBA652699648}"/>
              </a:ext>
            </a:extLst>
          </p:cNvPr>
          <p:cNvSpPr/>
          <p:nvPr>
            <p:custDataLst>
              <p:tags r:id="rId27"/>
            </p:custDataLst>
          </p:nvPr>
        </p:nvSpPr>
        <p:spPr>
          <a:xfrm>
            <a:off x="6930687" y="9100037"/>
            <a:ext cx="369584" cy="443512"/>
          </a:xfrm>
          <a:prstGeom prst="diamond">
            <a:avLst/>
          </a:prstGeom>
          <a:solidFill>
            <a:schemeClr val="bg2">
              <a:lumMod val="7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6" name="Rectangle 35">
            <a:extLst>
              <a:ext uri="{FF2B5EF4-FFF2-40B4-BE49-F238E27FC236}">
                <a16:creationId xmlns:a16="http://schemas.microsoft.com/office/drawing/2014/main" id="{2B903A59-7F8E-81E9-184C-44A12747C167}"/>
              </a:ext>
            </a:extLst>
          </p:cNvPr>
          <p:cNvSpPr/>
          <p:nvPr>
            <p:custDataLst>
              <p:tags r:id="rId28"/>
            </p:custDataLst>
          </p:nvPr>
        </p:nvSpPr>
        <p:spPr>
          <a:xfrm>
            <a:off x="336152" y="9099361"/>
            <a:ext cx="4793381" cy="938719"/>
          </a:xfrm>
          <a:prstGeom prst="rect">
            <a:avLst/>
          </a:prstGeom>
        </p:spPr>
        <p:txBody>
          <a:bodyPr wrap="square" lIns="0" rIns="0">
            <a:spAutoFit/>
          </a:bodyPr>
          <a:lstStyle/>
          <a:p>
            <a:pPr>
              <a:spcAft>
                <a:spcPts val="600"/>
              </a:spcAft>
            </a:pPr>
            <a:r>
              <a:rPr lang="fr-FR" sz="1000" b="1"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Nom de l’entreprise : Altran CIS, </a:t>
            </a:r>
            <a:r>
              <a:rPr lang="fr-FR" sz="10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filiale du groupe Altran (ESN)</a:t>
            </a:r>
          </a:p>
          <a:p>
            <a:pPr>
              <a:spcAft>
                <a:spcPts val="600"/>
              </a:spcAft>
            </a:pPr>
            <a:r>
              <a:rPr lang="fr-FR" sz="1000" b="1"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Localisation : </a:t>
            </a:r>
            <a:r>
              <a:rPr lang="fr-FR" sz="10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Paris – La défense.</a:t>
            </a:r>
          </a:p>
          <a:p>
            <a:pPr>
              <a:spcAft>
                <a:spcPts val="600"/>
              </a:spcAft>
            </a:pPr>
            <a:r>
              <a:rPr lang="fr-FR" sz="1000" b="1" dirty="0">
                <a:latin typeface="Roboto" panose="02000000000000000000" pitchFamily="2" charset="0"/>
                <a:ea typeface="Roboto" panose="02000000000000000000" pitchFamily="2" charset="0"/>
                <a:cs typeface="Roboto" panose="02000000000000000000" pitchFamily="2" charset="0"/>
              </a:rPr>
              <a:t>2 clients rencontrés:</a:t>
            </a:r>
            <a:endParaRPr lang="fr-FR" sz="10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endParaRPr>
          </a:p>
          <a:p>
            <a:pPr>
              <a:spcAft>
                <a:spcPts val="600"/>
              </a:spcAft>
            </a:pPr>
            <a:endParaRPr lang="fr-FR" sz="10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endParaRPr>
          </a:p>
        </p:txBody>
      </p:sp>
      <p:sp>
        <p:nvSpPr>
          <p:cNvPr id="37" name="Rectangle à coins arrondis 79">
            <a:extLst>
              <a:ext uri="{FF2B5EF4-FFF2-40B4-BE49-F238E27FC236}">
                <a16:creationId xmlns:a16="http://schemas.microsoft.com/office/drawing/2014/main" id="{4D6F59D2-3ECC-9AF0-FD19-22D5E074241F}"/>
              </a:ext>
            </a:extLst>
          </p:cNvPr>
          <p:cNvSpPr/>
          <p:nvPr>
            <p:custDataLst>
              <p:tags r:id="rId29"/>
            </p:custDataLst>
          </p:nvPr>
        </p:nvSpPr>
        <p:spPr>
          <a:xfrm>
            <a:off x="5601656" y="9616634"/>
            <a:ext cx="1187350" cy="957092"/>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lstStyle/>
          <a:p>
            <a:pPr algn="ctr">
              <a:spcAft>
                <a:spcPts val="300"/>
              </a:spcAft>
            </a:pPr>
            <a:r>
              <a:rPr lang="en-US" sz="1200" b="1" dirty="0">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rPr>
              <a:t>Avril 2013 à Novembre 2016 </a:t>
            </a:r>
            <a:br>
              <a:rPr lang="en-US" sz="1200" b="1" dirty="0">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rPr>
            </a:br>
            <a:r>
              <a:rPr lang="en-US" sz="1200" b="1" dirty="0">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rPr>
              <a:t>3 </a:t>
            </a:r>
            <a:r>
              <a:rPr lang="en-US" sz="1200" b="1" dirty="0" err="1">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rPr>
              <a:t>ans</a:t>
            </a:r>
            <a:r>
              <a:rPr lang="en-US" sz="1200" b="1" dirty="0">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rPr>
              <a:t> </a:t>
            </a:r>
            <a:br>
              <a:rPr lang="en-US" sz="1200" b="1" dirty="0">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rPr>
            </a:br>
            <a:r>
              <a:rPr lang="en-US" sz="1200" b="1" dirty="0">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rPr>
              <a:t>et 6 </a:t>
            </a:r>
            <a:r>
              <a:rPr lang="en-US" sz="1200" b="1" dirty="0" err="1">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rPr>
              <a:t>mois</a:t>
            </a:r>
            <a:r>
              <a:rPr lang="en-US" sz="1200" b="1" dirty="0">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rPr>
              <a:t> </a:t>
            </a:r>
          </a:p>
          <a:p>
            <a:pPr algn="ctr">
              <a:spcAft>
                <a:spcPts val="300"/>
              </a:spcAft>
            </a:pPr>
            <a:r>
              <a:rPr lang="en-US" sz="1200" dirty="0">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rPr>
              <a:t>CDI</a:t>
            </a:r>
          </a:p>
        </p:txBody>
      </p:sp>
      <p:pic>
        <p:nvPicPr>
          <p:cNvPr id="39" name="Image 38" descr="Une image contenant Police, Graphique, logo, conception&#10;&#10;Description générée automatiquement">
            <a:extLst>
              <a:ext uri="{FF2B5EF4-FFF2-40B4-BE49-F238E27FC236}">
                <a16:creationId xmlns:a16="http://schemas.microsoft.com/office/drawing/2014/main" id="{C3E05C84-8885-E5A0-9D04-278DABE6A0A2}"/>
              </a:ext>
            </a:extLst>
          </p:cNvPr>
          <p:cNvPicPr>
            <a:picLocks noChangeAspect="1"/>
          </p:cNvPicPr>
          <p:nvPr>
            <p:custDataLst>
              <p:tags r:id="rId30"/>
            </p:custDataLst>
          </p:nvPr>
        </p:nvPicPr>
        <p:blipFill rotWithShape="1">
          <a:blip r:embed="rId47"/>
          <a:srcRect l="10830" t="34519" r="11224" b="38777"/>
          <a:stretch/>
        </p:blipFill>
        <p:spPr>
          <a:xfrm>
            <a:off x="5613779" y="9177560"/>
            <a:ext cx="1187350" cy="308390"/>
          </a:xfrm>
          <a:prstGeom prst="rect">
            <a:avLst/>
          </a:prstGeom>
        </p:spPr>
      </p:pic>
      <p:pic>
        <p:nvPicPr>
          <p:cNvPr id="2" name="Graphique 1" descr="Route contour">
            <a:extLst>
              <a:ext uri="{FF2B5EF4-FFF2-40B4-BE49-F238E27FC236}">
                <a16:creationId xmlns:a16="http://schemas.microsoft.com/office/drawing/2014/main" id="{43A19628-6020-144D-39D2-67CEB22DC244}"/>
              </a:ext>
            </a:extLst>
          </p:cNvPr>
          <p:cNvPicPr>
            <a:picLocks noChangeAspect="1"/>
          </p:cNvPicPr>
          <p:nvPr>
            <p:custDataLst>
              <p:tags r:id="rId31"/>
            </p:custDataLst>
          </p:nvPr>
        </p:nvPicPr>
        <p:blipFill>
          <a:blip r:embed="rId48">
            <a:extLst>
              <a:ext uri="{96DAC541-7B7A-43D3-8B79-37D633B846F1}">
                <asvg:svgBlip xmlns:asvg="http://schemas.microsoft.com/office/drawing/2016/SVG/main" r:embed="rId49"/>
              </a:ext>
            </a:extLst>
          </a:blip>
          <a:stretch>
            <a:fillRect/>
          </a:stretch>
        </p:blipFill>
        <p:spPr>
          <a:xfrm>
            <a:off x="2521634" y="1452058"/>
            <a:ext cx="218980" cy="218980"/>
          </a:xfrm>
          <a:prstGeom prst="rect">
            <a:avLst/>
          </a:prstGeom>
        </p:spPr>
      </p:pic>
      <p:sp>
        <p:nvSpPr>
          <p:cNvPr id="4" name="Rectangle à coins arrondis 79">
            <a:extLst>
              <a:ext uri="{FF2B5EF4-FFF2-40B4-BE49-F238E27FC236}">
                <a16:creationId xmlns:a16="http://schemas.microsoft.com/office/drawing/2014/main" id="{3F420DEA-1380-1E66-1B59-31A62AFC26E1}"/>
              </a:ext>
            </a:extLst>
          </p:cNvPr>
          <p:cNvSpPr/>
          <p:nvPr>
            <p:custDataLst>
              <p:tags r:id="rId32"/>
            </p:custDataLst>
          </p:nvPr>
        </p:nvSpPr>
        <p:spPr>
          <a:xfrm>
            <a:off x="1706722" y="516330"/>
            <a:ext cx="5408757" cy="155220"/>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90000" bIns="36000" rtlCol="0" anchor="ctr"/>
          <a:lstStyle/>
          <a:p>
            <a:r>
              <a:rPr lang="en-US" sz="1050" b="1" dirty="0">
                <a:solidFill>
                  <a:schemeClr val="tx1">
                    <a:lumMod val="75000"/>
                    <a:lumOff val="25000"/>
                  </a:schemeClr>
                </a:solidFill>
                <a:latin typeface="Old Standard TT" panose="00000500000000000000" pitchFamily="2" charset="0"/>
              </a:rPr>
              <a:t>PRODUCT/SERVICE OWNER ATLASSIAN &amp; INSUFFLEUR AGILE</a:t>
            </a:r>
          </a:p>
        </p:txBody>
      </p:sp>
      <p:grpSp>
        <p:nvGrpSpPr>
          <p:cNvPr id="10" name="Groupe 9">
            <a:extLst>
              <a:ext uri="{FF2B5EF4-FFF2-40B4-BE49-F238E27FC236}">
                <a16:creationId xmlns:a16="http://schemas.microsoft.com/office/drawing/2014/main" id="{8710E5F9-443C-AAA8-309B-21ABF0359687}"/>
              </a:ext>
            </a:extLst>
          </p:cNvPr>
          <p:cNvGrpSpPr/>
          <p:nvPr/>
        </p:nvGrpSpPr>
        <p:grpSpPr>
          <a:xfrm>
            <a:off x="6487414" y="345335"/>
            <a:ext cx="550080" cy="652429"/>
            <a:chOff x="3258892" y="1900954"/>
            <a:chExt cx="3457538" cy="3981931"/>
          </a:xfrm>
        </p:grpSpPr>
        <p:pic>
          <p:nvPicPr>
            <p:cNvPr id="11" name="Image 10" descr="Une image contenant art, motif, Rectangle, carré&#10;&#10;Description générée automatiquement">
              <a:extLst>
                <a:ext uri="{FF2B5EF4-FFF2-40B4-BE49-F238E27FC236}">
                  <a16:creationId xmlns:a16="http://schemas.microsoft.com/office/drawing/2014/main" id="{CEE116AA-0D74-B1CD-7C3E-0492A13BA813}"/>
                </a:ext>
              </a:extLst>
            </p:cNvPr>
            <p:cNvPicPr>
              <a:picLocks noChangeAspect="1"/>
            </p:cNvPicPr>
            <p:nvPr/>
          </p:nvPicPr>
          <p:blipFill>
            <a:blip r:embed="rId50"/>
            <a:stretch>
              <a:fillRect/>
            </a:stretch>
          </p:blipFill>
          <p:spPr>
            <a:xfrm>
              <a:off x="3258892" y="1900954"/>
              <a:ext cx="3457538" cy="3981931"/>
            </a:xfrm>
            <a:prstGeom prst="rect">
              <a:avLst/>
            </a:prstGeom>
          </p:spPr>
        </p:pic>
        <p:pic>
          <p:nvPicPr>
            <p:cNvPr id="13" name="Image 12">
              <a:extLst>
                <a:ext uri="{FF2B5EF4-FFF2-40B4-BE49-F238E27FC236}">
                  <a16:creationId xmlns:a16="http://schemas.microsoft.com/office/drawing/2014/main" id="{7BD894A7-BBF2-9523-2CE6-EBAA08E0E8DC}"/>
                </a:ext>
              </a:extLst>
            </p:cNvPr>
            <p:cNvPicPr>
              <a:picLocks noChangeAspect="1"/>
            </p:cNvPicPr>
            <p:nvPr/>
          </p:nvPicPr>
          <p:blipFill>
            <a:blip r:embed="rId51"/>
            <a:stretch>
              <a:fillRect/>
            </a:stretch>
          </p:blipFill>
          <p:spPr>
            <a:xfrm>
              <a:off x="3996440" y="2011581"/>
              <a:ext cx="2608808" cy="2583627"/>
            </a:xfrm>
            <a:prstGeom prst="rect">
              <a:avLst/>
            </a:prstGeom>
          </p:spPr>
        </p:pic>
      </p:grpSp>
    </p:spTree>
    <p:extLst>
      <p:ext uri="{BB962C8B-B14F-4D97-AF65-F5344CB8AC3E}">
        <p14:creationId xmlns:p14="http://schemas.microsoft.com/office/powerpoint/2010/main" val="12498215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C960FE9-3FCE-4113-887F-C4EA7DC37C50}"/>
              </a:ext>
            </a:extLst>
          </p:cNvPr>
          <p:cNvSpPr>
            <a:spLocks/>
          </p:cNvSpPr>
          <p:nvPr>
            <p:custDataLst>
              <p:tags r:id="rId1"/>
            </p:custDataLst>
          </p:nvPr>
        </p:nvSpPr>
        <p:spPr>
          <a:xfrm>
            <a:off x="0" y="2991"/>
            <a:ext cx="7560000" cy="1209120"/>
          </a:xfrm>
          <a:prstGeom prst="rect">
            <a:avLst/>
          </a:prstGeom>
          <a:solidFill>
            <a:srgbClr val="EAEAE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Aft>
                <a:spcPts val="300"/>
              </a:spcAft>
            </a:pPr>
            <a:endParaRPr lang="fr-FR" dirty="0"/>
          </a:p>
        </p:txBody>
      </p:sp>
      <p:cxnSp>
        <p:nvCxnSpPr>
          <p:cNvPr id="20" name="Connecteur droit 19">
            <a:extLst>
              <a:ext uri="{FF2B5EF4-FFF2-40B4-BE49-F238E27FC236}">
                <a16:creationId xmlns:a16="http://schemas.microsoft.com/office/drawing/2014/main" id="{0692D8E3-68D6-442A-8877-68D7386AE11B}"/>
              </a:ext>
            </a:extLst>
          </p:cNvPr>
          <p:cNvCxnSpPr>
            <a:cxnSpLocks/>
          </p:cNvCxnSpPr>
          <p:nvPr>
            <p:custDataLst>
              <p:tags r:id="rId2"/>
            </p:custDataLst>
          </p:nvPr>
        </p:nvCxnSpPr>
        <p:spPr>
          <a:xfrm>
            <a:off x="343924" y="1686938"/>
            <a:ext cx="4618641" cy="0"/>
          </a:xfrm>
          <a:prstGeom prst="line">
            <a:avLst/>
          </a:prstGeom>
          <a:ln w="6350">
            <a:solidFill>
              <a:srgbClr val="555454"/>
            </a:solidFill>
          </a:ln>
          <a:effectLst/>
        </p:spPr>
        <p:style>
          <a:lnRef idx="2">
            <a:schemeClr val="accent1"/>
          </a:lnRef>
          <a:fillRef idx="0">
            <a:schemeClr val="accent1"/>
          </a:fillRef>
          <a:effectRef idx="1">
            <a:schemeClr val="accent1"/>
          </a:effectRef>
          <a:fontRef idx="minor">
            <a:schemeClr val="tx1"/>
          </a:fontRef>
        </p:style>
      </p:cxnSp>
      <p:sp>
        <p:nvSpPr>
          <p:cNvPr id="19" name="Rectangle à coins arrondis 79">
            <a:extLst>
              <a:ext uri="{FF2B5EF4-FFF2-40B4-BE49-F238E27FC236}">
                <a16:creationId xmlns:a16="http://schemas.microsoft.com/office/drawing/2014/main" id="{2EAE9422-592F-4858-B5E6-78B7CF3F5ADB}"/>
              </a:ext>
            </a:extLst>
          </p:cNvPr>
          <p:cNvSpPr/>
          <p:nvPr>
            <p:custDataLst>
              <p:tags r:id="rId3"/>
            </p:custDataLst>
          </p:nvPr>
        </p:nvSpPr>
        <p:spPr>
          <a:xfrm>
            <a:off x="1701165" y="272745"/>
            <a:ext cx="2743236" cy="290233"/>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90000" bIns="36000" rtlCol="0" anchor="ctr"/>
          <a:lstStyle/>
          <a:p>
            <a:pPr>
              <a:spcAft>
                <a:spcPts val="300"/>
              </a:spcAft>
            </a:pPr>
            <a:r>
              <a:rPr lang="en-US" sz="1600" dirty="0">
                <a:solidFill>
                  <a:srgbClr val="555454"/>
                </a:solidFill>
                <a:latin typeface="Roboto SemiBold" panose="02000000000000000000" pitchFamily="2" charset="0"/>
                <a:ea typeface="Roboto SemiBold" panose="02000000000000000000" pitchFamily="2" charset="0"/>
                <a:cs typeface="Helvetica Neue Condensed" panose="02000503000000020004" pitchFamily="2" charset="0"/>
              </a:rPr>
              <a:t>Paul </a:t>
            </a:r>
            <a:r>
              <a:rPr lang="en-US" sz="1600" b="1" dirty="0">
                <a:solidFill>
                  <a:srgbClr val="BFBFBF"/>
                </a:solidFill>
                <a:latin typeface="Roboto SemiBold" panose="02000000000000000000" pitchFamily="2" charset="0"/>
              </a:rPr>
              <a:t>FLYE SAINTE MARIE</a:t>
            </a:r>
            <a:endParaRPr lang="en-US" sz="1600" b="1" dirty="0">
              <a:solidFill>
                <a:srgbClr val="BFBFBF"/>
              </a:solidFill>
              <a:latin typeface="Roboto SemiBold" panose="02000000000000000000" pitchFamily="2" charset="0"/>
              <a:ea typeface="Roboto SemiBold" panose="02000000000000000000" pitchFamily="2" charset="0"/>
              <a:cs typeface="Helvetica Neue Condensed" panose="02000503000000020004" pitchFamily="2" charset="0"/>
            </a:endParaRPr>
          </a:p>
        </p:txBody>
      </p:sp>
      <p:sp>
        <p:nvSpPr>
          <p:cNvPr id="25" name="Rectangle à coins arrondis 79">
            <a:extLst>
              <a:ext uri="{FF2B5EF4-FFF2-40B4-BE49-F238E27FC236}">
                <a16:creationId xmlns:a16="http://schemas.microsoft.com/office/drawing/2014/main" id="{33A9437E-165F-431B-BDC0-11DC7CDBB939}"/>
              </a:ext>
            </a:extLst>
          </p:cNvPr>
          <p:cNvSpPr/>
          <p:nvPr>
            <p:custDataLst>
              <p:tags r:id="rId4"/>
            </p:custDataLst>
          </p:nvPr>
        </p:nvSpPr>
        <p:spPr>
          <a:xfrm>
            <a:off x="338368" y="1390376"/>
            <a:ext cx="4618641" cy="321580"/>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spcAft>
                <a:spcPts val="300"/>
              </a:spcAft>
            </a:pPr>
            <a:r>
              <a:rPr lang="en-US" sz="1500" b="1" dirty="0" err="1">
                <a:solidFill>
                  <a:schemeClr val="tx1">
                    <a:lumMod val="75000"/>
                    <a:lumOff val="25000"/>
                  </a:schemeClr>
                </a:solidFill>
                <a:latin typeface="Old Standard TT" panose="00000500000000000000" pitchFamily="2" charset="0"/>
                <a:ea typeface="Helvetica Neue Condensed" panose="02000503000000020004" pitchFamily="2" charset="0"/>
                <a:cs typeface="Helvetica Neue Condensed" panose="02000503000000020004" pitchFamily="2" charset="0"/>
              </a:rPr>
              <a:t>Synthèse</a:t>
            </a:r>
            <a:r>
              <a:rPr lang="en-US" sz="1500" b="1" dirty="0">
                <a:solidFill>
                  <a:schemeClr val="tx1">
                    <a:lumMod val="75000"/>
                    <a:lumOff val="25000"/>
                  </a:schemeClr>
                </a:solidFill>
                <a:latin typeface="Old Standard TT" panose="00000500000000000000" pitchFamily="2" charset="0"/>
                <a:ea typeface="Helvetica Neue Condensed" panose="02000503000000020004" pitchFamily="2" charset="0"/>
                <a:cs typeface="Helvetica Neue Condensed" panose="02000503000000020004" pitchFamily="2" charset="0"/>
              </a:rPr>
              <a:t> des </a:t>
            </a:r>
            <a:r>
              <a:rPr lang="en-US" sz="1500" b="1" dirty="0" err="1">
                <a:solidFill>
                  <a:schemeClr val="tx1">
                    <a:lumMod val="75000"/>
                    <a:lumOff val="25000"/>
                  </a:schemeClr>
                </a:solidFill>
                <a:latin typeface="Old Standard TT" panose="00000500000000000000" pitchFamily="2" charset="0"/>
                <a:ea typeface="Helvetica Neue Condensed" panose="02000503000000020004" pitchFamily="2" charset="0"/>
                <a:cs typeface="Helvetica Neue Condensed" panose="02000503000000020004" pitchFamily="2" charset="0"/>
              </a:rPr>
              <a:t>expériences</a:t>
            </a:r>
            <a:endParaRPr lang="en-US" sz="1500" b="1" dirty="0">
              <a:solidFill>
                <a:schemeClr val="tx1">
                  <a:lumMod val="75000"/>
                  <a:lumOff val="25000"/>
                </a:schemeClr>
              </a:solidFill>
              <a:latin typeface="Old Standard TT" panose="00000500000000000000" pitchFamily="2" charset="0"/>
              <a:ea typeface="Helvetica Neue Condensed" panose="02000503000000020004" pitchFamily="2" charset="0"/>
              <a:cs typeface="Helvetica Neue Condensed" panose="02000503000000020004" pitchFamily="2" charset="0"/>
            </a:endParaRPr>
          </a:p>
        </p:txBody>
      </p:sp>
      <p:pic>
        <p:nvPicPr>
          <p:cNvPr id="42" name="Image 41" descr="Une image contenant Visage humain, portrait, Barbe humaine, Front&#10;&#10;Description générée automatiquement">
            <a:extLst>
              <a:ext uri="{FF2B5EF4-FFF2-40B4-BE49-F238E27FC236}">
                <a16:creationId xmlns:a16="http://schemas.microsoft.com/office/drawing/2014/main" id="{B1F543C4-5CC3-AAA3-9E56-3FE8C72F0A87}"/>
              </a:ext>
            </a:extLst>
          </p:cNvPr>
          <p:cNvPicPr>
            <a:picLocks noChangeAspect="1"/>
          </p:cNvPicPr>
          <p:nvPr>
            <p:custDataLst>
              <p:tags r:id="rId5"/>
            </p:custDataLst>
          </p:nvPr>
        </p:nvPicPr>
        <p:blipFill>
          <a:blip r:embed="rId37"/>
          <a:stretch>
            <a:fillRect/>
          </a:stretch>
        </p:blipFill>
        <p:spPr>
          <a:xfrm>
            <a:off x="716446" y="161232"/>
            <a:ext cx="849354" cy="849354"/>
          </a:xfrm>
          <a:prstGeom prst="rect">
            <a:avLst/>
          </a:prstGeom>
        </p:spPr>
      </p:pic>
      <p:sp>
        <p:nvSpPr>
          <p:cNvPr id="57" name="ZoneTexte 56">
            <a:extLst>
              <a:ext uri="{FF2B5EF4-FFF2-40B4-BE49-F238E27FC236}">
                <a16:creationId xmlns:a16="http://schemas.microsoft.com/office/drawing/2014/main" id="{8629243E-52AC-BDCF-341C-9835AC342573}"/>
              </a:ext>
            </a:extLst>
          </p:cNvPr>
          <p:cNvSpPr txBox="1"/>
          <p:nvPr>
            <p:custDataLst>
              <p:tags r:id="rId6"/>
            </p:custDataLst>
          </p:nvPr>
        </p:nvSpPr>
        <p:spPr>
          <a:xfrm>
            <a:off x="184245" y="10411259"/>
            <a:ext cx="2852382" cy="200055"/>
          </a:xfrm>
          <a:prstGeom prst="rect">
            <a:avLst/>
          </a:prstGeom>
          <a:noFill/>
        </p:spPr>
        <p:txBody>
          <a:bodyPr wrap="square" rtlCol="0">
            <a:spAutoFit/>
          </a:bodyPr>
          <a:lstStyle/>
          <a:p>
            <a:r>
              <a:rPr lang="fr-FR" sz="700" dirty="0">
                <a:effectLst/>
                <a:latin typeface="Roboto Thin" panose="02000000000000000000" pitchFamily="2" charset="0"/>
                <a:ea typeface="Roboto Thin" panose="02000000000000000000" pitchFamily="2" charset="0"/>
                <a:cs typeface="Times New Roman" panose="02020603050405020304" pitchFamily="18" charset="0"/>
              </a:rPr>
              <a:t>Dossier de compétences  mis à jour le</a:t>
            </a:r>
            <a:r>
              <a:rPr lang="fr-FR" sz="700" b="1" dirty="0">
                <a:effectLst/>
                <a:latin typeface="Roboto Thin" panose="02000000000000000000" pitchFamily="2" charset="0"/>
                <a:ea typeface="Roboto Thin" panose="02000000000000000000" pitchFamily="2" charset="0"/>
                <a:cs typeface="Times New Roman" panose="02020603050405020304" pitchFamily="18" charset="0"/>
              </a:rPr>
              <a:t> </a:t>
            </a:r>
            <a:r>
              <a:rPr lang="fr-FR" sz="700" b="1" dirty="0">
                <a:latin typeface="Roboto Thin" panose="02000000000000000000" pitchFamily="2" charset="0"/>
                <a:ea typeface="Roboto Thin" panose="02000000000000000000" pitchFamily="2" charset="0"/>
                <a:cs typeface="Times New Roman" panose="02020603050405020304" pitchFamily="18" charset="0"/>
              </a:rPr>
              <a:t>14 mai 2025 </a:t>
            </a:r>
            <a:r>
              <a:rPr lang="fr-FR" sz="700" b="1" dirty="0">
                <a:effectLst/>
                <a:latin typeface="Roboto Thin" panose="02000000000000000000" pitchFamily="2" charset="0"/>
                <a:ea typeface="Roboto Thin" panose="02000000000000000000" pitchFamily="2" charset="0"/>
                <a:cs typeface="Times New Roman" panose="02020603050405020304" pitchFamily="18" charset="0"/>
              </a:rPr>
              <a:t>– Page 5  / 15 </a:t>
            </a:r>
            <a:endParaRPr lang="fr-FR" sz="700" b="1" dirty="0">
              <a:latin typeface="Roboto Thin" panose="02000000000000000000" pitchFamily="2" charset="0"/>
              <a:ea typeface="Roboto Thin" panose="02000000000000000000" pitchFamily="2" charset="0"/>
            </a:endParaRPr>
          </a:p>
        </p:txBody>
      </p:sp>
      <p:pic>
        <p:nvPicPr>
          <p:cNvPr id="34" name="Graphique 33" descr="Calendrier journalier contour">
            <a:extLst>
              <a:ext uri="{FF2B5EF4-FFF2-40B4-BE49-F238E27FC236}">
                <a16:creationId xmlns:a16="http://schemas.microsoft.com/office/drawing/2014/main" id="{7A9AC5E5-85ED-388C-3E3D-29CE50CA13BE}"/>
              </a:ext>
            </a:extLst>
          </p:cNvPr>
          <p:cNvPicPr>
            <a:picLocks noChangeAspect="1"/>
          </p:cNvPicPr>
          <p:nvPr>
            <p:custDataLst>
              <p:tags r:id="rId7"/>
            </p:custDataLst>
          </p:nvPr>
        </p:nvPicPr>
        <p:blipFill>
          <a:blip r:embed="rId38">
            <a:extLst>
              <a:ext uri="{96DAC541-7B7A-43D3-8B79-37D633B846F1}">
                <asvg:svgBlip xmlns:asvg="http://schemas.microsoft.com/office/drawing/2016/SVG/main" r:embed="rId39"/>
              </a:ext>
            </a:extLst>
          </a:blip>
          <a:stretch>
            <a:fillRect/>
          </a:stretch>
        </p:blipFill>
        <p:spPr>
          <a:xfrm>
            <a:off x="88791" y="10425995"/>
            <a:ext cx="147731" cy="147731"/>
          </a:xfrm>
          <a:prstGeom prst="rect">
            <a:avLst/>
          </a:prstGeom>
        </p:spPr>
      </p:pic>
      <p:pic>
        <p:nvPicPr>
          <p:cNvPr id="40" name="Graphique 39" descr="Internet contour">
            <a:extLst>
              <a:ext uri="{FF2B5EF4-FFF2-40B4-BE49-F238E27FC236}">
                <a16:creationId xmlns:a16="http://schemas.microsoft.com/office/drawing/2014/main" id="{DFEBE32C-9789-ED9C-FB63-C0415FDB9A79}"/>
              </a:ext>
            </a:extLst>
          </p:cNvPr>
          <p:cNvPicPr>
            <a:picLocks noChangeAspect="1"/>
          </p:cNvPicPr>
          <p:nvPr>
            <p:custDataLst>
              <p:tags r:id="rId8"/>
            </p:custDataLst>
          </p:nvPr>
        </p:nvPicPr>
        <p:blipFill>
          <a:blip r:embed="rId40">
            <a:extLst>
              <a:ext uri="{96DAC541-7B7A-43D3-8B79-37D633B846F1}">
                <asvg:svgBlip xmlns:asvg="http://schemas.microsoft.com/office/drawing/2016/SVG/main" r:embed="rId41"/>
              </a:ext>
            </a:extLst>
          </a:blip>
          <a:stretch>
            <a:fillRect/>
          </a:stretch>
        </p:blipFill>
        <p:spPr>
          <a:xfrm>
            <a:off x="3497314" y="723031"/>
            <a:ext cx="220113" cy="220113"/>
          </a:xfrm>
          <a:prstGeom prst="rect">
            <a:avLst/>
          </a:prstGeom>
        </p:spPr>
      </p:pic>
      <p:sp>
        <p:nvSpPr>
          <p:cNvPr id="41" name="Rectangle 40">
            <a:extLst>
              <a:ext uri="{FF2B5EF4-FFF2-40B4-BE49-F238E27FC236}">
                <a16:creationId xmlns:a16="http://schemas.microsoft.com/office/drawing/2014/main" id="{6251F00E-12C1-6EF7-3D72-921421580E42}"/>
              </a:ext>
            </a:extLst>
          </p:cNvPr>
          <p:cNvSpPr/>
          <p:nvPr>
            <p:custDataLst>
              <p:tags r:id="rId9"/>
            </p:custDataLst>
          </p:nvPr>
        </p:nvSpPr>
        <p:spPr>
          <a:xfrm>
            <a:off x="3801655" y="733231"/>
            <a:ext cx="1800000" cy="200055"/>
          </a:xfrm>
          <a:prstGeom prst="rect">
            <a:avLst/>
          </a:prstGeom>
        </p:spPr>
        <p:txBody>
          <a:bodyPr wrap="square" lIns="0" rIns="0" anchor="ctr">
            <a:spAutoFit/>
          </a:bodyPr>
          <a:lstStyle/>
          <a:p>
            <a:pPr>
              <a:spcAft>
                <a:spcPts val="300"/>
              </a:spcAft>
            </a:pPr>
            <a:r>
              <a:rPr lang="fr-FR" sz="700" dirty="0">
                <a:solidFill>
                  <a:schemeClr val="tx1">
                    <a:lumMod val="75000"/>
                    <a:lumOff val="25000"/>
                  </a:schemeClr>
                </a:solidFill>
                <a:latin typeface="Roboto" panose="02000000000000000000" pitchFamily="2" charset="0"/>
                <a:ea typeface="Roboto" panose="02000000000000000000" pitchFamily="2" charset="0"/>
                <a:hlinkClick r:id="rId42">
                  <a:extLst>
                    <a:ext uri="{A12FA001-AC4F-418D-AE19-62706E023703}">
                      <ahyp:hlinkClr xmlns:ahyp="http://schemas.microsoft.com/office/drawing/2018/hyperlinkcolor" val="tx"/>
                    </a:ext>
                  </a:extLst>
                </a:hlinkClick>
              </a:rPr>
              <a:t>https://paul-fsm.net</a:t>
            </a:r>
            <a:r>
              <a:rPr lang="fr-FR" sz="700" dirty="0">
                <a:solidFill>
                  <a:schemeClr val="tx1">
                    <a:lumMod val="75000"/>
                    <a:lumOff val="25000"/>
                  </a:schemeClr>
                </a:solidFill>
                <a:latin typeface="Roboto" panose="02000000000000000000" pitchFamily="2" charset="0"/>
                <a:ea typeface="Roboto" panose="02000000000000000000" pitchFamily="2" charset="0"/>
              </a:rPr>
              <a:t> </a:t>
            </a:r>
          </a:p>
        </p:txBody>
      </p:sp>
      <p:sp>
        <p:nvSpPr>
          <p:cNvPr id="45" name="Rectangle 44">
            <a:extLst>
              <a:ext uri="{FF2B5EF4-FFF2-40B4-BE49-F238E27FC236}">
                <a16:creationId xmlns:a16="http://schemas.microsoft.com/office/drawing/2014/main" id="{078A9BFD-74D4-893C-3F23-DA919D557326}"/>
              </a:ext>
            </a:extLst>
          </p:cNvPr>
          <p:cNvSpPr/>
          <p:nvPr>
            <p:custDataLst>
              <p:tags r:id="rId10"/>
            </p:custDataLst>
          </p:nvPr>
        </p:nvSpPr>
        <p:spPr>
          <a:xfrm>
            <a:off x="1957535" y="743089"/>
            <a:ext cx="1800000" cy="200055"/>
          </a:xfrm>
          <a:prstGeom prst="rect">
            <a:avLst/>
          </a:prstGeom>
        </p:spPr>
        <p:txBody>
          <a:bodyPr wrap="square" lIns="0" rIns="0" anchor="ctr">
            <a:spAutoFit/>
          </a:bodyPr>
          <a:lstStyle/>
          <a:p>
            <a:r>
              <a:rPr lang="fr-FR" sz="700" dirty="0">
                <a:solidFill>
                  <a:schemeClr val="tx1">
                    <a:lumMod val="75000"/>
                    <a:lumOff val="25000"/>
                  </a:schemeClr>
                </a:solidFill>
                <a:latin typeface="Roboto" panose="02000000000000000000" pitchFamily="2" charset="0"/>
                <a:ea typeface="Roboto" panose="02000000000000000000" pitchFamily="2" charset="0"/>
                <a:hlinkClick r:id="rId43">
                  <a:extLst>
                    <a:ext uri="{A12FA001-AC4F-418D-AE19-62706E023703}">
                      <ahyp:hlinkClr xmlns:ahyp="http://schemas.microsoft.com/office/drawing/2018/hyperlinkcolor" val="tx"/>
                    </a:ext>
                  </a:extLst>
                </a:hlinkClick>
              </a:rPr>
              <a:t>paul.flye.sainte.marie@gmail.com</a:t>
            </a:r>
            <a:endParaRPr lang="fr-FR" sz="700" dirty="0">
              <a:solidFill>
                <a:schemeClr val="tx1">
                  <a:lumMod val="75000"/>
                  <a:lumOff val="25000"/>
                </a:schemeClr>
              </a:solidFill>
              <a:latin typeface="Roboto" panose="02000000000000000000" pitchFamily="2" charset="0"/>
              <a:ea typeface="Roboto" panose="02000000000000000000" pitchFamily="2" charset="0"/>
            </a:endParaRPr>
          </a:p>
        </p:txBody>
      </p:sp>
      <p:pic>
        <p:nvPicPr>
          <p:cNvPr id="46" name="Graphique 45" descr="Adresse de courrier contour">
            <a:extLst>
              <a:ext uri="{FF2B5EF4-FFF2-40B4-BE49-F238E27FC236}">
                <a16:creationId xmlns:a16="http://schemas.microsoft.com/office/drawing/2014/main" id="{973EAD9C-0340-8F49-3735-FF50C869D620}"/>
              </a:ext>
            </a:extLst>
          </p:cNvPr>
          <p:cNvPicPr>
            <a:picLocks noChangeAspect="1"/>
          </p:cNvPicPr>
          <p:nvPr>
            <p:custDataLst>
              <p:tags r:id="rId11"/>
            </p:custDataLst>
          </p:nvPr>
        </p:nvPicPr>
        <p:blipFill>
          <a:blip r:embed="rId44">
            <a:extLst>
              <a:ext uri="{96DAC541-7B7A-43D3-8B79-37D633B846F1}">
                <asvg:svgBlip xmlns:asvg="http://schemas.microsoft.com/office/drawing/2016/SVG/main" r:embed="rId45"/>
              </a:ext>
            </a:extLst>
          </a:blip>
          <a:stretch>
            <a:fillRect/>
          </a:stretch>
        </p:blipFill>
        <p:spPr>
          <a:xfrm>
            <a:off x="1701165" y="747638"/>
            <a:ext cx="200055" cy="200055"/>
          </a:xfrm>
          <a:prstGeom prst="rect">
            <a:avLst/>
          </a:prstGeom>
        </p:spPr>
      </p:pic>
      <p:sp>
        <p:nvSpPr>
          <p:cNvPr id="47" name="Rectangle 46">
            <a:extLst>
              <a:ext uri="{FF2B5EF4-FFF2-40B4-BE49-F238E27FC236}">
                <a16:creationId xmlns:a16="http://schemas.microsoft.com/office/drawing/2014/main" id="{A21C1BF5-C623-F6D2-398F-DDFF77AA104E}"/>
              </a:ext>
            </a:extLst>
          </p:cNvPr>
          <p:cNvSpPr/>
          <p:nvPr>
            <p:custDataLst>
              <p:tags r:id="rId12"/>
            </p:custDataLst>
          </p:nvPr>
        </p:nvSpPr>
        <p:spPr>
          <a:xfrm>
            <a:off x="5105629" y="741048"/>
            <a:ext cx="881381" cy="200055"/>
          </a:xfrm>
          <a:prstGeom prst="rect">
            <a:avLst/>
          </a:prstGeom>
        </p:spPr>
        <p:txBody>
          <a:bodyPr wrap="square" lIns="0" rIns="0" anchor="ctr">
            <a:spAutoFit/>
          </a:bodyPr>
          <a:lstStyle/>
          <a:p>
            <a:pPr>
              <a:spcAft>
                <a:spcPts val="300"/>
              </a:spcAft>
            </a:pPr>
            <a:r>
              <a:rPr lang="fr-FR" sz="700" dirty="0">
                <a:solidFill>
                  <a:schemeClr val="tx1">
                    <a:lumMod val="75000"/>
                    <a:lumOff val="25000"/>
                  </a:schemeClr>
                </a:solidFill>
                <a:latin typeface="Roboto" panose="02000000000000000000" pitchFamily="2" charset="0"/>
                <a:ea typeface="Roboto" panose="02000000000000000000" pitchFamily="2" charset="0"/>
              </a:rPr>
              <a:t>07 81 79 09 03 </a:t>
            </a:r>
          </a:p>
        </p:txBody>
      </p:sp>
      <p:pic>
        <p:nvPicPr>
          <p:cNvPr id="51" name="Graphique 50" descr="Vibration du téléphone contour">
            <a:extLst>
              <a:ext uri="{FF2B5EF4-FFF2-40B4-BE49-F238E27FC236}">
                <a16:creationId xmlns:a16="http://schemas.microsoft.com/office/drawing/2014/main" id="{8EDF817B-092C-E05B-3052-D96F4DBE1003}"/>
              </a:ext>
            </a:extLst>
          </p:cNvPr>
          <p:cNvPicPr>
            <a:picLocks noChangeAspect="1"/>
          </p:cNvPicPr>
          <p:nvPr>
            <p:custDataLst>
              <p:tags r:id="rId13"/>
            </p:custDataLst>
          </p:nvPr>
        </p:nvPicPr>
        <p:blipFill>
          <a:blip r:embed="rId46">
            <a:extLst>
              <a:ext uri="{96DAC541-7B7A-43D3-8B79-37D633B846F1}">
                <asvg:svgBlip xmlns:asvg="http://schemas.microsoft.com/office/drawing/2016/SVG/main" r:embed="rId47"/>
              </a:ext>
            </a:extLst>
          </a:blip>
          <a:stretch>
            <a:fillRect/>
          </a:stretch>
        </p:blipFill>
        <p:spPr>
          <a:xfrm>
            <a:off x="4889143" y="760309"/>
            <a:ext cx="165613" cy="165613"/>
          </a:xfrm>
          <a:prstGeom prst="rect">
            <a:avLst/>
          </a:prstGeom>
        </p:spPr>
      </p:pic>
      <p:sp>
        <p:nvSpPr>
          <p:cNvPr id="56" name="Rectangle 55">
            <a:extLst>
              <a:ext uri="{FF2B5EF4-FFF2-40B4-BE49-F238E27FC236}">
                <a16:creationId xmlns:a16="http://schemas.microsoft.com/office/drawing/2014/main" id="{BB4B7E99-4411-9B01-74ED-DF000074E746}"/>
              </a:ext>
            </a:extLst>
          </p:cNvPr>
          <p:cNvSpPr>
            <a:spLocks noGrp="1" noRot="1" noMove="1" noResize="1" noEditPoints="1" noAdjustHandles="1" noChangeArrowheads="1" noChangeShapeType="1"/>
          </p:cNvSpPr>
          <p:nvPr>
            <p:custDataLst>
              <p:tags r:id="rId14"/>
            </p:custDataLst>
          </p:nvPr>
        </p:nvSpPr>
        <p:spPr>
          <a:xfrm>
            <a:off x="5411977" y="1202688"/>
            <a:ext cx="2150873" cy="9499597"/>
          </a:xfrm>
          <a:prstGeom prst="rect">
            <a:avLst/>
          </a:prstGeom>
          <a:solidFill>
            <a:srgbClr val="555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Aft>
                <a:spcPts val="300"/>
              </a:spcAft>
            </a:pPr>
            <a:endParaRPr lang="fr-FR" dirty="0"/>
          </a:p>
        </p:txBody>
      </p:sp>
      <p:cxnSp>
        <p:nvCxnSpPr>
          <p:cNvPr id="5" name="Connecteur droit 4">
            <a:extLst>
              <a:ext uri="{FF2B5EF4-FFF2-40B4-BE49-F238E27FC236}">
                <a16:creationId xmlns:a16="http://schemas.microsoft.com/office/drawing/2014/main" id="{26C1131D-1129-7BC8-88A5-6309E3447C83}"/>
              </a:ext>
            </a:extLst>
          </p:cNvPr>
          <p:cNvCxnSpPr>
            <a:cxnSpLocks/>
          </p:cNvCxnSpPr>
          <p:nvPr>
            <p:custDataLst>
              <p:tags r:id="rId15"/>
            </p:custDataLst>
          </p:nvPr>
        </p:nvCxnSpPr>
        <p:spPr>
          <a:xfrm>
            <a:off x="7091550" y="1202688"/>
            <a:ext cx="23929" cy="9540515"/>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9" name="Rectangle 8">
            <a:extLst>
              <a:ext uri="{FF2B5EF4-FFF2-40B4-BE49-F238E27FC236}">
                <a16:creationId xmlns:a16="http://schemas.microsoft.com/office/drawing/2014/main" id="{2A976C1E-129F-0D9D-D644-0FAB586E3795}"/>
              </a:ext>
            </a:extLst>
          </p:cNvPr>
          <p:cNvSpPr/>
          <p:nvPr>
            <p:custDataLst>
              <p:tags r:id="rId16"/>
            </p:custDataLst>
          </p:nvPr>
        </p:nvSpPr>
        <p:spPr>
          <a:xfrm>
            <a:off x="337159" y="1743757"/>
            <a:ext cx="4793381" cy="2723823"/>
          </a:xfrm>
          <a:prstGeom prst="rect">
            <a:avLst/>
          </a:prstGeom>
        </p:spPr>
        <p:txBody>
          <a:bodyPr wrap="square" lIns="0" rIns="0">
            <a:spAutoFit/>
          </a:bodyPr>
          <a:lstStyle/>
          <a:p>
            <a:pPr lvl="1"/>
            <a:r>
              <a:rPr lang="fr-FR" sz="1000" b="1" dirty="0">
                <a:effectLst/>
                <a:latin typeface="Roboto" panose="02000000000000000000" pitchFamily="2" charset="0"/>
                <a:ea typeface="Roboto" panose="02000000000000000000" pitchFamily="2" charset="0"/>
                <a:cs typeface="Roboto" panose="02000000000000000000" pitchFamily="2" charset="0"/>
              </a:rPr>
              <a:t>VSCT (Voyage-sncf.com) –</a:t>
            </a:r>
            <a:r>
              <a:rPr lang="fr-FR" sz="1000" dirty="0">
                <a:effectLst/>
                <a:latin typeface="Roboto" panose="02000000000000000000" pitchFamily="2" charset="0"/>
                <a:ea typeface="Roboto" panose="02000000000000000000" pitchFamily="2" charset="0"/>
                <a:cs typeface="Roboto" panose="02000000000000000000" pitchFamily="2" charset="0"/>
              </a:rPr>
              <a:t> </a:t>
            </a:r>
            <a:r>
              <a:rPr lang="fr-FR" sz="1000" dirty="0">
                <a:latin typeface="Roboto" panose="02000000000000000000" pitchFamily="2" charset="0"/>
                <a:ea typeface="Roboto" panose="02000000000000000000" pitchFamily="2" charset="0"/>
                <a:cs typeface="Roboto" panose="02000000000000000000" pitchFamily="2" charset="0"/>
              </a:rPr>
              <a:t>D</a:t>
            </a:r>
            <a:r>
              <a:rPr lang="fr-FR" sz="1000" dirty="0">
                <a:effectLst/>
                <a:latin typeface="Roboto" panose="02000000000000000000" pitchFamily="2" charset="0"/>
                <a:ea typeface="Roboto" panose="02000000000000000000" pitchFamily="2" charset="0"/>
                <a:cs typeface="Roboto" panose="02000000000000000000" pitchFamily="2" charset="0"/>
              </a:rPr>
              <a:t>e septembre 2015 à novembre 2016 </a:t>
            </a:r>
            <a:br>
              <a:rPr lang="fr-FR" sz="1000" dirty="0">
                <a:effectLst/>
                <a:latin typeface="Roboto" panose="02000000000000000000" pitchFamily="2" charset="0"/>
                <a:ea typeface="Roboto" panose="02000000000000000000" pitchFamily="2" charset="0"/>
                <a:cs typeface="Roboto" panose="02000000000000000000" pitchFamily="2" charset="0"/>
              </a:rPr>
            </a:br>
            <a:r>
              <a:rPr lang="fr-FR" sz="1000" dirty="0">
                <a:effectLst/>
                <a:latin typeface="Roboto" panose="02000000000000000000" pitchFamily="2" charset="0"/>
                <a:ea typeface="Roboto" panose="02000000000000000000" pitchFamily="2" charset="0"/>
                <a:cs typeface="Roboto" panose="02000000000000000000" pitchFamily="2" charset="0"/>
              </a:rPr>
              <a:t>( 1 an et 2 mois )</a:t>
            </a:r>
          </a:p>
          <a:p>
            <a:pPr lvl="1"/>
            <a:r>
              <a:rPr lang="fr-FR" sz="1000" b="1" dirty="0">
                <a:effectLst/>
                <a:latin typeface="Roboto" panose="02000000000000000000" pitchFamily="2" charset="0"/>
                <a:ea typeface="Roboto" panose="02000000000000000000" pitchFamily="2" charset="0"/>
                <a:cs typeface="Roboto" panose="02000000000000000000" pitchFamily="2" charset="0"/>
              </a:rPr>
              <a:t>Fonction : Chef de projet Pilotage</a:t>
            </a:r>
          </a:p>
          <a:p>
            <a:pPr lvl="1">
              <a:spcAft>
                <a:spcPts val="600"/>
              </a:spcAft>
            </a:pPr>
            <a:r>
              <a:rPr lang="fr-FR" sz="1000" b="1" dirty="0">
                <a:latin typeface="Roboto" panose="02000000000000000000" pitchFamily="2" charset="0"/>
                <a:ea typeface="Roboto" panose="02000000000000000000" pitchFamily="2" charset="0"/>
                <a:cs typeface="Roboto" panose="02000000000000000000" pitchFamily="2" charset="0"/>
              </a:rPr>
              <a:t>Compétences acquises:</a:t>
            </a:r>
          </a:p>
          <a:p>
            <a:pPr marL="628650" lvl="1" indent="-171450">
              <a:buFont typeface="Wingdings" panose="05000000000000000000" pitchFamily="2" charset="2"/>
              <a:buChar char="ü"/>
            </a:pPr>
            <a:r>
              <a:rPr lang="fr-FR" sz="900" dirty="0"/>
              <a:t>Connaissance de pilotage dans un grand groupe web.</a:t>
            </a:r>
          </a:p>
          <a:p>
            <a:pPr marL="628650" lvl="1" indent="-171450">
              <a:buFont typeface="Wingdings" panose="05000000000000000000" pitchFamily="2" charset="2"/>
              <a:buChar char="ü"/>
            </a:pPr>
            <a:r>
              <a:rPr lang="fr-FR" sz="900" dirty="0"/>
              <a:t>Connaissance de prise de décision en cas d’incident ou problème.</a:t>
            </a:r>
          </a:p>
          <a:p>
            <a:pPr marL="628650" lvl="1" indent="-171450">
              <a:buFont typeface="Wingdings" panose="05000000000000000000" pitchFamily="2" charset="2"/>
              <a:buChar char="ü"/>
            </a:pPr>
            <a:r>
              <a:rPr lang="fr-FR" sz="900" dirty="0"/>
              <a:t>Approfondissement de la planification des actions.</a:t>
            </a:r>
          </a:p>
          <a:p>
            <a:pPr marL="628650" lvl="1" indent="-171450">
              <a:buFont typeface="Wingdings" panose="05000000000000000000" pitchFamily="2" charset="2"/>
              <a:buChar char="ü"/>
            </a:pPr>
            <a:r>
              <a:rPr lang="fr-FR" sz="900" dirty="0"/>
              <a:t>Approfondissement de la rédaction de CR sur les actions en cours et sur les analyses sur l’urbanisation et l’architecture du SI du groupe.</a:t>
            </a:r>
          </a:p>
          <a:p>
            <a:pPr marL="628650" lvl="1" indent="-171450">
              <a:buFont typeface="Wingdings" panose="05000000000000000000" pitchFamily="2" charset="2"/>
              <a:buChar char="ü"/>
            </a:pPr>
            <a:r>
              <a:rPr lang="fr-FR" sz="900" dirty="0"/>
              <a:t>Approfondissement des notions de pilotage d’équipes de développeurs, architectes autour de sujets.</a:t>
            </a:r>
          </a:p>
          <a:p>
            <a:pPr marL="628650" lvl="1" indent="-171450">
              <a:buFont typeface="Wingdings" panose="05000000000000000000" pitchFamily="2" charset="2"/>
              <a:buChar char="ü"/>
            </a:pPr>
            <a:r>
              <a:rPr lang="fr-FR" sz="900" dirty="0"/>
              <a:t>Approfondissement des méthodes agiles dans le pilotage.</a:t>
            </a:r>
          </a:p>
          <a:p>
            <a:pPr marL="628650" lvl="1" indent="-171450">
              <a:buFont typeface="Wingdings" panose="05000000000000000000" pitchFamily="2" charset="2"/>
              <a:buChar char="ü"/>
            </a:pPr>
            <a:r>
              <a:rPr lang="fr-FR" sz="900" dirty="0"/>
              <a:t>Approfondissement d’urbanisation et d’architecture d’un SI.</a:t>
            </a:r>
          </a:p>
          <a:p>
            <a:pPr marL="628650" lvl="1" indent="-171450">
              <a:buFont typeface="Wingdings" panose="05000000000000000000" pitchFamily="2" charset="2"/>
              <a:buChar char="ü"/>
            </a:pPr>
            <a:r>
              <a:rPr lang="fr-FR" sz="900" dirty="0"/>
              <a:t>Approfondissement d’accompagnement d’équipes dans l’urbanisation et l’architecture du SI du groupe.</a:t>
            </a:r>
          </a:p>
          <a:p>
            <a:pPr marL="628650" lvl="1" indent="-171450">
              <a:buFont typeface="Wingdings" panose="05000000000000000000" pitchFamily="2" charset="2"/>
              <a:buChar char="ü"/>
            </a:pPr>
            <a:r>
              <a:rPr lang="fr-FR" sz="900" dirty="0"/>
              <a:t>Approfondissement mise en place de processus métier &amp; MOE.</a:t>
            </a:r>
          </a:p>
          <a:p>
            <a:pPr marL="628650" lvl="1" indent="-171450">
              <a:buFont typeface="Wingdings" panose="05000000000000000000" pitchFamily="2" charset="2"/>
              <a:buChar char="ü"/>
            </a:pPr>
            <a:r>
              <a:rPr lang="fr-FR" sz="900" dirty="0"/>
              <a:t>Approfondissement de la gestion des risques. </a:t>
            </a:r>
          </a:p>
          <a:p>
            <a:pPr marL="628650" lvl="1" indent="-171450">
              <a:buFont typeface="Wingdings" panose="05000000000000000000" pitchFamily="2" charset="2"/>
              <a:buChar char="ü"/>
            </a:pPr>
            <a:r>
              <a:rPr lang="fr-FR" sz="900" dirty="0"/>
              <a:t>Maitrise de la communication MOE &amp; Métiers.</a:t>
            </a:r>
          </a:p>
        </p:txBody>
      </p:sp>
      <p:sp>
        <p:nvSpPr>
          <p:cNvPr id="30" name="Hexagone 29">
            <a:extLst>
              <a:ext uri="{FF2B5EF4-FFF2-40B4-BE49-F238E27FC236}">
                <a16:creationId xmlns:a16="http://schemas.microsoft.com/office/drawing/2014/main" id="{F8CDD086-EA65-1753-E6ED-88A2330C77EE}"/>
              </a:ext>
            </a:extLst>
          </p:cNvPr>
          <p:cNvSpPr/>
          <p:nvPr>
            <p:custDataLst>
              <p:tags r:id="rId17"/>
            </p:custDataLst>
          </p:nvPr>
        </p:nvSpPr>
        <p:spPr>
          <a:xfrm>
            <a:off x="6947051" y="1718275"/>
            <a:ext cx="296216" cy="281355"/>
          </a:xfrm>
          <a:prstGeom prst="hexagon">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cxnSp>
        <p:nvCxnSpPr>
          <p:cNvPr id="28" name="Connecteur droit 27">
            <a:extLst>
              <a:ext uri="{FF2B5EF4-FFF2-40B4-BE49-F238E27FC236}">
                <a16:creationId xmlns:a16="http://schemas.microsoft.com/office/drawing/2014/main" id="{B526B008-C11E-AC9F-C0C8-B9B0DF4386F8}"/>
              </a:ext>
            </a:extLst>
          </p:cNvPr>
          <p:cNvCxnSpPr/>
          <p:nvPr>
            <p:custDataLst>
              <p:tags r:id="rId18"/>
            </p:custDataLst>
          </p:nvPr>
        </p:nvCxnSpPr>
        <p:spPr>
          <a:xfrm>
            <a:off x="7977" y="8505473"/>
            <a:ext cx="5411977" cy="0"/>
          </a:xfrm>
          <a:prstGeom prst="line">
            <a:avLst/>
          </a:prstGeom>
          <a:ln>
            <a:prstDash val="dashDot"/>
          </a:ln>
        </p:spPr>
        <p:style>
          <a:lnRef idx="2">
            <a:schemeClr val="dk1"/>
          </a:lnRef>
          <a:fillRef idx="0">
            <a:schemeClr val="dk1"/>
          </a:fillRef>
          <a:effectRef idx="1">
            <a:schemeClr val="dk1"/>
          </a:effectRef>
          <a:fontRef idx="minor">
            <a:schemeClr val="tx1"/>
          </a:fontRef>
        </p:style>
      </p:cxnSp>
      <p:cxnSp>
        <p:nvCxnSpPr>
          <p:cNvPr id="29" name="Connecteur droit 28">
            <a:extLst>
              <a:ext uri="{FF2B5EF4-FFF2-40B4-BE49-F238E27FC236}">
                <a16:creationId xmlns:a16="http://schemas.microsoft.com/office/drawing/2014/main" id="{4317B6A3-0F44-DD11-F5DC-66DD34AFD057}"/>
              </a:ext>
            </a:extLst>
          </p:cNvPr>
          <p:cNvCxnSpPr>
            <a:cxnSpLocks/>
          </p:cNvCxnSpPr>
          <p:nvPr>
            <p:custDataLst>
              <p:tags r:id="rId19"/>
            </p:custDataLst>
          </p:nvPr>
        </p:nvCxnSpPr>
        <p:spPr>
          <a:xfrm>
            <a:off x="5419954" y="8505473"/>
            <a:ext cx="2158470" cy="0"/>
          </a:xfrm>
          <a:prstGeom prst="line">
            <a:avLst/>
          </a:prstGeom>
          <a:ln>
            <a:solidFill>
              <a:srgbClr val="FDFDFD"/>
            </a:solidFill>
            <a:prstDash val="dashDot"/>
          </a:ln>
        </p:spPr>
        <p:style>
          <a:lnRef idx="2">
            <a:schemeClr val="dk1"/>
          </a:lnRef>
          <a:fillRef idx="0">
            <a:schemeClr val="dk1"/>
          </a:fillRef>
          <a:effectRef idx="1">
            <a:schemeClr val="dk1"/>
          </a:effectRef>
          <a:fontRef idx="minor">
            <a:schemeClr val="tx1"/>
          </a:fontRef>
        </p:style>
      </p:cxnSp>
      <p:sp>
        <p:nvSpPr>
          <p:cNvPr id="31" name="Losange 30">
            <a:extLst>
              <a:ext uri="{FF2B5EF4-FFF2-40B4-BE49-F238E27FC236}">
                <a16:creationId xmlns:a16="http://schemas.microsoft.com/office/drawing/2014/main" id="{34CFAB8E-FAD7-A01F-2186-EBA652699648}"/>
              </a:ext>
            </a:extLst>
          </p:cNvPr>
          <p:cNvSpPr/>
          <p:nvPr>
            <p:custDataLst>
              <p:tags r:id="rId20"/>
            </p:custDataLst>
          </p:nvPr>
        </p:nvSpPr>
        <p:spPr>
          <a:xfrm>
            <a:off x="6930687" y="9023837"/>
            <a:ext cx="369584" cy="443512"/>
          </a:xfrm>
          <a:prstGeom prst="diamond">
            <a:avLst/>
          </a:prstGeom>
          <a:solidFill>
            <a:schemeClr val="bg2">
              <a:lumMod val="7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7" name="Rectangle à coins arrondis 79">
            <a:extLst>
              <a:ext uri="{FF2B5EF4-FFF2-40B4-BE49-F238E27FC236}">
                <a16:creationId xmlns:a16="http://schemas.microsoft.com/office/drawing/2014/main" id="{4D6F59D2-3ECC-9AF0-FD19-22D5E074241F}"/>
              </a:ext>
            </a:extLst>
          </p:cNvPr>
          <p:cNvSpPr/>
          <p:nvPr>
            <p:custDataLst>
              <p:tags r:id="rId21"/>
            </p:custDataLst>
          </p:nvPr>
        </p:nvSpPr>
        <p:spPr>
          <a:xfrm>
            <a:off x="5601656" y="9523850"/>
            <a:ext cx="1238323" cy="500606"/>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lstStyle/>
          <a:p>
            <a:pPr algn="ctr"/>
            <a:r>
              <a:rPr lang="en-US" sz="1200" b="1" dirty="0">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rPr>
              <a:t>Mai à Juillet 2012 – 3 </a:t>
            </a:r>
            <a:r>
              <a:rPr lang="en-US" sz="1200" b="1" dirty="0" err="1">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rPr>
              <a:t>mois</a:t>
            </a:r>
            <a:r>
              <a:rPr lang="en-US" sz="1200" b="1" dirty="0">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rPr>
              <a:t> </a:t>
            </a:r>
          </a:p>
          <a:p>
            <a:pPr algn="ctr">
              <a:spcAft>
                <a:spcPts val="300"/>
              </a:spcAft>
            </a:pPr>
            <a:r>
              <a:rPr lang="en-US" sz="1200" dirty="0">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rPr>
              <a:t>Stage</a:t>
            </a:r>
          </a:p>
        </p:txBody>
      </p:sp>
      <p:pic>
        <p:nvPicPr>
          <p:cNvPr id="4" name="Image 3" descr="Une image contenant texte, Police, Graphique, logo&#10;&#10;Description générée automatiquement">
            <a:extLst>
              <a:ext uri="{FF2B5EF4-FFF2-40B4-BE49-F238E27FC236}">
                <a16:creationId xmlns:a16="http://schemas.microsoft.com/office/drawing/2014/main" id="{EFE9E73D-8F43-5F82-BE07-27FEA8D985BB}"/>
              </a:ext>
            </a:extLst>
          </p:cNvPr>
          <p:cNvPicPr>
            <a:picLocks noChangeAspect="1"/>
          </p:cNvPicPr>
          <p:nvPr>
            <p:custDataLst>
              <p:tags r:id="rId22"/>
            </p:custDataLst>
          </p:nvPr>
        </p:nvPicPr>
        <p:blipFill rotWithShape="1">
          <a:blip r:embed="rId48"/>
          <a:srcRect t="15076" b="20722"/>
          <a:stretch/>
        </p:blipFill>
        <p:spPr>
          <a:xfrm>
            <a:off x="5933046" y="1739888"/>
            <a:ext cx="745453" cy="478597"/>
          </a:xfrm>
          <a:prstGeom prst="rect">
            <a:avLst/>
          </a:prstGeom>
        </p:spPr>
      </p:pic>
      <p:sp>
        <p:nvSpPr>
          <p:cNvPr id="7" name="Rectangle 6">
            <a:extLst>
              <a:ext uri="{FF2B5EF4-FFF2-40B4-BE49-F238E27FC236}">
                <a16:creationId xmlns:a16="http://schemas.microsoft.com/office/drawing/2014/main" id="{533FD20A-6CFC-C3C8-6F14-9BFFD911BACA}"/>
              </a:ext>
            </a:extLst>
          </p:cNvPr>
          <p:cNvSpPr/>
          <p:nvPr>
            <p:custDataLst>
              <p:tags r:id="rId23"/>
            </p:custDataLst>
          </p:nvPr>
        </p:nvSpPr>
        <p:spPr>
          <a:xfrm>
            <a:off x="330327" y="4464484"/>
            <a:ext cx="4896858" cy="1892826"/>
          </a:xfrm>
          <a:prstGeom prst="rect">
            <a:avLst/>
          </a:prstGeom>
        </p:spPr>
        <p:txBody>
          <a:bodyPr wrap="square" lIns="0" rIns="0">
            <a:spAutoFit/>
          </a:bodyPr>
          <a:lstStyle/>
          <a:p>
            <a:pPr lvl="1"/>
            <a:r>
              <a:rPr lang="fr-FR" sz="1000" b="1" dirty="0">
                <a:effectLst/>
                <a:latin typeface="Roboto" panose="02000000000000000000" pitchFamily="2" charset="0"/>
                <a:ea typeface="Roboto" panose="02000000000000000000" pitchFamily="2" charset="0"/>
                <a:cs typeface="Roboto" panose="02000000000000000000" pitchFamily="2" charset="0"/>
              </a:rPr>
              <a:t>BNP Paribas </a:t>
            </a:r>
            <a:r>
              <a:rPr lang="fr-FR" sz="1000" b="1" dirty="0" err="1">
                <a:effectLst/>
                <a:latin typeface="Roboto" panose="02000000000000000000" pitchFamily="2" charset="0"/>
                <a:ea typeface="Roboto" panose="02000000000000000000" pitchFamily="2" charset="0"/>
                <a:cs typeface="Roboto" panose="02000000000000000000" pitchFamily="2" charset="0"/>
              </a:rPr>
              <a:t>Personal</a:t>
            </a:r>
            <a:r>
              <a:rPr lang="fr-FR" sz="1000" b="1" dirty="0">
                <a:effectLst/>
                <a:latin typeface="Roboto" panose="02000000000000000000" pitchFamily="2" charset="0"/>
                <a:ea typeface="Roboto" panose="02000000000000000000" pitchFamily="2" charset="0"/>
                <a:cs typeface="Roboto" panose="02000000000000000000" pitchFamily="2" charset="0"/>
              </a:rPr>
              <a:t> Finances - Cetelem </a:t>
            </a:r>
            <a:r>
              <a:rPr lang="fr-FR" sz="1000" dirty="0">
                <a:effectLst/>
                <a:latin typeface="Roboto" panose="02000000000000000000" pitchFamily="2" charset="0"/>
                <a:ea typeface="Roboto" panose="02000000000000000000" pitchFamily="2" charset="0"/>
                <a:cs typeface="Roboto" panose="02000000000000000000" pitchFamily="2" charset="0"/>
              </a:rPr>
              <a:t>– D’avril 2013 à septembre 2015 </a:t>
            </a:r>
            <a:br>
              <a:rPr lang="fr-FR" sz="1000" dirty="0">
                <a:effectLst/>
                <a:latin typeface="Roboto" panose="02000000000000000000" pitchFamily="2" charset="0"/>
                <a:ea typeface="Roboto" panose="02000000000000000000" pitchFamily="2" charset="0"/>
                <a:cs typeface="Roboto" panose="02000000000000000000" pitchFamily="2" charset="0"/>
              </a:rPr>
            </a:br>
            <a:r>
              <a:rPr lang="fr-FR" sz="1000" dirty="0">
                <a:effectLst/>
                <a:latin typeface="Roboto" panose="02000000000000000000" pitchFamily="2" charset="0"/>
                <a:ea typeface="Roboto" panose="02000000000000000000" pitchFamily="2" charset="0"/>
                <a:cs typeface="Roboto" panose="02000000000000000000" pitchFamily="2" charset="0"/>
              </a:rPr>
              <a:t>(2 ans &amp; 5 mois )</a:t>
            </a:r>
          </a:p>
          <a:p>
            <a:pPr lvl="1"/>
            <a:r>
              <a:rPr lang="fr-FR" sz="1000" b="1" dirty="0">
                <a:effectLst/>
                <a:latin typeface="Roboto" panose="02000000000000000000" pitchFamily="2" charset="0"/>
                <a:ea typeface="Roboto" panose="02000000000000000000" pitchFamily="2" charset="0"/>
                <a:cs typeface="Roboto" panose="02000000000000000000" pitchFamily="2" charset="0"/>
              </a:rPr>
              <a:t>Fonction : Chef de Projet MOE</a:t>
            </a:r>
          </a:p>
          <a:p>
            <a:pPr lvl="1">
              <a:spcAft>
                <a:spcPts val="600"/>
              </a:spcAft>
            </a:pPr>
            <a:r>
              <a:rPr lang="fr-FR" sz="1000" b="1" dirty="0">
                <a:latin typeface="Roboto" panose="02000000000000000000" pitchFamily="2" charset="0"/>
                <a:ea typeface="Roboto" panose="02000000000000000000" pitchFamily="2" charset="0"/>
                <a:cs typeface="Roboto" panose="02000000000000000000" pitchFamily="2" charset="0"/>
              </a:rPr>
              <a:t>Compétences acquises:</a:t>
            </a:r>
          </a:p>
          <a:p>
            <a:pPr marL="628650" lvl="1" indent="-171450">
              <a:buFont typeface="Wingdings" panose="05000000000000000000" pitchFamily="2" charset="2"/>
              <a:buChar char="ü"/>
            </a:pPr>
            <a:r>
              <a:rPr lang="fr-FR" sz="900" dirty="0"/>
              <a:t>Connaissance de gestion de projet dans un grand groupe financier.</a:t>
            </a:r>
          </a:p>
          <a:p>
            <a:pPr marL="628650" lvl="1" indent="-171450">
              <a:buFont typeface="Wingdings" panose="05000000000000000000" pitchFamily="2" charset="2"/>
              <a:buChar char="ü"/>
            </a:pPr>
            <a:r>
              <a:rPr lang="fr-FR" sz="900" dirty="0"/>
              <a:t>Connaissance de planification et chiffrage d’un projet.</a:t>
            </a:r>
          </a:p>
          <a:p>
            <a:pPr marL="628650" lvl="1" indent="-171450">
              <a:buFont typeface="Wingdings" panose="05000000000000000000" pitchFamily="2" charset="2"/>
              <a:buChar char="ü"/>
            </a:pPr>
            <a:r>
              <a:rPr lang="fr-FR" sz="900" dirty="0"/>
              <a:t>Connaissance de gestion d’une équipe de développeurs prestataires.</a:t>
            </a:r>
          </a:p>
          <a:p>
            <a:pPr marL="628650" lvl="1" indent="-171450">
              <a:buFont typeface="Wingdings" panose="05000000000000000000" pitchFamily="2" charset="2"/>
              <a:buChar char="ü"/>
            </a:pPr>
            <a:r>
              <a:rPr lang="fr-FR" sz="900" dirty="0"/>
              <a:t>Approfondissement d’urbanisation et d’architecture.</a:t>
            </a:r>
          </a:p>
          <a:p>
            <a:pPr marL="628650" lvl="1" indent="-171450">
              <a:buFont typeface="Wingdings" panose="05000000000000000000" pitchFamily="2" charset="2"/>
              <a:buChar char="ü"/>
            </a:pPr>
            <a:r>
              <a:rPr lang="fr-FR" sz="900" dirty="0"/>
              <a:t>Approfondissement mise en place de processus métier &amp; MOE.</a:t>
            </a:r>
          </a:p>
          <a:p>
            <a:pPr marL="628650" lvl="1" indent="-171450">
              <a:buFont typeface="Wingdings" panose="05000000000000000000" pitchFamily="2" charset="2"/>
              <a:buChar char="ü"/>
            </a:pPr>
            <a:r>
              <a:rPr lang="fr-FR" sz="900" dirty="0"/>
              <a:t>Approfondissement de la rédaction d’un cahier des charges et des spécifications.</a:t>
            </a:r>
          </a:p>
          <a:p>
            <a:pPr marL="628650" lvl="1" indent="-171450">
              <a:buFont typeface="Wingdings" panose="05000000000000000000" pitchFamily="2" charset="2"/>
              <a:buChar char="ü"/>
            </a:pPr>
            <a:r>
              <a:rPr lang="fr-FR" sz="900" dirty="0"/>
              <a:t>Approfondissement de la gestion des risques.</a:t>
            </a:r>
          </a:p>
          <a:p>
            <a:pPr marL="628650" lvl="1" indent="-171450">
              <a:buFont typeface="Wingdings" panose="05000000000000000000" pitchFamily="2" charset="2"/>
              <a:buChar char="ü"/>
            </a:pPr>
            <a:r>
              <a:rPr lang="fr-FR" sz="900" dirty="0"/>
              <a:t>Maitrise de la communication MOA / MOE / Métiers.</a:t>
            </a:r>
          </a:p>
        </p:txBody>
      </p:sp>
      <p:sp>
        <p:nvSpPr>
          <p:cNvPr id="8" name="Hexagone 7">
            <a:extLst>
              <a:ext uri="{FF2B5EF4-FFF2-40B4-BE49-F238E27FC236}">
                <a16:creationId xmlns:a16="http://schemas.microsoft.com/office/drawing/2014/main" id="{06FD7A0D-9DD7-DA2E-81E3-7469F64D05B4}"/>
              </a:ext>
            </a:extLst>
          </p:cNvPr>
          <p:cNvSpPr/>
          <p:nvPr>
            <p:custDataLst>
              <p:tags r:id="rId24"/>
            </p:custDataLst>
          </p:nvPr>
        </p:nvSpPr>
        <p:spPr>
          <a:xfrm>
            <a:off x="6951393" y="4442465"/>
            <a:ext cx="296216" cy="281355"/>
          </a:xfrm>
          <a:prstGeom prst="hexagon">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11" name="Image 10" descr="Une image contenant texte, vert, graphisme, Police&#10;&#10;Description générée automatiquement">
            <a:extLst>
              <a:ext uri="{FF2B5EF4-FFF2-40B4-BE49-F238E27FC236}">
                <a16:creationId xmlns:a16="http://schemas.microsoft.com/office/drawing/2014/main" id="{7F8ABCA8-0EC1-3776-8DC5-4CE51619E3F9}"/>
              </a:ext>
            </a:extLst>
          </p:cNvPr>
          <p:cNvPicPr>
            <a:picLocks noChangeAspect="1"/>
          </p:cNvPicPr>
          <p:nvPr>
            <p:custDataLst>
              <p:tags r:id="rId25"/>
            </p:custDataLst>
          </p:nvPr>
        </p:nvPicPr>
        <p:blipFill>
          <a:blip r:embed="rId49"/>
          <a:stretch>
            <a:fillRect/>
          </a:stretch>
        </p:blipFill>
        <p:spPr>
          <a:xfrm>
            <a:off x="5958699" y="4451913"/>
            <a:ext cx="694145" cy="694145"/>
          </a:xfrm>
          <a:prstGeom prst="rect">
            <a:avLst/>
          </a:prstGeom>
        </p:spPr>
      </p:pic>
      <p:cxnSp>
        <p:nvCxnSpPr>
          <p:cNvPr id="13" name="Connecteur droit 12">
            <a:extLst>
              <a:ext uri="{FF2B5EF4-FFF2-40B4-BE49-F238E27FC236}">
                <a16:creationId xmlns:a16="http://schemas.microsoft.com/office/drawing/2014/main" id="{1846873B-CF03-D402-84D7-734A690CF020}"/>
              </a:ext>
            </a:extLst>
          </p:cNvPr>
          <p:cNvCxnSpPr/>
          <p:nvPr>
            <p:custDataLst>
              <p:tags r:id="rId26"/>
            </p:custDataLst>
          </p:nvPr>
        </p:nvCxnSpPr>
        <p:spPr>
          <a:xfrm>
            <a:off x="0" y="6475305"/>
            <a:ext cx="5411977" cy="0"/>
          </a:xfrm>
          <a:prstGeom prst="line">
            <a:avLst/>
          </a:prstGeom>
          <a:ln>
            <a:prstDash val="dashDot"/>
          </a:ln>
        </p:spPr>
        <p:style>
          <a:lnRef idx="2">
            <a:schemeClr val="dk1"/>
          </a:lnRef>
          <a:fillRef idx="0">
            <a:schemeClr val="dk1"/>
          </a:fillRef>
          <a:effectRef idx="1">
            <a:schemeClr val="dk1"/>
          </a:effectRef>
          <a:fontRef idx="minor">
            <a:schemeClr val="tx1"/>
          </a:fontRef>
        </p:style>
      </p:cxnSp>
      <p:cxnSp>
        <p:nvCxnSpPr>
          <p:cNvPr id="14" name="Connecteur droit 13">
            <a:extLst>
              <a:ext uri="{FF2B5EF4-FFF2-40B4-BE49-F238E27FC236}">
                <a16:creationId xmlns:a16="http://schemas.microsoft.com/office/drawing/2014/main" id="{545F379A-5E71-E2B2-D834-46B63B35FCA7}"/>
              </a:ext>
            </a:extLst>
          </p:cNvPr>
          <p:cNvCxnSpPr>
            <a:cxnSpLocks/>
          </p:cNvCxnSpPr>
          <p:nvPr>
            <p:custDataLst>
              <p:tags r:id="rId27"/>
            </p:custDataLst>
          </p:nvPr>
        </p:nvCxnSpPr>
        <p:spPr>
          <a:xfrm>
            <a:off x="5411977" y="6468533"/>
            <a:ext cx="2158470" cy="0"/>
          </a:xfrm>
          <a:prstGeom prst="line">
            <a:avLst/>
          </a:prstGeom>
          <a:ln>
            <a:solidFill>
              <a:srgbClr val="FDFDFD"/>
            </a:solidFill>
            <a:prstDash val="dashDot"/>
          </a:ln>
        </p:spPr>
        <p:style>
          <a:lnRef idx="2">
            <a:schemeClr val="dk1"/>
          </a:lnRef>
          <a:fillRef idx="0">
            <a:schemeClr val="dk1"/>
          </a:fillRef>
          <a:effectRef idx="1">
            <a:schemeClr val="dk1"/>
          </a:effectRef>
          <a:fontRef idx="minor">
            <a:schemeClr val="tx1"/>
          </a:fontRef>
        </p:style>
      </p:cxnSp>
      <p:sp>
        <p:nvSpPr>
          <p:cNvPr id="15" name="Rectangle 14">
            <a:extLst>
              <a:ext uri="{FF2B5EF4-FFF2-40B4-BE49-F238E27FC236}">
                <a16:creationId xmlns:a16="http://schemas.microsoft.com/office/drawing/2014/main" id="{40BA980A-D23D-82AE-D63D-9E0EC7BC424F}"/>
              </a:ext>
            </a:extLst>
          </p:cNvPr>
          <p:cNvSpPr/>
          <p:nvPr>
            <p:custDataLst>
              <p:tags r:id="rId28"/>
            </p:custDataLst>
          </p:nvPr>
        </p:nvSpPr>
        <p:spPr>
          <a:xfrm>
            <a:off x="343924" y="6628906"/>
            <a:ext cx="4793381" cy="1669688"/>
          </a:xfrm>
          <a:prstGeom prst="rect">
            <a:avLst/>
          </a:prstGeom>
        </p:spPr>
        <p:txBody>
          <a:bodyPr wrap="square" lIns="0" rIns="0">
            <a:spAutoFit/>
          </a:bodyPr>
          <a:lstStyle/>
          <a:p>
            <a:pPr>
              <a:spcAft>
                <a:spcPts val="600"/>
              </a:spcAft>
            </a:pPr>
            <a:r>
              <a:rPr lang="fr-FR" sz="1000" b="1"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Nom de l’entreprise : Groupe AGRICA.</a:t>
            </a:r>
            <a:endParaRPr lang="fr-FR" sz="10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endParaRPr>
          </a:p>
          <a:p>
            <a:pPr>
              <a:spcAft>
                <a:spcPts val="600"/>
              </a:spcAft>
            </a:pPr>
            <a:r>
              <a:rPr lang="fr-FR" sz="1000" b="1"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Localisation : </a:t>
            </a:r>
            <a:r>
              <a:rPr lang="fr-FR" sz="10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Paris – Convention.</a:t>
            </a:r>
          </a:p>
          <a:p>
            <a:pPr>
              <a:spcAft>
                <a:spcPts val="600"/>
              </a:spcAft>
            </a:pPr>
            <a:r>
              <a:rPr lang="fr-FR" sz="1000" b="1"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Titre : </a:t>
            </a:r>
            <a:r>
              <a:rPr lang="fr-FR" sz="10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Analyste-programmeur PHP</a:t>
            </a:r>
          </a:p>
          <a:p>
            <a:pPr>
              <a:spcAft>
                <a:spcPts val="600"/>
              </a:spcAft>
            </a:pPr>
            <a:r>
              <a:rPr lang="fr-FR" sz="1050" b="1"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Compétences acquises:</a:t>
            </a:r>
          </a:p>
          <a:p>
            <a:pPr marL="171450" indent="-171450">
              <a:buFont typeface="Wingdings" panose="05000000000000000000" pitchFamily="2" charset="2"/>
              <a:buChar char="ü"/>
            </a:pPr>
            <a:r>
              <a:rPr lang="fr-FR" sz="10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Connaissance d’urbanisation et d’architecture.</a:t>
            </a:r>
          </a:p>
          <a:p>
            <a:pPr marL="171450" indent="-171450">
              <a:buFont typeface="Wingdings" panose="05000000000000000000" pitchFamily="2" charset="2"/>
              <a:buChar char="ü"/>
            </a:pPr>
            <a:r>
              <a:rPr lang="fr-FR" sz="10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Connaissance gestion des risques.</a:t>
            </a:r>
          </a:p>
          <a:p>
            <a:pPr marL="171450" indent="-171450">
              <a:buFont typeface="Wingdings" panose="05000000000000000000" pitchFamily="2" charset="2"/>
              <a:buChar char="ü"/>
            </a:pPr>
            <a:r>
              <a:rPr lang="fr-FR" sz="10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Approfondissement de la communication MOA – MOE.</a:t>
            </a:r>
          </a:p>
          <a:p>
            <a:pPr marL="171450" indent="-171450">
              <a:buFont typeface="Wingdings" panose="05000000000000000000" pitchFamily="2" charset="2"/>
              <a:buChar char="ü"/>
            </a:pPr>
            <a:r>
              <a:rPr lang="fr-FR" sz="10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Approfondissement d’un développement web sous langage PHP.</a:t>
            </a:r>
          </a:p>
        </p:txBody>
      </p:sp>
      <p:sp>
        <p:nvSpPr>
          <p:cNvPr id="17" name="Rectangle à coins arrondis 79">
            <a:extLst>
              <a:ext uri="{FF2B5EF4-FFF2-40B4-BE49-F238E27FC236}">
                <a16:creationId xmlns:a16="http://schemas.microsoft.com/office/drawing/2014/main" id="{A8DEF8E4-4FBB-8AA3-1543-57DE6A86E053}"/>
              </a:ext>
            </a:extLst>
          </p:cNvPr>
          <p:cNvSpPr/>
          <p:nvPr>
            <p:custDataLst>
              <p:tags r:id="rId29"/>
            </p:custDataLst>
          </p:nvPr>
        </p:nvSpPr>
        <p:spPr>
          <a:xfrm>
            <a:off x="5601657" y="7403585"/>
            <a:ext cx="1180502" cy="500606"/>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lstStyle/>
          <a:p>
            <a:pPr algn="ctr">
              <a:spcAft>
                <a:spcPts val="300"/>
              </a:spcAft>
            </a:pPr>
            <a:r>
              <a:rPr lang="en-US" sz="1200" b="1" dirty="0">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rPr>
              <a:t>Avril à </a:t>
            </a:r>
            <a:r>
              <a:rPr lang="en-US" sz="1200" b="1" dirty="0" err="1">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rPr>
              <a:t>decembre</a:t>
            </a:r>
            <a:r>
              <a:rPr lang="en-US" sz="1200" b="1" dirty="0">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rPr>
              <a:t> 2012 - 8 </a:t>
            </a:r>
            <a:r>
              <a:rPr lang="en-US" sz="1200" b="1" dirty="0" err="1">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rPr>
              <a:t>mois</a:t>
            </a:r>
            <a:br>
              <a:rPr lang="en-US" sz="1200" b="1" dirty="0">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rPr>
            </a:br>
            <a:r>
              <a:rPr lang="fr-FR" sz="1200" dirty="0">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rPr>
              <a:t>Stage de fin d’études et CDD de deux mois</a:t>
            </a:r>
            <a:endParaRPr lang="en-US" sz="1200" dirty="0">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endParaRPr>
          </a:p>
        </p:txBody>
      </p:sp>
      <p:sp>
        <p:nvSpPr>
          <p:cNvPr id="32" name="Losange 31">
            <a:extLst>
              <a:ext uri="{FF2B5EF4-FFF2-40B4-BE49-F238E27FC236}">
                <a16:creationId xmlns:a16="http://schemas.microsoft.com/office/drawing/2014/main" id="{47FF8ED5-296D-A2EF-8E6C-476EC34B0CBA}"/>
              </a:ext>
            </a:extLst>
          </p:cNvPr>
          <p:cNvSpPr/>
          <p:nvPr>
            <p:custDataLst>
              <p:tags r:id="rId30"/>
            </p:custDataLst>
          </p:nvPr>
        </p:nvSpPr>
        <p:spPr>
          <a:xfrm>
            <a:off x="6922710" y="6711519"/>
            <a:ext cx="369584" cy="443512"/>
          </a:xfrm>
          <a:prstGeom prst="diamond">
            <a:avLst/>
          </a:prstGeom>
          <a:solidFill>
            <a:schemeClr val="bg2">
              <a:lumMod val="7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38" name="Image 37" descr="Une image contenant texte, logo, Graphique, Bleu électrique&#10;&#10;Description générée automatiquement">
            <a:extLst>
              <a:ext uri="{FF2B5EF4-FFF2-40B4-BE49-F238E27FC236}">
                <a16:creationId xmlns:a16="http://schemas.microsoft.com/office/drawing/2014/main" id="{54A7F2F8-ED68-CC78-E08A-35BDC2E3C708}"/>
              </a:ext>
            </a:extLst>
          </p:cNvPr>
          <p:cNvPicPr>
            <a:picLocks noChangeAspect="1"/>
          </p:cNvPicPr>
          <p:nvPr>
            <p:custDataLst>
              <p:tags r:id="rId31"/>
            </p:custDataLst>
          </p:nvPr>
        </p:nvPicPr>
        <p:blipFill rotWithShape="1">
          <a:blip r:embed="rId50"/>
          <a:srcRect l="8291" t="16961" r="8464" b="24439"/>
          <a:stretch/>
        </p:blipFill>
        <p:spPr>
          <a:xfrm>
            <a:off x="5610078" y="6738586"/>
            <a:ext cx="1180502" cy="554270"/>
          </a:xfrm>
          <a:prstGeom prst="rect">
            <a:avLst/>
          </a:prstGeom>
        </p:spPr>
      </p:pic>
      <p:sp>
        <p:nvSpPr>
          <p:cNvPr id="43" name="Rectangle 42">
            <a:extLst>
              <a:ext uri="{FF2B5EF4-FFF2-40B4-BE49-F238E27FC236}">
                <a16:creationId xmlns:a16="http://schemas.microsoft.com/office/drawing/2014/main" id="{0DEEB8AB-87C2-27B6-D275-70A4986518C5}"/>
              </a:ext>
            </a:extLst>
          </p:cNvPr>
          <p:cNvSpPr/>
          <p:nvPr>
            <p:custDataLst>
              <p:tags r:id="rId32"/>
            </p:custDataLst>
          </p:nvPr>
        </p:nvSpPr>
        <p:spPr>
          <a:xfrm>
            <a:off x="332460" y="8713256"/>
            <a:ext cx="4793381" cy="1669688"/>
          </a:xfrm>
          <a:prstGeom prst="rect">
            <a:avLst/>
          </a:prstGeom>
        </p:spPr>
        <p:txBody>
          <a:bodyPr wrap="square" lIns="0" rIns="0">
            <a:spAutoFit/>
          </a:bodyPr>
          <a:lstStyle/>
          <a:p>
            <a:pPr>
              <a:spcAft>
                <a:spcPts val="600"/>
              </a:spcAft>
            </a:pPr>
            <a:r>
              <a:rPr lang="fr-FR" sz="1000" b="1"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Nom de l’entreprise : SOCIO-LOGICIEL.</a:t>
            </a:r>
            <a:endParaRPr lang="fr-FR" sz="10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endParaRPr>
          </a:p>
          <a:p>
            <a:pPr>
              <a:spcAft>
                <a:spcPts val="600"/>
              </a:spcAft>
            </a:pPr>
            <a:r>
              <a:rPr lang="fr-FR" sz="1000" b="1"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Localisation : </a:t>
            </a:r>
            <a:r>
              <a:rPr lang="fr-FR" sz="10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Paris – Montparnasse.</a:t>
            </a:r>
          </a:p>
          <a:p>
            <a:pPr>
              <a:spcAft>
                <a:spcPts val="600"/>
              </a:spcAft>
            </a:pPr>
            <a:r>
              <a:rPr lang="fr-FR" sz="1000" b="1"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Titre : </a:t>
            </a:r>
            <a:r>
              <a:rPr lang="fr-FR" sz="10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Analyste-Programmeur - VBA &amp; </a:t>
            </a:r>
            <a:r>
              <a:rPr lang="fr-FR" sz="1000" dirty="0" err="1">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ASP.Net</a:t>
            </a:r>
            <a:r>
              <a:rPr lang="fr-FR" sz="10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a:t>
            </a:r>
          </a:p>
          <a:p>
            <a:pPr>
              <a:spcAft>
                <a:spcPts val="600"/>
              </a:spcAft>
            </a:pPr>
            <a:r>
              <a:rPr lang="fr-FR" sz="1050" b="1"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Compétences acquises:</a:t>
            </a:r>
          </a:p>
          <a:p>
            <a:pPr marL="171450" indent="-171450">
              <a:buFont typeface="Wingdings" panose="05000000000000000000" pitchFamily="2" charset="2"/>
              <a:buChar char="ü"/>
            </a:pPr>
            <a:r>
              <a:rPr lang="fr-FR" sz="10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Connaissance d’urbanisation et d’architecture.</a:t>
            </a:r>
          </a:p>
          <a:p>
            <a:pPr marL="171450" indent="-171450">
              <a:buFont typeface="Wingdings" panose="05000000000000000000" pitchFamily="2" charset="2"/>
              <a:buChar char="ü"/>
            </a:pPr>
            <a:r>
              <a:rPr lang="fr-FR" sz="10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Connaissance gestion des risques.</a:t>
            </a:r>
          </a:p>
          <a:p>
            <a:pPr marL="171450" indent="-171450">
              <a:buFont typeface="Wingdings" panose="05000000000000000000" pitchFamily="2" charset="2"/>
              <a:buChar char="ü"/>
            </a:pPr>
            <a:r>
              <a:rPr lang="fr-FR" sz="10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Approfondissement de la communication MOA – MOE.</a:t>
            </a:r>
          </a:p>
          <a:p>
            <a:pPr marL="171450" indent="-171450">
              <a:buFont typeface="Wingdings" panose="05000000000000000000" pitchFamily="2" charset="2"/>
              <a:buChar char="ü"/>
            </a:pPr>
            <a:r>
              <a:rPr lang="fr-FR" sz="10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Approfondissement d’un développement web sous langage PHP.</a:t>
            </a:r>
          </a:p>
        </p:txBody>
      </p:sp>
      <p:pic>
        <p:nvPicPr>
          <p:cNvPr id="49" name="Image 48" descr="Une image contenant texte, Police, logo, Graphique&#10;&#10;Description générée automatiquement">
            <a:extLst>
              <a:ext uri="{FF2B5EF4-FFF2-40B4-BE49-F238E27FC236}">
                <a16:creationId xmlns:a16="http://schemas.microsoft.com/office/drawing/2014/main" id="{900BB4E9-F290-44E3-9F2B-709D4A600CE0}"/>
              </a:ext>
            </a:extLst>
          </p:cNvPr>
          <p:cNvPicPr>
            <a:picLocks noChangeAspect="1"/>
          </p:cNvPicPr>
          <p:nvPr>
            <p:custDataLst>
              <p:tags r:id="rId33"/>
            </p:custDataLst>
          </p:nvPr>
        </p:nvPicPr>
        <p:blipFill rotWithShape="1">
          <a:blip r:embed="rId51"/>
          <a:srcRect l="5916" t="29436" r="5916" b="35929"/>
          <a:stretch/>
        </p:blipFill>
        <p:spPr>
          <a:xfrm>
            <a:off x="5610078" y="9039912"/>
            <a:ext cx="1238323" cy="368776"/>
          </a:xfrm>
          <a:prstGeom prst="rect">
            <a:avLst/>
          </a:prstGeom>
        </p:spPr>
      </p:pic>
      <p:pic>
        <p:nvPicPr>
          <p:cNvPr id="2" name="Graphique 1" descr="Route contour">
            <a:extLst>
              <a:ext uri="{FF2B5EF4-FFF2-40B4-BE49-F238E27FC236}">
                <a16:creationId xmlns:a16="http://schemas.microsoft.com/office/drawing/2014/main" id="{72F98DB7-A059-5DB6-57BD-659D226D2C74}"/>
              </a:ext>
            </a:extLst>
          </p:cNvPr>
          <p:cNvPicPr>
            <a:picLocks noChangeAspect="1"/>
          </p:cNvPicPr>
          <p:nvPr>
            <p:custDataLst>
              <p:tags r:id="rId34"/>
            </p:custDataLst>
          </p:nvPr>
        </p:nvPicPr>
        <p:blipFill>
          <a:blip r:embed="rId52">
            <a:extLst>
              <a:ext uri="{96DAC541-7B7A-43D3-8B79-37D633B846F1}">
                <asvg:svgBlip xmlns:asvg="http://schemas.microsoft.com/office/drawing/2016/SVG/main" r:embed="rId53"/>
              </a:ext>
            </a:extLst>
          </a:blip>
          <a:stretch>
            <a:fillRect/>
          </a:stretch>
        </p:blipFill>
        <p:spPr>
          <a:xfrm>
            <a:off x="2521634" y="1452058"/>
            <a:ext cx="218980" cy="218980"/>
          </a:xfrm>
          <a:prstGeom prst="rect">
            <a:avLst/>
          </a:prstGeom>
        </p:spPr>
      </p:pic>
      <p:sp>
        <p:nvSpPr>
          <p:cNvPr id="6" name="Rectangle à coins arrondis 79">
            <a:extLst>
              <a:ext uri="{FF2B5EF4-FFF2-40B4-BE49-F238E27FC236}">
                <a16:creationId xmlns:a16="http://schemas.microsoft.com/office/drawing/2014/main" id="{92358788-C8C0-7833-880B-FB0244909037}"/>
              </a:ext>
            </a:extLst>
          </p:cNvPr>
          <p:cNvSpPr/>
          <p:nvPr>
            <p:custDataLst>
              <p:tags r:id="rId35"/>
            </p:custDataLst>
          </p:nvPr>
        </p:nvSpPr>
        <p:spPr>
          <a:xfrm>
            <a:off x="1706722" y="516330"/>
            <a:ext cx="5408757" cy="155220"/>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90000" bIns="36000" rtlCol="0" anchor="ctr"/>
          <a:lstStyle/>
          <a:p>
            <a:r>
              <a:rPr lang="en-US" sz="1050" b="1" dirty="0">
                <a:solidFill>
                  <a:schemeClr val="tx1">
                    <a:lumMod val="75000"/>
                    <a:lumOff val="25000"/>
                  </a:schemeClr>
                </a:solidFill>
                <a:latin typeface="Old Standard TT" panose="00000500000000000000" pitchFamily="2" charset="0"/>
              </a:rPr>
              <a:t>PRODUCT/SERVICE OWNER ATLASSIAN &amp; INSUFFLEUR AGILE</a:t>
            </a:r>
          </a:p>
        </p:txBody>
      </p:sp>
      <p:grpSp>
        <p:nvGrpSpPr>
          <p:cNvPr id="21" name="Groupe 20">
            <a:extLst>
              <a:ext uri="{FF2B5EF4-FFF2-40B4-BE49-F238E27FC236}">
                <a16:creationId xmlns:a16="http://schemas.microsoft.com/office/drawing/2014/main" id="{0FB233FE-680B-3814-A994-ABCDAE88F83F}"/>
              </a:ext>
            </a:extLst>
          </p:cNvPr>
          <p:cNvGrpSpPr/>
          <p:nvPr/>
        </p:nvGrpSpPr>
        <p:grpSpPr>
          <a:xfrm>
            <a:off x="6487414" y="345335"/>
            <a:ext cx="550080" cy="652429"/>
            <a:chOff x="3258892" y="1900954"/>
            <a:chExt cx="3457538" cy="3981931"/>
          </a:xfrm>
        </p:grpSpPr>
        <p:pic>
          <p:nvPicPr>
            <p:cNvPr id="22" name="Image 21" descr="Une image contenant art, motif, Rectangle, carré&#10;&#10;Description générée automatiquement">
              <a:extLst>
                <a:ext uri="{FF2B5EF4-FFF2-40B4-BE49-F238E27FC236}">
                  <a16:creationId xmlns:a16="http://schemas.microsoft.com/office/drawing/2014/main" id="{8716FF81-3C21-214C-1EAF-E4FB51D4DFC5}"/>
                </a:ext>
              </a:extLst>
            </p:cNvPr>
            <p:cNvPicPr>
              <a:picLocks noChangeAspect="1"/>
            </p:cNvPicPr>
            <p:nvPr/>
          </p:nvPicPr>
          <p:blipFill>
            <a:blip r:embed="rId54"/>
            <a:stretch>
              <a:fillRect/>
            </a:stretch>
          </p:blipFill>
          <p:spPr>
            <a:xfrm>
              <a:off x="3258892" y="1900954"/>
              <a:ext cx="3457538" cy="3981931"/>
            </a:xfrm>
            <a:prstGeom prst="rect">
              <a:avLst/>
            </a:prstGeom>
          </p:spPr>
        </p:pic>
        <p:pic>
          <p:nvPicPr>
            <p:cNvPr id="23" name="Image 22">
              <a:extLst>
                <a:ext uri="{FF2B5EF4-FFF2-40B4-BE49-F238E27FC236}">
                  <a16:creationId xmlns:a16="http://schemas.microsoft.com/office/drawing/2014/main" id="{AC18A9DF-8E4F-3406-FE51-4EBDFEB5885F}"/>
                </a:ext>
              </a:extLst>
            </p:cNvPr>
            <p:cNvPicPr>
              <a:picLocks noChangeAspect="1"/>
            </p:cNvPicPr>
            <p:nvPr/>
          </p:nvPicPr>
          <p:blipFill>
            <a:blip r:embed="rId55"/>
            <a:stretch>
              <a:fillRect/>
            </a:stretch>
          </p:blipFill>
          <p:spPr>
            <a:xfrm>
              <a:off x="3996440" y="2011581"/>
              <a:ext cx="2608808" cy="2583627"/>
            </a:xfrm>
            <a:prstGeom prst="rect">
              <a:avLst/>
            </a:prstGeom>
          </p:spPr>
        </p:pic>
      </p:grpSp>
    </p:spTree>
    <p:extLst>
      <p:ext uri="{BB962C8B-B14F-4D97-AF65-F5344CB8AC3E}">
        <p14:creationId xmlns:p14="http://schemas.microsoft.com/office/powerpoint/2010/main" val="31521332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E7C61260-9E5A-2C28-64C6-74508E703B66}"/>
              </a:ext>
            </a:extLst>
          </p:cNvPr>
          <p:cNvSpPr>
            <a:spLocks/>
          </p:cNvSpPr>
          <p:nvPr>
            <p:custDataLst>
              <p:tags r:id="rId1"/>
            </p:custDataLst>
          </p:nvPr>
        </p:nvSpPr>
        <p:spPr>
          <a:xfrm>
            <a:off x="0" y="8714845"/>
            <a:ext cx="7560000" cy="1973793"/>
          </a:xfrm>
          <a:prstGeom prst="rect">
            <a:avLst/>
          </a:prstGeom>
          <a:solidFill>
            <a:srgbClr val="EAEAE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Aft>
                <a:spcPts val="300"/>
              </a:spcAft>
            </a:pPr>
            <a:endParaRPr lang="fr-FR" dirty="0"/>
          </a:p>
        </p:txBody>
      </p:sp>
      <p:sp>
        <p:nvSpPr>
          <p:cNvPr id="56" name="Rectangle 55">
            <a:extLst>
              <a:ext uri="{FF2B5EF4-FFF2-40B4-BE49-F238E27FC236}">
                <a16:creationId xmlns:a16="http://schemas.microsoft.com/office/drawing/2014/main" id="{BB4B7E99-4411-9B01-74ED-DF000074E746}"/>
              </a:ext>
            </a:extLst>
          </p:cNvPr>
          <p:cNvSpPr>
            <a:spLocks/>
          </p:cNvSpPr>
          <p:nvPr>
            <p:custDataLst>
              <p:tags r:id="rId2"/>
            </p:custDataLst>
          </p:nvPr>
        </p:nvSpPr>
        <p:spPr>
          <a:xfrm>
            <a:off x="5411977" y="1202688"/>
            <a:ext cx="2150873" cy="9499597"/>
          </a:xfrm>
          <a:prstGeom prst="rect">
            <a:avLst/>
          </a:prstGeom>
          <a:solidFill>
            <a:srgbClr val="5554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Aft>
                <a:spcPts val="300"/>
              </a:spcAft>
            </a:pPr>
            <a:endParaRPr lang="fr-FR" dirty="0"/>
          </a:p>
        </p:txBody>
      </p:sp>
      <p:sp>
        <p:nvSpPr>
          <p:cNvPr id="12" name="Rectangle 11">
            <a:extLst>
              <a:ext uri="{FF2B5EF4-FFF2-40B4-BE49-F238E27FC236}">
                <a16:creationId xmlns:a16="http://schemas.microsoft.com/office/drawing/2014/main" id="{8C960FE9-3FCE-4113-887F-C4EA7DC37C50}"/>
              </a:ext>
            </a:extLst>
          </p:cNvPr>
          <p:cNvSpPr>
            <a:spLocks/>
          </p:cNvSpPr>
          <p:nvPr>
            <p:custDataLst>
              <p:tags r:id="rId3"/>
            </p:custDataLst>
          </p:nvPr>
        </p:nvSpPr>
        <p:spPr>
          <a:xfrm>
            <a:off x="0" y="2991"/>
            <a:ext cx="7560000" cy="1209120"/>
          </a:xfrm>
          <a:prstGeom prst="rect">
            <a:avLst/>
          </a:prstGeom>
          <a:solidFill>
            <a:srgbClr val="EAEAE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Aft>
                <a:spcPts val="300"/>
              </a:spcAft>
            </a:pPr>
            <a:endParaRPr lang="fr-FR" dirty="0"/>
          </a:p>
        </p:txBody>
      </p:sp>
      <p:cxnSp>
        <p:nvCxnSpPr>
          <p:cNvPr id="20" name="Connecteur droit 19">
            <a:extLst>
              <a:ext uri="{FF2B5EF4-FFF2-40B4-BE49-F238E27FC236}">
                <a16:creationId xmlns:a16="http://schemas.microsoft.com/office/drawing/2014/main" id="{0692D8E3-68D6-442A-8877-68D7386AE11B}"/>
              </a:ext>
            </a:extLst>
          </p:cNvPr>
          <p:cNvCxnSpPr>
            <a:cxnSpLocks/>
          </p:cNvCxnSpPr>
          <p:nvPr>
            <p:custDataLst>
              <p:tags r:id="rId4"/>
            </p:custDataLst>
          </p:nvPr>
        </p:nvCxnSpPr>
        <p:spPr>
          <a:xfrm>
            <a:off x="343924" y="1686938"/>
            <a:ext cx="4618641" cy="0"/>
          </a:xfrm>
          <a:prstGeom prst="line">
            <a:avLst/>
          </a:prstGeom>
          <a:ln w="6350">
            <a:solidFill>
              <a:srgbClr val="555454"/>
            </a:solidFill>
          </a:ln>
          <a:effectLst/>
        </p:spPr>
        <p:style>
          <a:lnRef idx="2">
            <a:schemeClr val="accent1"/>
          </a:lnRef>
          <a:fillRef idx="0">
            <a:schemeClr val="accent1"/>
          </a:fillRef>
          <a:effectRef idx="1">
            <a:schemeClr val="accent1"/>
          </a:effectRef>
          <a:fontRef idx="minor">
            <a:schemeClr val="tx1"/>
          </a:fontRef>
        </p:style>
      </p:cxnSp>
      <p:sp>
        <p:nvSpPr>
          <p:cNvPr id="19" name="Rectangle à coins arrondis 79">
            <a:extLst>
              <a:ext uri="{FF2B5EF4-FFF2-40B4-BE49-F238E27FC236}">
                <a16:creationId xmlns:a16="http://schemas.microsoft.com/office/drawing/2014/main" id="{2EAE9422-592F-4858-B5E6-78B7CF3F5ADB}"/>
              </a:ext>
            </a:extLst>
          </p:cNvPr>
          <p:cNvSpPr/>
          <p:nvPr>
            <p:custDataLst>
              <p:tags r:id="rId5"/>
            </p:custDataLst>
          </p:nvPr>
        </p:nvSpPr>
        <p:spPr>
          <a:xfrm>
            <a:off x="1701165" y="272745"/>
            <a:ext cx="2743236" cy="290233"/>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90000" bIns="36000" rtlCol="0" anchor="ctr"/>
          <a:lstStyle/>
          <a:p>
            <a:pPr>
              <a:spcAft>
                <a:spcPts val="300"/>
              </a:spcAft>
            </a:pPr>
            <a:r>
              <a:rPr lang="en-US" sz="1600" dirty="0">
                <a:solidFill>
                  <a:srgbClr val="555454"/>
                </a:solidFill>
                <a:latin typeface="Roboto SemiBold" panose="02000000000000000000" pitchFamily="2" charset="0"/>
                <a:ea typeface="Roboto SemiBold" panose="02000000000000000000" pitchFamily="2" charset="0"/>
                <a:cs typeface="Helvetica Neue Condensed" panose="02000503000000020004" pitchFamily="2" charset="0"/>
              </a:rPr>
              <a:t>Paul </a:t>
            </a:r>
            <a:r>
              <a:rPr lang="en-US" sz="1600" b="1" dirty="0">
                <a:solidFill>
                  <a:srgbClr val="BFBFBF"/>
                </a:solidFill>
                <a:latin typeface="Roboto SemiBold" panose="02000000000000000000" pitchFamily="2" charset="0"/>
              </a:rPr>
              <a:t>FLYE SAINTE MARIE</a:t>
            </a:r>
            <a:endParaRPr lang="en-US" sz="1600" b="1" dirty="0">
              <a:solidFill>
                <a:srgbClr val="BFBFBF"/>
              </a:solidFill>
              <a:latin typeface="Roboto SemiBold" panose="02000000000000000000" pitchFamily="2" charset="0"/>
              <a:ea typeface="Roboto SemiBold" panose="02000000000000000000" pitchFamily="2" charset="0"/>
              <a:cs typeface="Helvetica Neue Condensed" panose="02000503000000020004" pitchFamily="2" charset="0"/>
            </a:endParaRPr>
          </a:p>
        </p:txBody>
      </p:sp>
      <p:sp>
        <p:nvSpPr>
          <p:cNvPr id="24" name="Rectangle à coins arrondis 79">
            <a:extLst>
              <a:ext uri="{FF2B5EF4-FFF2-40B4-BE49-F238E27FC236}">
                <a16:creationId xmlns:a16="http://schemas.microsoft.com/office/drawing/2014/main" id="{10D5A0C0-D2ED-4EF9-8CEC-C92C0B32162A}"/>
              </a:ext>
            </a:extLst>
          </p:cNvPr>
          <p:cNvSpPr/>
          <p:nvPr>
            <p:custDataLst>
              <p:tags r:id="rId6"/>
            </p:custDataLst>
          </p:nvPr>
        </p:nvSpPr>
        <p:spPr>
          <a:xfrm>
            <a:off x="1706722" y="516330"/>
            <a:ext cx="5408757" cy="155220"/>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90000" bIns="36000" rtlCol="0" anchor="ctr"/>
          <a:lstStyle/>
          <a:p>
            <a:r>
              <a:rPr lang="en-US" sz="1050" b="1" dirty="0">
                <a:solidFill>
                  <a:schemeClr val="tx1">
                    <a:lumMod val="75000"/>
                    <a:lumOff val="25000"/>
                  </a:schemeClr>
                </a:solidFill>
                <a:latin typeface="Old Standard TT" panose="00000500000000000000" pitchFamily="2" charset="0"/>
              </a:rPr>
              <a:t>PRODUCT/SERVICE OWNER ATLASSIAN &amp; INSUFFLEUR AGILE</a:t>
            </a:r>
          </a:p>
        </p:txBody>
      </p:sp>
      <p:sp>
        <p:nvSpPr>
          <p:cNvPr id="25" name="Rectangle à coins arrondis 79">
            <a:extLst>
              <a:ext uri="{FF2B5EF4-FFF2-40B4-BE49-F238E27FC236}">
                <a16:creationId xmlns:a16="http://schemas.microsoft.com/office/drawing/2014/main" id="{33A9437E-165F-431B-BDC0-11DC7CDBB939}"/>
              </a:ext>
            </a:extLst>
          </p:cNvPr>
          <p:cNvSpPr/>
          <p:nvPr>
            <p:custDataLst>
              <p:tags r:id="rId7"/>
            </p:custDataLst>
          </p:nvPr>
        </p:nvSpPr>
        <p:spPr>
          <a:xfrm>
            <a:off x="338368" y="1390376"/>
            <a:ext cx="4618641" cy="321580"/>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spcAft>
                <a:spcPts val="300"/>
              </a:spcAft>
            </a:pPr>
            <a:r>
              <a:rPr lang="en-US" sz="1500" b="1" dirty="0" err="1">
                <a:solidFill>
                  <a:schemeClr val="tx1">
                    <a:lumMod val="75000"/>
                    <a:lumOff val="25000"/>
                  </a:schemeClr>
                </a:solidFill>
                <a:latin typeface="Old Standard TT" panose="00000500000000000000" pitchFamily="2" charset="0"/>
                <a:ea typeface="Helvetica Neue Condensed" panose="02000503000000020004" pitchFamily="2" charset="0"/>
                <a:cs typeface="Helvetica Neue Condensed" panose="02000503000000020004" pitchFamily="2" charset="0"/>
              </a:rPr>
              <a:t>Synthèse</a:t>
            </a:r>
            <a:r>
              <a:rPr lang="en-US" sz="1500" b="1" dirty="0">
                <a:solidFill>
                  <a:schemeClr val="tx1">
                    <a:lumMod val="75000"/>
                    <a:lumOff val="25000"/>
                  </a:schemeClr>
                </a:solidFill>
                <a:latin typeface="Old Standard TT" panose="00000500000000000000" pitchFamily="2" charset="0"/>
                <a:ea typeface="Helvetica Neue Condensed" panose="02000503000000020004" pitchFamily="2" charset="0"/>
                <a:cs typeface="Helvetica Neue Condensed" panose="02000503000000020004" pitchFamily="2" charset="0"/>
              </a:rPr>
              <a:t> des </a:t>
            </a:r>
            <a:r>
              <a:rPr lang="en-US" sz="1500" b="1" dirty="0" err="1">
                <a:solidFill>
                  <a:schemeClr val="tx1">
                    <a:lumMod val="75000"/>
                    <a:lumOff val="25000"/>
                  </a:schemeClr>
                </a:solidFill>
                <a:latin typeface="Old Standard TT" panose="00000500000000000000" pitchFamily="2" charset="0"/>
                <a:ea typeface="Helvetica Neue Condensed" panose="02000503000000020004" pitchFamily="2" charset="0"/>
                <a:cs typeface="Helvetica Neue Condensed" panose="02000503000000020004" pitchFamily="2" charset="0"/>
              </a:rPr>
              <a:t>expériences</a:t>
            </a:r>
            <a:endParaRPr lang="en-US" sz="1500" b="1" dirty="0">
              <a:solidFill>
                <a:schemeClr val="tx1">
                  <a:lumMod val="75000"/>
                  <a:lumOff val="25000"/>
                </a:schemeClr>
              </a:solidFill>
              <a:latin typeface="Old Standard TT" panose="00000500000000000000" pitchFamily="2" charset="0"/>
              <a:ea typeface="Helvetica Neue Condensed" panose="02000503000000020004" pitchFamily="2" charset="0"/>
              <a:cs typeface="Helvetica Neue Condensed" panose="02000503000000020004" pitchFamily="2" charset="0"/>
            </a:endParaRPr>
          </a:p>
        </p:txBody>
      </p:sp>
      <p:pic>
        <p:nvPicPr>
          <p:cNvPr id="42" name="Image 41" descr="Une image contenant Visage humain, portrait, Barbe humaine, Front&#10;&#10;Description générée automatiquement">
            <a:extLst>
              <a:ext uri="{FF2B5EF4-FFF2-40B4-BE49-F238E27FC236}">
                <a16:creationId xmlns:a16="http://schemas.microsoft.com/office/drawing/2014/main" id="{B1F543C4-5CC3-AAA3-9E56-3FE8C72F0A87}"/>
              </a:ext>
            </a:extLst>
          </p:cNvPr>
          <p:cNvPicPr>
            <a:picLocks noChangeAspect="1"/>
          </p:cNvPicPr>
          <p:nvPr>
            <p:custDataLst>
              <p:tags r:id="rId8"/>
            </p:custDataLst>
          </p:nvPr>
        </p:nvPicPr>
        <p:blipFill>
          <a:blip r:embed="rId44"/>
          <a:stretch>
            <a:fillRect/>
          </a:stretch>
        </p:blipFill>
        <p:spPr>
          <a:xfrm>
            <a:off x="716446" y="161232"/>
            <a:ext cx="849354" cy="849354"/>
          </a:xfrm>
          <a:prstGeom prst="rect">
            <a:avLst/>
          </a:prstGeom>
        </p:spPr>
      </p:pic>
      <p:sp>
        <p:nvSpPr>
          <p:cNvPr id="57" name="ZoneTexte 56">
            <a:extLst>
              <a:ext uri="{FF2B5EF4-FFF2-40B4-BE49-F238E27FC236}">
                <a16:creationId xmlns:a16="http://schemas.microsoft.com/office/drawing/2014/main" id="{8629243E-52AC-BDCF-341C-9835AC342573}"/>
              </a:ext>
            </a:extLst>
          </p:cNvPr>
          <p:cNvSpPr txBox="1"/>
          <p:nvPr>
            <p:custDataLst>
              <p:tags r:id="rId9"/>
            </p:custDataLst>
          </p:nvPr>
        </p:nvSpPr>
        <p:spPr>
          <a:xfrm>
            <a:off x="184245" y="10411259"/>
            <a:ext cx="2852382" cy="200055"/>
          </a:xfrm>
          <a:prstGeom prst="rect">
            <a:avLst/>
          </a:prstGeom>
          <a:noFill/>
        </p:spPr>
        <p:txBody>
          <a:bodyPr wrap="square" rtlCol="0">
            <a:spAutoFit/>
          </a:bodyPr>
          <a:lstStyle/>
          <a:p>
            <a:r>
              <a:rPr lang="fr-FR" sz="700" dirty="0">
                <a:effectLst/>
                <a:latin typeface="Roboto Thin" panose="02000000000000000000" pitchFamily="2" charset="0"/>
                <a:ea typeface="Roboto Thin" panose="02000000000000000000" pitchFamily="2" charset="0"/>
                <a:cs typeface="Times New Roman" panose="02020603050405020304" pitchFamily="18" charset="0"/>
              </a:rPr>
              <a:t>Dossier de compétences  mis à jour le</a:t>
            </a:r>
            <a:r>
              <a:rPr lang="fr-FR" sz="700" b="1" dirty="0">
                <a:latin typeface="Roboto Thin" panose="02000000000000000000" pitchFamily="2" charset="0"/>
                <a:ea typeface="Roboto Thin" panose="02000000000000000000" pitchFamily="2" charset="0"/>
                <a:cs typeface="Times New Roman" panose="02020603050405020304" pitchFamily="18" charset="0"/>
              </a:rPr>
              <a:t> 14 mai 2025 </a:t>
            </a:r>
            <a:r>
              <a:rPr lang="fr-FR" sz="700" b="1" dirty="0">
                <a:effectLst/>
                <a:latin typeface="Roboto Thin" panose="02000000000000000000" pitchFamily="2" charset="0"/>
                <a:ea typeface="Roboto Thin" panose="02000000000000000000" pitchFamily="2" charset="0"/>
                <a:cs typeface="Times New Roman" panose="02020603050405020304" pitchFamily="18" charset="0"/>
              </a:rPr>
              <a:t>– Page 6  / 15 </a:t>
            </a:r>
            <a:endParaRPr lang="fr-FR" sz="700" b="1" dirty="0">
              <a:latin typeface="Roboto Thin" panose="02000000000000000000" pitchFamily="2" charset="0"/>
              <a:ea typeface="Roboto Thin" panose="02000000000000000000" pitchFamily="2" charset="0"/>
            </a:endParaRPr>
          </a:p>
        </p:txBody>
      </p:sp>
      <p:pic>
        <p:nvPicPr>
          <p:cNvPr id="34" name="Graphique 33" descr="Calendrier journalier contour">
            <a:extLst>
              <a:ext uri="{FF2B5EF4-FFF2-40B4-BE49-F238E27FC236}">
                <a16:creationId xmlns:a16="http://schemas.microsoft.com/office/drawing/2014/main" id="{7A9AC5E5-85ED-388C-3E3D-29CE50CA13BE}"/>
              </a:ext>
            </a:extLst>
          </p:cNvPr>
          <p:cNvPicPr>
            <a:picLocks noChangeAspect="1"/>
          </p:cNvPicPr>
          <p:nvPr>
            <p:custDataLst>
              <p:tags r:id="rId10"/>
            </p:custDataLst>
          </p:nvPr>
        </p:nvPicPr>
        <p:blipFill>
          <a:blip r:embed="rId45">
            <a:extLst>
              <a:ext uri="{96DAC541-7B7A-43D3-8B79-37D633B846F1}">
                <asvg:svgBlip xmlns:asvg="http://schemas.microsoft.com/office/drawing/2016/SVG/main" r:embed="rId46"/>
              </a:ext>
            </a:extLst>
          </a:blip>
          <a:stretch>
            <a:fillRect/>
          </a:stretch>
        </p:blipFill>
        <p:spPr>
          <a:xfrm>
            <a:off x="88791" y="10425995"/>
            <a:ext cx="147731" cy="147731"/>
          </a:xfrm>
          <a:prstGeom prst="rect">
            <a:avLst/>
          </a:prstGeom>
        </p:spPr>
      </p:pic>
      <p:pic>
        <p:nvPicPr>
          <p:cNvPr id="40" name="Graphique 39" descr="Internet contour">
            <a:extLst>
              <a:ext uri="{FF2B5EF4-FFF2-40B4-BE49-F238E27FC236}">
                <a16:creationId xmlns:a16="http://schemas.microsoft.com/office/drawing/2014/main" id="{DFEBE32C-9789-ED9C-FB63-C0415FDB9A79}"/>
              </a:ext>
            </a:extLst>
          </p:cNvPr>
          <p:cNvPicPr>
            <a:picLocks noChangeAspect="1"/>
          </p:cNvPicPr>
          <p:nvPr>
            <p:custDataLst>
              <p:tags r:id="rId11"/>
            </p:custDataLst>
          </p:nvPr>
        </p:nvPicPr>
        <p:blipFill>
          <a:blip r:embed="rId47">
            <a:extLst>
              <a:ext uri="{96DAC541-7B7A-43D3-8B79-37D633B846F1}">
                <asvg:svgBlip xmlns:asvg="http://schemas.microsoft.com/office/drawing/2016/SVG/main" r:embed="rId48"/>
              </a:ext>
            </a:extLst>
          </a:blip>
          <a:stretch>
            <a:fillRect/>
          </a:stretch>
        </p:blipFill>
        <p:spPr>
          <a:xfrm>
            <a:off x="3497314" y="723031"/>
            <a:ext cx="220113" cy="220113"/>
          </a:xfrm>
          <a:prstGeom prst="rect">
            <a:avLst/>
          </a:prstGeom>
        </p:spPr>
      </p:pic>
      <p:sp>
        <p:nvSpPr>
          <p:cNvPr id="41" name="Rectangle 40">
            <a:extLst>
              <a:ext uri="{FF2B5EF4-FFF2-40B4-BE49-F238E27FC236}">
                <a16:creationId xmlns:a16="http://schemas.microsoft.com/office/drawing/2014/main" id="{6251F00E-12C1-6EF7-3D72-921421580E42}"/>
              </a:ext>
            </a:extLst>
          </p:cNvPr>
          <p:cNvSpPr/>
          <p:nvPr>
            <p:custDataLst>
              <p:tags r:id="rId12"/>
            </p:custDataLst>
          </p:nvPr>
        </p:nvSpPr>
        <p:spPr>
          <a:xfrm>
            <a:off x="3801655" y="733231"/>
            <a:ext cx="1800000" cy="200055"/>
          </a:xfrm>
          <a:prstGeom prst="rect">
            <a:avLst/>
          </a:prstGeom>
        </p:spPr>
        <p:txBody>
          <a:bodyPr wrap="square" lIns="0" rIns="0" anchor="ctr">
            <a:spAutoFit/>
          </a:bodyPr>
          <a:lstStyle/>
          <a:p>
            <a:pPr>
              <a:spcAft>
                <a:spcPts val="300"/>
              </a:spcAft>
            </a:pPr>
            <a:r>
              <a:rPr lang="fr-FR" sz="700" dirty="0">
                <a:solidFill>
                  <a:schemeClr val="tx1">
                    <a:lumMod val="75000"/>
                    <a:lumOff val="25000"/>
                  </a:schemeClr>
                </a:solidFill>
                <a:latin typeface="Roboto" panose="02000000000000000000" pitchFamily="2" charset="0"/>
                <a:ea typeface="Roboto" panose="02000000000000000000" pitchFamily="2" charset="0"/>
                <a:hlinkClick r:id="rId49">
                  <a:extLst>
                    <a:ext uri="{A12FA001-AC4F-418D-AE19-62706E023703}">
                      <ahyp:hlinkClr xmlns:ahyp="http://schemas.microsoft.com/office/drawing/2018/hyperlinkcolor" val="tx"/>
                    </a:ext>
                  </a:extLst>
                </a:hlinkClick>
              </a:rPr>
              <a:t>https://paul-fsm.net</a:t>
            </a:r>
            <a:r>
              <a:rPr lang="fr-FR" sz="700" dirty="0">
                <a:solidFill>
                  <a:schemeClr val="tx1">
                    <a:lumMod val="75000"/>
                    <a:lumOff val="25000"/>
                  </a:schemeClr>
                </a:solidFill>
                <a:latin typeface="Roboto" panose="02000000000000000000" pitchFamily="2" charset="0"/>
                <a:ea typeface="Roboto" panose="02000000000000000000" pitchFamily="2" charset="0"/>
              </a:rPr>
              <a:t> </a:t>
            </a:r>
          </a:p>
        </p:txBody>
      </p:sp>
      <p:sp>
        <p:nvSpPr>
          <p:cNvPr id="45" name="Rectangle 44">
            <a:extLst>
              <a:ext uri="{FF2B5EF4-FFF2-40B4-BE49-F238E27FC236}">
                <a16:creationId xmlns:a16="http://schemas.microsoft.com/office/drawing/2014/main" id="{078A9BFD-74D4-893C-3F23-DA919D557326}"/>
              </a:ext>
            </a:extLst>
          </p:cNvPr>
          <p:cNvSpPr/>
          <p:nvPr>
            <p:custDataLst>
              <p:tags r:id="rId13"/>
            </p:custDataLst>
          </p:nvPr>
        </p:nvSpPr>
        <p:spPr>
          <a:xfrm>
            <a:off x="1957535" y="743089"/>
            <a:ext cx="1800000" cy="200055"/>
          </a:xfrm>
          <a:prstGeom prst="rect">
            <a:avLst/>
          </a:prstGeom>
        </p:spPr>
        <p:txBody>
          <a:bodyPr wrap="square" lIns="0" rIns="0" anchor="ctr">
            <a:spAutoFit/>
          </a:bodyPr>
          <a:lstStyle/>
          <a:p>
            <a:r>
              <a:rPr lang="fr-FR" sz="700" dirty="0">
                <a:solidFill>
                  <a:schemeClr val="tx1">
                    <a:lumMod val="75000"/>
                    <a:lumOff val="25000"/>
                  </a:schemeClr>
                </a:solidFill>
                <a:latin typeface="Roboto" panose="02000000000000000000" pitchFamily="2" charset="0"/>
                <a:ea typeface="Roboto" panose="02000000000000000000" pitchFamily="2" charset="0"/>
                <a:hlinkClick r:id="rId50">
                  <a:extLst>
                    <a:ext uri="{A12FA001-AC4F-418D-AE19-62706E023703}">
                      <ahyp:hlinkClr xmlns:ahyp="http://schemas.microsoft.com/office/drawing/2018/hyperlinkcolor" val="tx"/>
                    </a:ext>
                  </a:extLst>
                </a:hlinkClick>
              </a:rPr>
              <a:t>paul.flye.sainte.marie@gmail.com</a:t>
            </a:r>
            <a:endParaRPr lang="fr-FR" sz="700" dirty="0">
              <a:solidFill>
                <a:schemeClr val="tx1">
                  <a:lumMod val="75000"/>
                  <a:lumOff val="25000"/>
                </a:schemeClr>
              </a:solidFill>
              <a:latin typeface="Roboto" panose="02000000000000000000" pitchFamily="2" charset="0"/>
              <a:ea typeface="Roboto" panose="02000000000000000000" pitchFamily="2" charset="0"/>
            </a:endParaRPr>
          </a:p>
        </p:txBody>
      </p:sp>
      <p:pic>
        <p:nvPicPr>
          <p:cNvPr id="46" name="Graphique 45" descr="Adresse de courrier contour">
            <a:extLst>
              <a:ext uri="{FF2B5EF4-FFF2-40B4-BE49-F238E27FC236}">
                <a16:creationId xmlns:a16="http://schemas.microsoft.com/office/drawing/2014/main" id="{973EAD9C-0340-8F49-3735-FF50C869D620}"/>
              </a:ext>
            </a:extLst>
          </p:cNvPr>
          <p:cNvPicPr>
            <a:picLocks noChangeAspect="1"/>
          </p:cNvPicPr>
          <p:nvPr>
            <p:custDataLst>
              <p:tags r:id="rId14"/>
            </p:custDataLst>
          </p:nvPr>
        </p:nvPicPr>
        <p:blipFill>
          <a:blip r:embed="rId51">
            <a:extLst>
              <a:ext uri="{96DAC541-7B7A-43D3-8B79-37D633B846F1}">
                <asvg:svgBlip xmlns:asvg="http://schemas.microsoft.com/office/drawing/2016/SVG/main" r:embed="rId52"/>
              </a:ext>
            </a:extLst>
          </a:blip>
          <a:stretch>
            <a:fillRect/>
          </a:stretch>
        </p:blipFill>
        <p:spPr>
          <a:xfrm>
            <a:off x="1701165" y="747638"/>
            <a:ext cx="200055" cy="200055"/>
          </a:xfrm>
          <a:prstGeom prst="rect">
            <a:avLst/>
          </a:prstGeom>
        </p:spPr>
      </p:pic>
      <p:sp>
        <p:nvSpPr>
          <p:cNvPr id="47" name="Rectangle 46">
            <a:extLst>
              <a:ext uri="{FF2B5EF4-FFF2-40B4-BE49-F238E27FC236}">
                <a16:creationId xmlns:a16="http://schemas.microsoft.com/office/drawing/2014/main" id="{A21C1BF5-C623-F6D2-398F-DDFF77AA104E}"/>
              </a:ext>
            </a:extLst>
          </p:cNvPr>
          <p:cNvSpPr/>
          <p:nvPr>
            <p:custDataLst>
              <p:tags r:id="rId15"/>
            </p:custDataLst>
          </p:nvPr>
        </p:nvSpPr>
        <p:spPr>
          <a:xfrm>
            <a:off x="5105629" y="741048"/>
            <a:ext cx="881381" cy="200055"/>
          </a:xfrm>
          <a:prstGeom prst="rect">
            <a:avLst/>
          </a:prstGeom>
        </p:spPr>
        <p:txBody>
          <a:bodyPr wrap="square" lIns="0" rIns="0" anchor="ctr">
            <a:spAutoFit/>
          </a:bodyPr>
          <a:lstStyle/>
          <a:p>
            <a:pPr>
              <a:spcAft>
                <a:spcPts val="300"/>
              </a:spcAft>
            </a:pPr>
            <a:r>
              <a:rPr lang="fr-FR" sz="700" dirty="0">
                <a:solidFill>
                  <a:schemeClr val="tx1">
                    <a:lumMod val="75000"/>
                    <a:lumOff val="25000"/>
                  </a:schemeClr>
                </a:solidFill>
                <a:latin typeface="Roboto" panose="02000000000000000000" pitchFamily="2" charset="0"/>
                <a:ea typeface="Roboto" panose="02000000000000000000" pitchFamily="2" charset="0"/>
              </a:rPr>
              <a:t>07 81 79 09 03 </a:t>
            </a:r>
          </a:p>
        </p:txBody>
      </p:sp>
      <p:pic>
        <p:nvPicPr>
          <p:cNvPr id="51" name="Graphique 50" descr="Vibration du téléphone contour">
            <a:extLst>
              <a:ext uri="{FF2B5EF4-FFF2-40B4-BE49-F238E27FC236}">
                <a16:creationId xmlns:a16="http://schemas.microsoft.com/office/drawing/2014/main" id="{8EDF817B-092C-E05B-3052-D96F4DBE1003}"/>
              </a:ext>
            </a:extLst>
          </p:cNvPr>
          <p:cNvPicPr>
            <a:picLocks noChangeAspect="1"/>
          </p:cNvPicPr>
          <p:nvPr>
            <p:custDataLst>
              <p:tags r:id="rId16"/>
            </p:custDataLst>
          </p:nvPr>
        </p:nvPicPr>
        <p:blipFill>
          <a:blip r:embed="rId53">
            <a:extLst>
              <a:ext uri="{96DAC541-7B7A-43D3-8B79-37D633B846F1}">
                <asvg:svgBlip xmlns:asvg="http://schemas.microsoft.com/office/drawing/2016/SVG/main" r:embed="rId54"/>
              </a:ext>
            </a:extLst>
          </a:blip>
          <a:stretch>
            <a:fillRect/>
          </a:stretch>
        </p:blipFill>
        <p:spPr>
          <a:xfrm>
            <a:off x="4889143" y="760309"/>
            <a:ext cx="165613" cy="165613"/>
          </a:xfrm>
          <a:prstGeom prst="rect">
            <a:avLst/>
          </a:prstGeom>
        </p:spPr>
      </p:pic>
      <p:cxnSp>
        <p:nvCxnSpPr>
          <p:cNvPr id="5" name="Connecteur droit 4">
            <a:extLst>
              <a:ext uri="{FF2B5EF4-FFF2-40B4-BE49-F238E27FC236}">
                <a16:creationId xmlns:a16="http://schemas.microsoft.com/office/drawing/2014/main" id="{26C1131D-1129-7BC8-88A5-6309E3447C83}"/>
              </a:ext>
            </a:extLst>
          </p:cNvPr>
          <p:cNvCxnSpPr>
            <a:cxnSpLocks/>
          </p:cNvCxnSpPr>
          <p:nvPr>
            <p:custDataLst>
              <p:tags r:id="rId17"/>
            </p:custDataLst>
          </p:nvPr>
        </p:nvCxnSpPr>
        <p:spPr>
          <a:xfrm>
            <a:off x="7091550" y="1202688"/>
            <a:ext cx="23929" cy="724916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30" name="Hexagone 29">
            <a:extLst>
              <a:ext uri="{FF2B5EF4-FFF2-40B4-BE49-F238E27FC236}">
                <a16:creationId xmlns:a16="http://schemas.microsoft.com/office/drawing/2014/main" id="{F8CDD086-EA65-1753-E6ED-88A2330C77EE}"/>
              </a:ext>
            </a:extLst>
          </p:cNvPr>
          <p:cNvSpPr/>
          <p:nvPr>
            <p:custDataLst>
              <p:tags r:id="rId18"/>
            </p:custDataLst>
          </p:nvPr>
        </p:nvSpPr>
        <p:spPr>
          <a:xfrm>
            <a:off x="6949056" y="3097549"/>
            <a:ext cx="296216" cy="281355"/>
          </a:xfrm>
          <a:prstGeom prst="hexagon">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2" name="Losange 31">
            <a:extLst>
              <a:ext uri="{FF2B5EF4-FFF2-40B4-BE49-F238E27FC236}">
                <a16:creationId xmlns:a16="http://schemas.microsoft.com/office/drawing/2014/main" id="{47FF8ED5-296D-A2EF-8E6C-476EC34B0CBA}"/>
              </a:ext>
            </a:extLst>
          </p:cNvPr>
          <p:cNvSpPr/>
          <p:nvPr>
            <p:custDataLst>
              <p:tags r:id="rId19"/>
            </p:custDataLst>
          </p:nvPr>
        </p:nvSpPr>
        <p:spPr>
          <a:xfrm>
            <a:off x="6911637" y="1785135"/>
            <a:ext cx="369584" cy="443512"/>
          </a:xfrm>
          <a:prstGeom prst="diamond">
            <a:avLst/>
          </a:prstGeom>
          <a:solidFill>
            <a:schemeClr val="bg2">
              <a:lumMod val="7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2" name="Graphique 1" descr="Route contour">
            <a:extLst>
              <a:ext uri="{FF2B5EF4-FFF2-40B4-BE49-F238E27FC236}">
                <a16:creationId xmlns:a16="http://schemas.microsoft.com/office/drawing/2014/main" id="{72F98DB7-A059-5DB6-57BD-659D226D2C74}"/>
              </a:ext>
            </a:extLst>
          </p:cNvPr>
          <p:cNvPicPr>
            <a:picLocks noChangeAspect="1"/>
          </p:cNvPicPr>
          <p:nvPr>
            <p:custDataLst>
              <p:tags r:id="rId20"/>
            </p:custDataLst>
          </p:nvPr>
        </p:nvPicPr>
        <p:blipFill>
          <a:blip r:embed="rId55">
            <a:extLst>
              <a:ext uri="{96DAC541-7B7A-43D3-8B79-37D633B846F1}">
                <asvg:svgBlip xmlns:asvg="http://schemas.microsoft.com/office/drawing/2016/SVG/main" r:embed="rId56"/>
              </a:ext>
            </a:extLst>
          </a:blip>
          <a:stretch>
            <a:fillRect/>
          </a:stretch>
        </p:blipFill>
        <p:spPr>
          <a:xfrm>
            <a:off x="2521634" y="1452058"/>
            <a:ext cx="218980" cy="218980"/>
          </a:xfrm>
          <a:prstGeom prst="rect">
            <a:avLst/>
          </a:prstGeom>
        </p:spPr>
      </p:pic>
      <p:sp>
        <p:nvSpPr>
          <p:cNvPr id="3" name="Rectangle 2">
            <a:extLst>
              <a:ext uri="{FF2B5EF4-FFF2-40B4-BE49-F238E27FC236}">
                <a16:creationId xmlns:a16="http://schemas.microsoft.com/office/drawing/2014/main" id="{1CED7004-99D1-6C80-2A3F-5FF4CA52E792}"/>
              </a:ext>
            </a:extLst>
          </p:cNvPr>
          <p:cNvSpPr/>
          <p:nvPr>
            <p:custDataLst>
              <p:tags r:id="rId21"/>
            </p:custDataLst>
          </p:nvPr>
        </p:nvSpPr>
        <p:spPr>
          <a:xfrm>
            <a:off x="343924" y="1773638"/>
            <a:ext cx="4793381" cy="7109639"/>
          </a:xfrm>
          <a:prstGeom prst="rect">
            <a:avLst/>
          </a:prstGeom>
        </p:spPr>
        <p:txBody>
          <a:bodyPr wrap="square" lIns="0" rIns="0">
            <a:spAutoFit/>
          </a:bodyPr>
          <a:lstStyle/>
          <a:p>
            <a:pPr>
              <a:spcAft>
                <a:spcPts val="600"/>
              </a:spcAft>
            </a:pPr>
            <a:r>
              <a:rPr lang="fr-FR" sz="1000" b="1"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Nom de l’entreprise : </a:t>
            </a:r>
            <a:r>
              <a:rPr lang="fr-FR" sz="1000" b="1" dirty="0" err="1">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TutorNet</a:t>
            </a:r>
            <a:r>
              <a:rPr lang="fr-FR" sz="1000" b="1"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 (ESN).</a:t>
            </a:r>
          </a:p>
          <a:p>
            <a:pPr>
              <a:spcAft>
                <a:spcPts val="600"/>
              </a:spcAft>
            </a:pPr>
            <a:r>
              <a:rPr lang="fr-FR" sz="1000" b="1"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Localisation : </a:t>
            </a:r>
            <a:r>
              <a:rPr lang="fr-FR" sz="10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Colombes.</a:t>
            </a:r>
          </a:p>
          <a:p>
            <a:pPr>
              <a:spcAft>
                <a:spcPts val="600"/>
              </a:spcAft>
            </a:pPr>
            <a:r>
              <a:rPr lang="fr-FR" sz="1000" b="1"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Titre : </a:t>
            </a:r>
            <a:r>
              <a:rPr lang="fr-FR" sz="10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Consultant Analyste-Programmeur - Solution Lotus (Notes, Designer, </a:t>
            </a:r>
            <a:r>
              <a:rPr lang="fr-FR" sz="1000" dirty="0" err="1">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Administrator</a:t>
            </a:r>
            <a:r>
              <a:rPr lang="fr-FR" sz="10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 </a:t>
            </a:r>
            <a:r>
              <a:rPr lang="fr-FR" sz="1000" dirty="0" err="1">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SameTime</a:t>
            </a:r>
            <a:r>
              <a:rPr lang="fr-FR" sz="10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a:t>
            </a:r>
          </a:p>
          <a:p>
            <a:pPr>
              <a:spcAft>
                <a:spcPts val="600"/>
              </a:spcAft>
            </a:pPr>
            <a:r>
              <a:rPr lang="fr-FR" sz="1000" b="1" dirty="0">
                <a:latin typeface="Roboto" panose="02000000000000000000" pitchFamily="2" charset="0"/>
                <a:ea typeface="Roboto" panose="02000000000000000000" pitchFamily="2" charset="0"/>
                <a:cs typeface="Roboto" panose="02000000000000000000" pitchFamily="2" charset="0"/>
              </a:rPr>
              <a:t>5 clients rencontrés:</a:t>
            </a:r>
          </a:p>
          <a:p>
            <a:pPr lvl="1"/>
            <a:r>
              <a:rPr lang="fr-FR" sz="1000" b="1" dirty="0">
                <a:effectLst/>
                <a:latin typeface="Roboto" panose="02000000000000000000" pitchFamily="2" charset="0"/>
                <a:ea typeface="Roboto" panose="02000000000000000000" pitchFamily="2" charset="0"/>
                <a:cs typeface="Roboto" panose="02000000000000000000" pitchFamily="2" charset="0"/>
              </a:rPr>
              <a:t>CFA de l’AFIA </a:t>
            </a:r>
            <a:r>
              <a:rPr lang="fr-FR" sz="1000" dirty="0">
                <a:effectLst/>
                <a:latin typeface="Roboto" panose="02000000000000000000" pitchFamily="2" charset="0"/>
                <a:ea typeface="Roboto" panose="02000000000000000000" pitchFamily="2" charset="0"/>
                <a:cs typeface="Roboto" panose="02000000000000000000" pitchFamily="2" charset="0"/>
              </a:rPr>
              <a:t>- En 2010 de janvier à juin ( 6 mois )</a:t>
            </a:r>
          </a:p>
          <a:p>
            <a:pPr lvl="1"/>
            <a:r>
              <a:rPr lang="fr-FR" sz="1000" b="1" dirty="0">
                <a:effectLst/>
                <a:latin typeface="Roboto" panose="02000000000000000000" pitchFamily="2" charset="0"/>
                <a:ea typeface="Roboto" panose="02000000000000000000" pitchFamily="2" charset="0"/>
                <a:cs typeface="Roboto" panose="02000000000000000000" pitchFamily="2" charset="0"/>
              </a:rPr>
              <a:t>Fonction : MOE et assistance du chef de projet (en régie) </a:t>
            </a:r>
          </a:p>
          <a:p>
            <a:pPr lvl="1"/>
            <a:r>
              <a:rPr lang="fr-FR" sz="1000" b="1" dirty="0">
                <a:latin typeface="Roboto" panose="02000000000000000000" pitchFamily="2" charset="0"/>
                <a:ea typeface="Roboto" panose="02000000000000000000" pitchFamily="2" charset="0"/>
                <a:cs typeface="Roboto" panose="02000000000000000000" pitchFamily="2" charset="0"/>
              </a:rPr>
              <a:t>Compétences acquises:</a:t>
            </a:r>
          </a:p>
          <a:p>
            <a:pPr marL="628650" lvl="1" indent="-171450" algn="just">
              <a:buFont typeface="Wingdings" panose="05000000000000000000" pitchFamily="2" charset="2"/>
              <a:buChar char="ü"/>
            </a:pPr>
            <a:r>
              <a:rPr lang="fr-FR" sz="900" dirty="0"/>
              <a:t>Sens de la communication, pédagogie et négociation.</a:t>
            </a:r>
          </a:p>
          <a:p>
            <a:pPr marL="628650" lvl="1" indent="-171450" algn="just">
              <a:buFont typeface="Wingdings" panose="05000000000000000000" pitchFamily="2" charset="2"/>
              <a:buChar char="ü"/>
            </a:pPr>
            <a:r>
              <a:rPr lang="fr-FR" sz="900" dirty="0"/>
              <a:t>Maitrise développement agile et objet.</a:t>
            </a:r>
          </a:p>
          <a:p>
            <a:pPr marL="628650" lvl="1" indent="-171450" algn="just">
              <a:buFont typeface="Wingdings" panose="05000000000000000000" pitchFamily="2" charset="2"/>
              <a:buChar char="ü"/>
            </a:pPr>
            <a:r>
              <a:rPr lang="fr-FR" sz="900" dirty="0"/>
              <a:t>Approfondissement d’un développement web sous langage PHP.</a:t>
            </a:r>
          </a:p>
          <a:p>
            <a:pPr marL="628650" lvl="1" indent="-171450" algn="just">
              <a:buFont typeface="Wingdings" panose="05000000000000000000" pitchFamily="2" charset="2"/>
              <a:buChar char="ü"/>
            </a:pPr>
            <a:r>
              <a:rPr lang="fr-FR" sz="900" dirty="0"/>
              <a:t>Approfondissement de la structuration des données pour un portail web.</a:t>
            </a:r>
          </a:p>
          <a:p>
            <a:pPr marL="628650" lvl="1" indent="-171450" algn="just">
              <a:buFont typeface="Wingdings" panose="05000000000000000000" pitchFamily="2" charset="2"/>
              <a:buChar char="ü"/>
            </a:pPr>
            <a:endPar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endParaRPr>
          </a:p>
          <a:p>
            <a:pPr marL="628650" lvl="1" indent="-171450" algn="just">
              <a:buFont typeface="Wingdings" panose="05000000000000000000" pitchFamily="2" charset="2"/>
              <a:buChar char="ü"/>
            </a:pPr>
            <a:endPar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endParaRPr>
          </a:p>
          <a:p>
            <a:pPr lvl="1" algn="just"/>
            <a:r>
              <a:rPr lang="fr-FR" sz="1000" b="1" dirty="0">
                <a:latin typeface="Roboto" panose="02000000000000000000" pitchFamily="2" charset="0"/>
                <a:ea typeface="Roboto" panose="02000000000000000000" pitchFamily="2" charset="0"/>
              </a:rPr>
              <a:t>GIE-AFER </a:t>
            </a:r>
            <a:r>
              <a:rPr lang="fr-FR" sz="1000" dirty="0">
                <a:latin typeface="Roboto" panose="02000000000000000000" pitchFamily="2" charset="0"/>
                <a:ea typeface="Roboto" panose="02000000000000000000" pitchFamily="2" charset="0"/>
              </a:rPr>
              <a:t>- En 2009, d’octobre à décembre ( 3 mois )</a:t>
            </a:r>
          </a:p>
          <a:p>
            <a:pPr lvl="1" algn="just"/>
            <a:r>
              <a:rPr lang="fr-FR" sz="1000" b="1" dirty="0">
                <a:latin typeface="Roboto" panose="02000000000000000000" pitchFamily="2" charset="0"/>
                <a:ea typeface="Roboto" panose="02000000000000000000" pitchFamily="2" charset="0"/>
              </a:rPr>
              <a:t>Fonction : Consultant MOE spécialisé Lotus (en régie) </a:t>
            </a:r>
          </a:p>
          <a:p>
            <a:pPr marL="628650" lvl="1" indent="-171450" algn="just">
              <a:buFont typeface="Wingdings" panose="05000000000000000000" pitchFamily="2" charset="2"/>
              <a:buChar char="ü"/>
            </a:pPr>
            <a:r>
              <a:rPr lang="fr-FR" sz="900" dirty="0"/>
              <a:t>Connaissance de la rédaction d’un cahier des charges et des spécifications.</a:t>
            </a:r>
          </a:p>
          <a:p>
            <a:pPr marL="628650" lvl="1" indent="-171450" algn="just">
              <a:buFont typeface="Wingdings" panose="05000000000000000000" pitchFamily="2" charset="2"/>
              <a:buChar char="ü"/>
            </a:pPr>
            <a:r>
              <a:rPr lang="fr-FR" sz="900" dirty="0"/>
              <a:t>Connaissance de la gestion d’équipe.</a:t>
            </a:r>
          </a:p>
          <a:p>
            <a:pPr marL="628650" lvl="1" indent="-171450" algn="just">
              <a:buFont typeface="Wingdings" panose="05000000000000000000" pitchFamily="2" charset="2"/>
              <a:buChar char="ü"/>
            </a:pPr>
            <a:r>
              <a:rPr lang="fr-FR" sz="900" dirty="0"/>
              <a:t>Connaissance des méthodes agiles (</a:t>
            </a:r>
            <a:r>
              <a:rPr lang="fr-FR" sz="900" dirty="0" err="1"/>
              <a:t>eXtreme</a:t>
            </a:r>
            <a:r>
              <a:rPr lang="fr-FR" sz="900" dirty="0"/>
              <a:t> </a:t>
            </a:r>
            <a:r>
              <a:rPr lang="fr-FR" sz="900" dirty="0" err="1"/>
              <a:t>Programming</a:t>
            </a:r>
            <a:r>
              <a:rPr lang="fr-FR" sz="900" dirty="0"/>
              <a:t>)</a:t>
            </a:r>
          </a:p>
          <a:p>
            <a:pPr marL="628650" lvl="1" indent="-171450" algn="just">
              <a:buFont typeface="Wingdings" panose="05000000000000000000" pitchFamily="2" charset="2"/>
              <a:buChar char="ü"/>
            </a:pPr>
            <a:endParaRPr lang="fr-FR" sz="900" dirty="0"/>
          </a:p>
          <a:p>
            <a:pPr lvl="1" algn="just"/>
            <a:endParaRPr lang="fr-FR" sz="900" dirty="0"/>
          </a:p>
          <a:p>
            <a:pPr lvl="1" algn="just"/>
            <a:r>
              <a:rPr lang="fr-FR" sz="1000" b="1" dirty="0">
                <a:latin typeface="Roboto" panose="02000000000000000000" pitchFamily="2" charset="0"/>
                <a:ea typeface="Roboto" panose="02000000000000000000" pitchFamily="2" charset="0"/>
              </a:rPr>
              <a:t>OSEO </a:t>
            </a:r>
            <a:r>
              <a:rPr lang="fr-FR" sz="1000" dirty="0">
                <a:latin typeface="Roboto" panose="02000000000000000000" pitchFamily="2" charset="0"/>
                <a:ea typeface="Roboto" panose="02000000000000000000" pitchFamily="2" charset="0"/>
              </a:rPr>
              <a:t>- En 2009, de avril à octobre ( 7 mois )</a:t>
            </a:r>
          </a:p>
          <a:p>
            <a:pPr lvl="1" algn="just"/>
            <a:r>
              <a:rPr lang="fr-FR" sz="1000" b="1" dirty="0">
                <a:latin typeface="Roboto" panose="02000000000000000000" pitchFamily="2" charset="0"/>
                <a:ea typeface="Roboto" panose="02000000000000000000" pitchFamily="2" charset="0"/>
              </a:rPr>
              <a:t>Fonction : Accompagnement du changement et développement d’une application pour les directions du contrôle interne </a:t>
            </a:r>
          </a:p>
          <a:p>
            <a:pPr marL="628650" lvl="1" indent="-171450" algn="just">
              <a:buFont typeface="Wingdings" panose="05000000000000000000" pitchFamily="2" charset="2"/>
              <a:buChar char="ü"/>
            </a:pPr>
            <a:r>
              <a:rPr lang="fr-FR" sz="900" dirty="0"/>
              <a:t>Sens de l’accompagnement et du changement.</a:t>
            </a:r>
          </a:p>
          <a:p>
            <a:pPr marL="628650" lvl="1" indent="-171450" algn="just">
              <a:buFont typeface="Wingdings" panose="05000000000000000000" pitchFamily="2" charset="2"/>
              <a:buChar char="ü"/>
            </a:pPr>
            <a:r>
              <a:rPr lang="fr-FR" sz="900" dirty="0"/>
              <a:t>Connaissance de la mise en place d’un déploiement d’un grand groupe.</a:t>
            </a:r>
          </a:p>
          <a:p>
            <a:pPr marL="628650" lvl="1" indent="-171450" algn="just">
              <a:buFont typeface="Wingdings" panose="05000000000000000000" pitchFamily="2" charset="2"/>
              <a:buChar char="ü"/>
            </a:pPr>
            <a:r>
              <a:rPr lang="fr-FR" sz="900" dirty="0"/>
              <a:t>Sens de la négociation entre la MOA et la MOE.</a:t>
            </a:r>
          </a:p>
          <a:p>
            <a:pPr marL="628650" lvl="1" indent="-171450" algn="just">
              <a:buFont typeface="Wingdings" panose="05000000000000000000" pitchFamily="2" charset="2"/>
              <a:buChar char="ü"/>
            </a:pPr>
            <a:r>
              <a:rPr lang="fr-FR" sz="900" dirty="0"/>
              <a:t>Maitrise de la formation et de la présentation d’une nouvelle version d’un progiciel: Lotus Notes.</a:t>
            </a:r>
          </a:p>
          <a:p>
            <a:pPr marL="628650" lvl="1" indent="-171450" algn="just">
              <a:buFont typeface="Wingdings" panose="05000000000000000000" pitchFamily="2" charset="2"/>
              <a:buChar char="ü"/>
            </a:pPr>
            <a:endParaRPr lang="fr-FR" sz="900" dirty="0"/>
          </a:p>
          <a:p>
            <a:pPr lvl="1" algn="just"/>
            <a:endParaRPr lang="fr-FR" sz="900" dirty="0"/>
          </a:p>
          <a:p>
            <a:pPr lvl="1" algn="just"/>
            <a:r>
              <a:rPr lang="fr-FR" sz="1000" b="1" dirty="0">
                <a:latin typeface="Roboto" panose="02000000000000000000" pitchFamily="2" charset="0"/>
                <a:ea typeface="Roboto" panose="02000000000000000000" pitchFamily="2" charset="0"/>
              </a:rPr>
              <a:t>Épargne Actuelle </a:t>
            </a:r>
            <a:r>
              <a:rPr lang="fr-FR" sz="1000" dirty="0">
                <a:latin typeface="Roboto" panose="02000000000000000000" pitchFamily="2" charset="0"/>
                <a:ea typeface="Roboto" panose="02000000000000000000" pitchFamily="2" charset="0"/>
              </a:rPr>
              <a:t>- D’octobre 2008 à avril 2009 ( 7 mois )</a:t>
            </a:r>
          </a:p>
          <a:p>
            <a:pPr lvl="1" algn="just"/>
            <a:r>
              <a:rPr lang="fr-FR" sz="1000" b="1" dirty="0">
                <a:latin typeface="Roboto" panose="02000000000000000000" pitchFamily="2" charset="0"/>
                <a:ea typeface="Roboto" panose="02000000000000000000" pitchFamily="2" charset="0"/>
              </a:rPr>
              <a:t>Fonction : Développeur Lotus, maintenance évolutive </a:t>
            </a:r>
          </a:p>
          <a:p>
            <a:pPr marL="628650" lvl="1" indent="-171450" algn="just">
              <a:buFont typeface="Wingdings" panose="05000000000000000000" pitchFamily="2" charset="2"/>
              <a:buChar char="ü"/>
            </a:pPr>
            <a:r>
              <a:rPr lang="fr-FR" sz="900" dirty="0"/>
              <a:t>Maitrise des cycles de développement (dev, test, prod).</a:t>
            </a:r>
          </a:p>
          <a:p>
            <a:pPr marL="628650" lvl="1" indent="-171450" algn="just">
              <a:buFont typeface="Wingdings" panose="05000000000000000000" pitchFamily="2" charset="2"/>
              <a:buChar char="ü"/>
            </a:pPr>
            <a:r>
              <a:rPr lang="fr-FR" sz="900" dirty="0"/>
              <a:t>Connaissance d’analyse d’un Système d’information.</a:t>
            </a:r>
          </a:p>
          <a:p>
            <a:pPr marL="628650" lvl="1" indent="-171450" algn="just">
              <a:buFont typeface="Wingdings" panose="05000000000000000000" pitchFamily="2" charset="2"/>
              <a:buChar char="ü"/>
            </a:pPr>
            <a:r>
              <a:rPr lang="fr-FR" sz="900" dirty="0"/>
              <a:t>Amélioration du développement sous environnement Lotus d’IBM.</a:t>
            </a:r>
          </a:p>
          <a:p>
            <a:pPr marL="628650" lvl="1" indent="-171450" algn="just">
              <a:buFont typeface="Wingdings" panose="05000000000000000000" pitchFamily="2" charset="2"/>
              <a:buChar char="ü"/>
            </a:pPr>
            <a:r>
              <a:rPr lang="fr-FR" sz="900" dirty="0"/>
              <a:t>Sens de la négociation et du compromis entre technique et fonctionnel.</a:t>
            </a:r>
          </a:p>
          <a:p>
            <a:pPr lvl="1" algn="just"/>
            <a:endParaRPr lang="fr-FR" sz="900" dirty="0"/>
          </a:p>
          <a:p>
            <a:pPr lvl="1" algn="just"/>
            <a:endParaRPr lang="fr-FR" sz="900" dirty="0"/>
          </a:p>
          <a:p>
            <a:pPr lvl="1" algn="just"/>
            <a:r>
              <a:rPr lang="fr-FR" sz="1000" b="1" dirty="0">
                <a:latin typeface="Roboto" panose="02000000000000000000" pitchFamily="2" charset="0"/>
                <a:ea typeface="Roboto" panose="02000000000000000000" pitchFamily="2" charset="0"/>
              </a:rPr>
              <a:t>NGO The UNION </a:t>
            </a:r>
            <a:r>
              <a:rPr lang="fr-FR" sz="1000" dirty="0">
                <a:latin typeface="Roboto" panose="02000000000000000000" pitchFamily="2" charset="0"/>
                <a:ea typeface="Roboto" panose="02000000000000000000" pitchFamily="2" charset="0"/>
              </a:rPr>
              <a:t>- En septembre 2008 ( 1 mois )</a:t>
            </a:r>
          </a:p>
          <a:p>
            <a:pPr lvl="1" algn="just"/>
            <a:r>
              <a:rPr lang="fr-FR" sz="1000" b="1" dirty="0">
                <a:latin typeface="Roboto" panose="02000000000000000000" pitchFamily="2" charset="0"/>
                <a:ea typeface="Roboto" panose="02000000000000000000" pitchFamily="2" charset="0"/>
              </a:rPr>
              <a:t>Fonction : Développeur PHP - Joomla </a:t>
            </a:r>
            <a:endParaRPr lang="fr-FR" sz="900" dirty="0"/>
          </a:p>
          <a:p>
            <a:pPr marL="628650" lvl="1" indent="-171450" algn="just">
              <a:buFont typeface="Wingdings" panose="05000000000000000000" pitchFamily="2" charset="2"/>
              <a:buChar char="ü"/>
            </a:pPr>
            <a:r>
              <a:rPr lang="fr-FR" sz="900" dirty="0"/>
              <a:t>Approfondissement du développement sur PHP et Joomla (CMS)</a:t>
            </a:r>
          </a:p>
          <a:p>
            <a:pPr marL="628650" lvl="1" indent="-171450" algn="just">
              <a:buFont typeface="Wingdings" panose="05000000000000000000" pitchFamily="2" charset="2"/>
              <a:buChar char="ü"/>
            </a:pPr>
            <a:r>
              <a:rPr lang="fr-FR" sz="900" dirty="0"/>
              <a:t>Connaissance des cycles de développement et gestion</a:t>
            </a:r>
          </a:p>
          <a:p>
            <a:pPr marL="628650" lvl="1" indent="-171450" algn="just">
              <a:buFont typeface="Wingdings" panose="05000000000000000000" pitchFamily="2" charset="2"/>
              <a:buChar char="ü"/>
            </a:pPr>
            <a:r>
              <a:rPr lang="fr-FR" sz="900" dirty="0"/>
              <a:t>d’environnement (dev, test, prod).</a:t>
            </a:r>
          </a:p>
          <a:p>
            <a:pPr marL="628650" lvl="1" indent="-171450" algn="just">
              <a:buFont typeface="Wingdings" panose="05000000000000000000" pitchFamily="2" charset="2"/>
              <a:buChar char="ü"/>
            </a:pPr>
            <a:r>
              <a:rPr lang="fr-FR" sz="900" dirty="0"/>
              <a:t>Approfondissement de la formation d’équipe à un CMS.</a:t>
            </a:r>
          </a:p>
        </p:txBody>
      </p:sp>
      <p:pic>
        <p:nvPicPr>
          <p:cNvPr id="18" name="Image 17" descr="Une image contenant Police, texte, logo, Graphique&#10;&#10;Description générée automatiquement">
            <a:extLst>
              <a:ext uri="{FF2B5EF4-FFF2-40B4-BE49-F238E27FC236}">
                <a16:creationId xmlns:a16="http://schemas.microsoft.com/office/drawing/2014/main" id="{6C1A73F6-FCCD-B703-B0FF-1026676C0B1C}"/>
              </a:ext>
            </a:extLst>
          </p:cNvPr>
          <p:cNvPicPr>
            <a:picLocks noChangeAspect="1"/>
          </p:cNvPicPr>
          <p:nvPr>
            <p:custDataLst>
              <p:tags r:id="rId22"/>
            </p:custDataLst>
          </p:nvPr>
        </p:nvPicPr>
        <p:blipFill rotWithShape="1">
          <a:blip r:embed="rId57"/>
          <a:srcRect l="8055" t="28637" r="7837" b="28143"/>
          <a:stretch/>
        </p:blipFill>
        <p:spPr>
          <a:xfrm>
            <a:off x="5586717" y="1804479"/>
            <a:ext cx="1228972" cy="414006"/>
          </a:xfrm>
          <a:prstGeom prst="rect">
            <a:avLst/>
          </a:prstGeom>
        </p:spPr>
      </p:pic>
      <p:sp>
        <p:nvSpPr>
          <p:cNvPr id="21" name="Rectangle à coins arrondis 79">
            <a:extLst>
              <a:ext uri="{FF2B5EF4-FFF2-40B4-BE49-F238E27FC236}">
                <a16:creationId xmlns:a16="http://schemas.microsoft.com/office/drawing/2014/main" id="{CE61A1A2-122A-812E-1DA6-1561837534AD}"/>
              </a:ext>
            </a:extLst>
          </p:cNvPr>
          <p:cNvSpPr/>
          <p:nvPr>
            <p:custDataLst>
              <p:tags r:id="rId23"/>
            </p:custDataLst>
          </p:nvPr>
        </p:nvSpPr>
        <p:spPr>
          <a:xfrm>
            <a:off x="5586718" y="2287822"/>
            <a:ext cx="1228972" cy="500606"/>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lstStyle/>
          <a:p>
            <a:pPr algn="ctr">
              <a:spcAft>
                <a:spcPts val="300"/>
              </a:spcAft>
            </a:pPr>
            <a:r>
              <a:rPr lang="en-US" sz="1200" b="1" dirty="0">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rPr>
              <a:t>2008 – </a:t>
            </a:r>
            <a:r>
              <a:rPr lang="fr-FR" sz="1200" b="1" dirty="0">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rPr>
              <a:t>1 année en alternance et 1 année en CDI</a:t>
            </a:r>
            <a:endParaRPr lang="en-US" sz="1200" dirty="0">
              <a:solidFill>
                <a:schemeClr val="bg1"/>
              </a:solidFill>
              <a:latin typeface="Old Standard TT" panose="00000500000000000000" pitchFamily="2" charset="0"/>
              <a:ea typeface="Helvetica Neue Condensed" panose="02000503000000020004" pitchFamily="2" charset="0"/>
              <a:cs typeface="Helvetica Neue Condensed" panose="02000503000000020004" pitchFamily="2" charset="0"/>
            </a:endParaRPr>
          </a:p>
        </p:txBody>
      </p:sp>
      <p:sp>
        <p:nvSpPr>
          <p:cNvPr id="22" name="Hexagone 21">
            <a:extLst>
              <a:ext uri="{FF2B5EF4-FFF2-40B4-BE49-F238E27FC236}">
                <a16:creationId xmlns:a16="http://schemas.microsoft.com/office/drawing/2014/main" id="{C1BC4DCB-C69B-827A-5986-3393D13115A0}"/>
              </a:ext>
            </a:extLst>
          </p:cNvPr>
          <p:cNvSpPr/>
          <p:nvPr>
            <p:custDataLst>
              <p:tags r:id="rId24"/>
            </p:custDataLst>
          </p:nvPr>
        </p:nvSpPr>
        <p:spPr>
          <a:xfrm>
            <a:off x="6943442" y="4080800"/>
            <a:ext cx="296216" cy="281355"/>
          </a:xfrm>
          <a:prstGeom prst="hexagon">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3" name="Hexagone 22">
            <a:extLst>
              <a:ext uri="{FF2B5EF4-FFF2-40B4-BE49-F238E27FC236}">
                <a16:creationId xmlns:a16="http://schemas.microsoft.com/office/drawing/2014/main" id="{78A30234-88CB-5B53-3EC7-33AC05AEB19C}"/>
              </a:ext>
            </a:extLst>
          </p:cNvPr>
          <p:cNvSpPr/>
          <p:nvPr>
            <p:custDataLst>
              <p:tags r:id="rId25"/>
            </p:custDataLst>
          </p:nvPr>
        </p:nvSpPr>
        <p:spPr>
          <a:xfrm>
            <a:off x="6949792" y="5274147"/>
            <a:ext cx="296216" cy="281355"/>
          </a:xfrm>
          <a:prstGeom prst="hexagon">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6" name="Hexagone 25">
            <a:extLst>
              <a:ext uri="{FF2B5EF4-FFF2-40B4-BE49-F238E27FC236}">
                <a16:creationId xmlns:a16="http://schemas.microsoft.com/office/drawing/2014/main" id="{C4AF115E-FD74-C32B-3E02-EE0E98514B87}"/>
              </a:ext>
            </a:extLst>
          </p:cNvPr>
          <p:cNvSpPr/>
          <p:nvPr>
            <p:custDataLst>
              <p:tags r:id="rId26"/>
            </p:custDataLst>
          </p:nvPr>
        </p:nvSpPr>
        <p:spPr>
          <a:xfrm>
            <a:off x="6956064" y="6460849"/>
            <a:ext cx="296216" cy="281355"/>
          </a:xfrm>
          <a:prstGeom prst="hexagon">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7" name="Hexagone 26">
            <a:extLst>
              <a:ext uri="{FF2B5EF4-FFF2-40B4-BE49-F238E27FC236}">
                <a16:creationId xmlns:a16="http://schemas.microsoft.com/office/drawing/2014/main" id="{E19F7D79-A213-DACA-84F3-8A170ECBCECA}"/>
              </a:ext>
            </a:extLst>
          </p:cNvPr>
          <p:cNvSpPr/>
          <p:nvPr>
            <p:custDataLst>
              <p:tags r:id="rId27"/>
            </p:custDataLst>
          </p:nvPr>
        </p:nvSpPr>
        <p:spPr>
          <a:xfrm>
            <a:off x="6949792" y="7618856"/>
            <a:ext cx="296216" cy="281355"/>
          </a:xfrm>
          <a:prstGeom prst="hexagon">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39" name="Image 38" descr="Une image contenant texte, Police, Graphique, logo&#10;&#10;Description générée automatiquement">
            <a:extLst>
              <a:ext uri="{FF2B5EF4-FFF2-40B4-BE49-F238E27FC236}">
                <a16:creationId xmlns:a16="http://schemas.microsoft.com/office/drawing/2014/main" id="{78AD329B-9CDB-C56A-C25A-526DA398C875}"/>
              </a:ext>
            </a:extLst>
          </p:cNvPr>
          <p:cNvPicPr>
            <a:picLocks noChangeAspect="1"/>
          </p:cNvPicPr>
          <p:nvPr>
            <p:custDataLst>
              <p:tags r:id="rId28"/>
            </p:custDataLst>
          </p:nvPr>
        </p:nvPicPr>
        <p:blipFill rotWithShape="1">
          <a:blip r:embed="rId58"/>
          <a:srcRect t="16244" b="20577"/>
          <a:stretch/>
        </p:blipFill>
        <p:spPr>
          <a:xfrm>
            <a:off x="5911816" y="3091087"/>
            <a:ext cx="597694" cy="377622"/>
          </a:xfrm>
          <a:prstGeom prst="rect">
            <a:avLst/>
          </a:prstGeom>
        </p:spPr>
      </p:pic>
      <p:pic>
        <p:nvPicPr>
          <p:cNvPr id="48" name="Image 47" descr="Une image contenant Police, logo, Graphique, symbole&#10;&#10;Description générée automatiquement">
            <a:extLst>
              <a:ext uri="{FF2B5EF4-FFF2-40B4-BE49-F238E27FC236}">
                <a16:creationId xmlns:a16="http://schemas.microsoft.com/office/drawing/2014/main" id="{AE744044-77CA-8095-306F-9E1F833E7AD1}"/>
              </a:ext>
            </a:extLst>
          </p:cNvPr>
          <p:cNvPicPr>
            <a:picLocks noChangeAspect="1"/>
          </p:cNvPicPr>
          <p:nvPr>
            <p:custDataLst>
              <p:tags r:id="rId29"/>
            </p:custDataLst>
          </p:nvPr>
        </p:nvPicPr>
        <p:blipFill rotWithShape="1">
          <a:blip r:embed="rId59"/>
          <a:srcRect t="20833" b="29389"/>
          <a:stretch/>
        </p:blipFill>
        <p:spPr>
          <a:xfrm>
            <a:off x="5911816" y="4080800"/>
            <a:ext cx="584255" cy="290830"/>
          </a:xfrm>
          <a:prstGeom prst="rect">
            <a:avLst/>
          </a:prstGeom>
        </p:spPr>
      </p:pic>
      <p:pic>
        <p:nvPicPr>
          <p:cNvPr id="52" name="Image 51" descr="Une image contenant Graphique, Police, logo, conception&#10;&#10;Description générée automatiquement">
            <a:extLst>
              <a:ext uri="{FF2B5EF4-FFF2-40B4-BE49-F238E27FC236}">
                <a16:creationId xmlns:a16="http://schemas.microsoft.com/office/drawing/2014/main" id="{1898BC8F-54B1-AFE3-AE62-7179E4109C0F}"/>
              </a:ext>
            </a:extLst>
          </p:cNvPr>
          <p:cNvPicPr>
            <a:picLocks noChangeAspect="1"/>
          </p:cNvPicPr>
          <p:nvPr>
            <p:custDataLst>
              <p:tags r:id="rId30"/>
            </p:custDataLst>
          </p:nvPr>
        </p:nvPicPr>
        <p:blipFill rotWithShape="1">
          <a:blip r:embed="rId60"/>
          <a:srcRect t="17722" b="26278"/>
          <a:stretch/>
        </p:blipFill>
        <p:spPr>
          <a:xfrm>
            <a:off x="5915915" y="5278319"/>
            <a:ext cx="597694" cy="334709"/>
          </a:xfrm>
          <a:prstGeom prst="rect">
            <a:avLst/>
          </a:prstGeom>
        </p:spPr>
      </p:pic>
      <p:pic>
        <p:nvPicPr>
          <p:cNvPr id="54" name="Image 53" descr="Une image contenant texte, Police, logo, Graphique&#10;&#10;Description générée automatiquement">
            <a:extLst>
              <a:ext uri="{FF2B5EF4-FFF2-40B4-BE49-F238E27FC236}">
                <a16:creationId xmlns:a16="http://schemas.microsoft.com/office/drawing/2014/main" id="{75D986F7-1820-71E5-C5D6-002F10870C94}"/>
              </a:ext>
            </a:extLst>
          </p:cNvPr>
          <p:cNvPicPr>
            <a:picLocks noChangeAspect="1"/>
          </p:cNvPicPr>
          <p:nvPr>
            <p:custDataLst>
              <p:tags r:id="rId31"/>
            </p:custDataLst>
          </p:nvPr>
        </p:nvPicPr>
        <p:blipFill>
          <a:blip r:embed="rId61"/>
          <a:stretch>
            <a:fillRect/>
          </a:stretch>
        </p:blipFill>
        <p:spPr>
          <a:xfrm>
            <a:off x="5952917" y="6460849"/>
            <a:ext cx="597694" cy="597694"/>
          </a:xfrm>
          <a:prstGeom prst="rect">
            <a:avLst/>
          </a:prstGeom>
        </p:spPr>
      </p:pic>
      <p:pic>
        <p:nvPicPr>
          <p:cNvPr id="58" name="Image 57" descr="Une image contenant texte, Police, capture d’écran, Bleu électrique&#10;&#10;Description générée automatiquement">
            <a:extLst>
              <a:ext uri="{FF2B5EF4-FFF2-40B4-BE49-F238E27FC236}">
                <a16:creationId xmlns:a16="http://schemas.microsoft.com/office/drawing/2014/main" id="{03E39732-1051-1614-F0C5-0ECEED9CF378}"/>
              </a:ext>
            </a:extLst>
          </p:cNvPr>
          <p:cNvPicPr>
            <a:picLocks noChangeAspect="1"/>
          </p:cNvPicPr>
          <p:nvPr>
            <p:custDataLst>
              <p:tags r:id="rId32"/>
            </p:custDataLst>
          </p:nvPr>
        </p:nvPicPr>
        <p:blipFill>
          <a:blip r:embed="rId62"/>
          <a:stretch>
            <a:fillRect/>
          </a:stretch>
        </p:blipFill>
        <p:spPr>
          <a:xfrm>
            <a:off x="5952917" y="7618856"/>
            <a:ext cx="597695" cy="597695"/>
          </a:xfrm>
          <a:prstGeom prst="rect">
            <a:avLst/>
          </a:prstGeom>
        </p:spPr>
      </p:pic>
      <p:sp>
        <p:nvSpPr>
          <p:cNvPr id="60" name="Ellipse 59">
            <a:extLst>
              <a:ext uri="{FF2B5EF4-FFF2-40B4-BE49-F238E27FC236}">
                <a16:creationId xmlns:a16="http://schemas.microsoft.com/office/drawing/2014/main" id="{9570ACA9-3137-BC09-0A8E-C98C278E3D69}"/>
              </a:ext>
            </a:extLst>
          </p:cNvPr>
          <p:cNvSpPr/>
          <p:nvPr>
            <p:custDataLst>
              <p:tags r:id="rId33"/>
            </p:custDataLst>
          </p:nvPr>
        </p:nvSpPr>
        <p:spPr>
          <a:xfrm>
            <a:off x="6943442" y="8282042"/>
            <a:ext cx="337779" cy="353708"/>
          </a:xfrm>
          <a:prstGeom prst="ellipse">
            <a:avLst/>
          </a:prstGeom>
          <a:solidFill>
            <a:schemeClr val="bg2"/>
          </a:solidFill>
          <a:ln>
            <a:solidFill>
              <a:schemeClr val="bg2">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62" name="Rectangle à coins arrondis 79">
            <a:extLst>
              <a:ext uri="{FF2B5EF4-FFF2-40B4-BE49-F238E27FC236}">
                <a16:creationId xmlns:a16="http://schemas.microsoft.com/office/drawing/2014/main" id="{45132DDD-774E-72D1-E79E-D5B0920CAE40}"/>
              </a:ext>
            </a:extLst>
          </p:cNvPr>
          <p:cNvSpPr/>
          <p:nvPr>
            <p:custDataLst>
              <p:tags r:id="rId34"/>
            </p:custDataLst>
          </p:nvPr>
        </p:nvSpPr>
        <p:spPr>
          <a:xfrm>
            <a:off x="286612" y="8786612"/>
            <a:ext cx="5212726" cy="517297"/>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90000" bIns="36000" rtlCol="0" anchor="ctr"/>
          <a:lstStyle/>
          <a:p>
            <a:pPr>
              <a:spcAft>
                <a:spcPts val="300"/>
              </a:spcAft>
            </a:pPr>
            <a:r>
              <a:rPr lang="en-US" sz="1200" dirty="0">
                <a:solidFill>
                  <a:schemeClr val="tx1">
                    <a:lumMod val="75000"/>
                    <a:lumOff val="25000"/>
                  </a:schemeClr>
                </a:solidFill>
                <a:latin typeface="Old Standard TT" panose="00000500000000000000" pitchFamily="2" charset="0"/>
              </a:rPr>
              <a:t>Des chiffres </a:t>
            </a:r>
            <a:r>
              <a:rPr lang="en-US" sz="1200" b="1" dirty="0">
                <a:solidFill>
                  <a:schemeClr val="tx1">
                    <a:lumMod val="75000"/>
                    <a:lumOff val="25000"/>
                  </a:schemeClr>
                </a:solidFill>
                <a:latin typeface="Old Standard TT" panose="00000500000000000000" pitchFamily="2" charset="0"/>
              </a:rPr>
              <a:t>car on adore les chiffres !</a:t>
            </a:r>
          </a:p>
        </p:txBody>
      </p:sp>
      <p:sp>
        <p:nvSpPr>
          <p:cNvPr id="63" name="Hexagone 62">
            <a:extLst>
              <a:ext uri="{FF2B5EF4-FFF2-40B4-BE49-F238E27FC236}">
                <a16:creationId xmlns:a16="http://schemas.microsoft.com/office/drawing/2014/main" id="{E93898A1-485A-6FEE-4A1A-606DDA029748}"/>
              </a:ext>
            </a:extLst>
          </p:cNvPr>
          <p:cNvSpPr/>
          <p:nvPr>
            <p:custDataLst>
              <p:tags r:id="rId35"/>
            </p:custDataLst>
          </p:nvPr>
        </p:nvSpPr>
        <p:spPr>
          <a:xfrm rot="20603735">
            <a:off x="968042" y="9292359"/>
            <a:ext cx="427371" cy="206214"/>
          </a:xfrm>
          <a:prstGeom prst="hexagon">
            <a:avLst/>
          </a:prstGeom>
          <a:solidFill>
            <a:schemeClr val="bg2">
              <a:lumMod val="75000"/>
            </a:schemeClr>
          </a:solidFill>
          <a:ln>
            <a:solidFill>
              <a:schemeClr val="bg2">
                <a:lumMod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900" b="1" dirty="0">
                <a:solidFill>
                  <a:schemeClr val="tx1"/>
                </a:solidFill>
              </a:rPr>
              <a:t>16</a:t>
            </a:r>
          </a:p>
        </p:txBody>
      </p:sp>
      <p:sp>
        <p:nvSpPr>
          <p:cNvPr id="64" name="ZoneTexte 63">
            <a:extLst>
              <a:ext uri="{FF2B5EF4-FFF2-40B4-BE49-F238E27FC236}">
                <a16:creationId xmlns:a16="http://schemas.microsoft.com/office/drawing/2014/main" id="{A48F4825-846D-BC0A-3A70-727553D36616}"/>
              </a:ext>
            </a:extLst>
          </p:cNvPr>
          <p:cNvSpPr txBox="1"/>
          <p:nvPr>
            <p:custDataLst>
              <p:tags r:id="rId36"/>
            </p:custDataLst>
          </p:nvPr>
        </p:nvSpPr>
        <p:spPr>
          <a:xfrm>
            <a:off x="1402503" y="9222551"/>
            <a:ext cx="3847087" cy="261610"/>
          </a:xfrm>
          <a:prstGeom prst="rect">
            <a:avLst/>
          </a:prstGeom>
          <a:noFill/>
        </p:spPr>
        <p:txBody>
          <a:bodyPr wrap="square" rtlCol="0">
            <a:spAutoFit/>
          </a:bodyPr>
          <a:lstStyle/>
          <a:p>
            <a:r>
              <a:rPr lang="fr-FR" sz="1050" b="1" dirty="0">
                <a:latin typeface="Roboto" panose="02000000000000000000" pitchFamily="2" charset="0"/>
                <a:ea typeface="Roboto" panose="02000000000000000000" pitchFamily="2" charset="0"/>
              </a:rPr>
              <a:t>Expériences professionnelles </a:t>
            </a:r>
            <a:r>
              <a:rPr lang="fr-FR" sz="1050" dirty="0">
                <a:latin typeface="Roboto" panose="02000000000000000000" pitchFamily="2" charset="0"/>
                <a:ea typeface="Roboto" panose="02000000000000000000" pitchFamily="2" charset="0"/>
              </a:rPr>
              <a:t>depuis 2006 ! </a:t>
            </a:r>
          </a:p>
        </p:txBody>
      </p:sp>
      <p:cxnSp>
        <p:nvCxnSpPr>
          <p:cNvPr id="65" name="Connecteur droit 64">
            <a:extLst>
              <a:ext uri="{FF2B5EF4-FFF2-40B4-BE49-F238E27FC236}">
                <a16:creationId xmlns:a16="http://schemas.microsoft.com/office/drawing/2014/main" id="{EF2483DA-F1F0-5BD3-8A35-79F32BBEF534}"/>
              </a:ext>
            </a:extLst>
          </p:cNvPr>
          <p:cNvCxnSpPr>
            <a:cxnSpLocks/>
          </p:cNvCxnSpPr>
          <p:nvPr>
            <p:custDataLst>
              <p:tags r:id="rId37"/>
            </p:custDataLst>
          </p:nvPr>
        </p:nvCxnSpPr>
        <p:spPr>
          <a:xfrm>
            <a:off x="301427" y="9141838"/>
            <a:ext cx="4142974" cy="0"/>
          </a:xfrm>
          <a:prstGeom prst="line">
            <a:avLst/>
          </a:prstGeom>
          <a:ln w="6350">
            <a:solidFill>
              <a:srgbClr val="555454"/>
            </a:solidFill>
          </a:ln>
          <a:effectLst/>
        </p:spPr>
        <p:style>
          <a:lnRef idx="2">
            <a:schemeClr val="accent1"/>
          </a:lnRef>
          <a:fillRef idx="0">
            <a:schemeClr val="accent1"/>
          </a:fillRef>
          <a:effectRef idx="1">
            <a:schemeClr val="accent1"/>
          </a:effectRef>
          <a:fontRef idx="minor">
            <a:schemeClr val="tx1"/>
          </a:fontRef>
        </p:style>
      </p:cxnSp>
      <p:sp>
        <p:nvSpPr>
          <p:cNvPr id="66" name="ZoneTexte 65">
            <a:extLst>
              <a:ext uri="{FF2B5EF4-FFF2-40B4-BE49-F238E27FC236}">
                <a16:creationId xmlns:a16="http://schemas.microsoft.com/office/drawing/2014/main" id="{4B4742E1-7981-734A-1C5C-31033B8D8452}"/>
              </a:ext>
            </a:extLst>
          </p:cNvPr>
          <p:cNvSpPr txBox="1"/>
          <p:nvPr>
            <p:custDataLst>
              <p:tags r:id="rId38"/>
            </p:custDataLst>
          </p:nvPr>
        </p:nvSpPr>
        <p:spPr>
          <a:xfrm>
            <a:off x="1402503" y="9809330"/>
            <a:ext cx="3847087" cy="346249"/>
          </a:xfrm>
          <a:prstGeom prst="rect">
            <a:avLst/>
          </a:prstGeom>
          <a:noFill/>
        </p:spPr>
        <p:txBody>
          <a:bodyPr wrap="square" rtlCol="0">
            <a:spAutoFit/>
          </a:bodyPr>
          <a:lstStyle/>
          <a:p>
            <a:r>
              <a:rPr lang="fr-FR" sz="1050" b="1" dirty="0">
                <a:latin typeface="Roboto" panose="02000000000000000000" pitchFamily="2" charset="0"/>
                <a:ea typeface="Roboto" panose="02000000000000000000" pitchFamily="2" charset="0"/>
              </a:rPr>
              <a:t>Compétences</a:t>
            </a:r>
            <a:r>
              <a:rPr lang="fr-FR" sz="1050" dirty="0">
                <a:latin typeface="Roboto" panose="02000000000000000000" pitchFamily="2" charset="0"/>
                <a:ea typeface="Roboto" panose="02000000000000000000" pitchFamily="2" charset="0"/>
              </a:rPr>
              <a:t> mises aux services de ces expériences !</a:t>
            </a:r>
            <a:br>
              <a:rPr lang="fr-FR" sz="1050" dirty="0">
                <a:latin typeface="Roboto" panose="02000000000000000000" pitchFamily="2" charset="0"/>
                <a:ea typeface="Roboto" panose="02000000000000000000" pitchFamily="2" charset="0"/>
              </a:rPr>
            </a:br>
            <a:r>
              <a:rPr lang="fr-FR" sz="600" dirty="0">
                <a:latin typeface="Roboto" panose="02000000000000000000" pitchFamily="2" charset="0"/>
                <a:ea typeface="Roboto" panose="02000000000000000000" pitchFamily="2" charset="0"/>
              </a:rPr>
              <a:t>(compétences techniques / fonctionnelles, sujets abordés…)</a:t>
            </a:r>
            <a:endParaRPr lang="fr-FR" sz="1050" dirty="0">
              <a:latin typeface="Roboto" panose="02000000000000000000" pitchFamily="2" charset="0"/>
              <a:ea typeface="Roboto" panose="02000000000000000000" pitchFamily="2" charset="0"/>
            </a:endParaRPr>
          </a:p>
        </p:txBody>
      </p:sp>
      <p:sp>
        <p:nvSpPr>
          <p:cNvPr id="67" name="Hexagone 66">
            <a:extLst>
              <a:ext uri="{FF2B5EF4-FFF2-40B4-BE49-F238E27FC236}">
                <a16:creationId xmlns:a16="http://schemas.microsoft.com/office/drawing/2014/main" id="{A6AF58C9-A21E-1209-6E41-E714D3F03F5A}"/>
              </a:ext>
            </a:extLst>
          </p:cNvPr>
          <p:cNvSpPr/>
          <p:nvPr>
            <p:custDataLst>
              <p:tags r:id="rId39"/>
            </p:custDataLst>
          </p:nvPr>
        </p:nvSpPr>
        <p:spPr>
          <a:xfrm rot="20475617">
            <a:off x="996166" y="9921261"/>
            <a:ext cx="427371" cy="221646"/>
          </a:xfrm>
          <a:prstGeom prst="hexagon">
            <a:avLst/>
          </a:prstGeom>
          <a:solidFill>
            <a:schemeClr val="bg2">
              <a:lumMod val="75000"/>
            </a:schemeClr>
          </a:solidFill>
          <a:ln>
            <a:solidFill>
              <a:schemeClr val="bg2">
                <a:lumMod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700" b="1" dirty="0">
                <a:solidFill>
                  <a:schemeClr val="tx1"/>
                </a:solidFill>
              </a:rPr>
              <a:t>+70</a:t>
            </a:r>
          </a:p>
        </p:txBody>
      </p:sp>
      <p:sp>
        <p:nvSpPr>
          <p:cNvPr id="68" name="Hexagone 67">
            <a:extLst>
              <a:ext uri="{FF2B5EF4-FFF2-40B4-BE49-F238E27FC236}">
                <a16:creationId xmlns:a16="http://schemas.microsoft.com/office/drawing/2014/main" id="{560E88D5-1BD0-D265-631D-9467DC6384FE}"/>
              </a:ext>
            </a:extLst>
          </p:cNvPr>
          <p:cNvSpPr/>
          <p:nvPr>
            <p:custDataLst>
              <p:tags r:id="rId40"/>
            </p:custDataLst>
          </p:nvPr>
        </p:nvSpPr>
        <p:spPr>
          <a:xfrm rot="20475617">
            <a:off x="990354" y="9596084"/>
            <a:ext cx="427371" cy="221646"/>
          </a:xfrm>
          <a:prstGeom prst="hexagon">
            <a:avLst/>
          </a:prstGeom>
          <a:solidFill>
            <a:schemeClr val="bg2">
              <a:lumMod val="75000"/>
            </a:schemeClr>
          </a:solidFill>
          <a:ln>
            <a:solidFill>
              <a:schemeClr val="bg2">
                <a:lumMod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700" b="1" dirty="0">
                <a:solidFill>
                  <a:schemeClr val="tx1"/>
                </a:solidFill>
              </a:rPr>
              <a:t>7</a:t>
            </a:r>
          </a:p>
        </p:txBody>
      </p:sp>
      <p:sp>
        <p:nvSpPr>
          <p:cNvPr id="69" name="ZoneTexte 68">
            <a:extLst>
              <a:ext uri="{FF2B5EF4-FFF2-40B4-BE49-F238E27FC236}">
                <a16:creationId xmlns:a16="http://schemas.microsoft.com/office/drawing/2014/main" id="{C65495BC-C837-F67D-9A37-922546262F8B}"/>
              </a:ext>
            </a:extLst>
          </p:cNvPr>
          <p:cNvSpPr txBox="1"/>
          <p:nvPr>
            <p:custDataLst>
              <p:tags r:id="rId41"/>
            </p:custDataLst>
          </p:nvPr>
        </p:nvSpPr>
        <p:spPr>
          <a:xfrm>
            <a:off x="1402503" y="9478090"/>
            <a:ext cx="3847087" cy="361637"/>
          </a:xfrm>
          <a:prstGeom prst="rect">
            <a:avLst/>
          </a:prstGeom>
          <a:noFill/>
        </p:spPr>
        <p:txBody>
          <a:bodyPr wrap="square" rtlCol="0">
            <a:spAutoFit/>
          </a:bodyPr>
          <a:lstStyle/>
          <a:p>
            <a:r>
              <a:rPr lang="fr-FR" sz="1050" b="1" dirty="0">
                <a:latin typeface="Roboto" panose="02000000000000000000" pitchFamily="2" charset="0"/>
                <a:ea typeface="Roboto" panose="02000000000000000000" pitchFamily="2" charset="0"/>
              </a:rPr>
              <a:t>Secteurs d’entreprises rencontrés </a:t>
            </a:r>
            <a:r>
              <a:rPr lang="fr-FR" sz="1050" dirty="0">
                <a:latin typeface="Roboto" panose="02000000000000000000" pitchFamily="2" charset="0"/>
                <a:ea typeface="Roboto" panose="02000000000000000000" pitchFamily="2" charset="0"/>
              </a:rPr>
              <a:t>depuis 2006 !</a:t>
            </a:r>
            <a:br>
              <a:rPr lang="fr-FR" sz="1050" dirty="0">
                <a:latin typeface="Roboto" panose="02000000000000000000" pitchFamily="2" charset="0"/>
                <a:ea typeface="Roboto" panose="02000000000000000000" pitchFamily="2" charset="0"/>
              </a:rPr>
            </a:br>
            <a:r>
              <a:rPr lang="fr-FR" sz="700" dirty="0">
                <a:latin typeface="Roboto" panose="02000000000000000000" pitchFamily="2" charset="0"/>
                <a:ea typeface="Roboto" panose="02000000000000000000" pitchFamily="2" charset="0"/>
              </a:rPr>
              <a:t>(luxe, transporteur, transport ferroviaire, banque et assurances, etc…) </a:t>
            </a:r>
            <a:endParaRPr lang="fr-FR" sz="1050" dirty="0">
              <a:latin typeface="Roboto" panose="02000000000000000000" pitchFamily="2" charset="0"/>
              <a:ea typeface="Roboto" panose="02000000000000000000" pitchFamily="2" charset="0"/>
            </a:endParaRPr>
          </a:p>
        </p:txBody>
      </p:sp>
      <p:sp>
        <p:nvSpPr>
          <p:cNvPr id="74" name="ZoneTexte 73">
            <a:extLst>
              <a:ext uri="{FF2B5EF4-FFF2-40B4-BE49-F238E27FC236}">
                <a16:creationId xmlns:a16="http://schemas.microsoft.com/office/drawing/2014/main" id="{B816B31A-928A-6AB8-A7F4-566023D635C5}"/>
              </a:ext>
            </a:extLst>
          </p:cNvPr>
          <p:cNvSpPr txBox="1"/>
          <p:nvPr>
            <p:custDataLst>
              <p:tags r:id="rId42"/>
            </p:custDataLst>
          </p:nvPr>
        </p:nvSpPr>
        <p:spPr>
          <a:xfrm>
            <a:off x="5586717" y="9032004"/>
            <a:ext cx="1873787" cy="1169551"/>
          </a:xfrm>
          <a:prstGeom prst="rect">
            <a:avLst/>
          </a:prstGeom>
          <a:noFill/>
        </p:spPr>
        <p:txBody>
          <a:bodyPr wrap="square" rtlCol="0">
            <a:spAutoFit/>
          </a:bodyPr>
          <a:lstStyle/>
          <a:p>
            <a:pPr algn="r"/>
            <a:r>
              <a:rPr lang="fr-FR" sz="1000" i="1" dirty="0">
                <a:solidFill>
                  <a:schemeClr val="bg1"/>
                </a:solidFill>
                <a:latin typeface="Roboto" panose="02000000000000000000" pitchFamily="2" charset="0"/>
                <a:ea typeface="Roboto" panose="02000000000000000000" pitchFamily="2" charset="0"/>
              </a:rPr>
              <a:t>« L'information n'est pas la connaissance. </a:t>
            </a:r>
            <a:r>
              <a:rPr lang="fr-FR" sz="1000" b="1" i="1" dirty="0">
                <a:solidFill>
                  <a:schemeClr val="bg1"/>
                </a:solidFill>
                <a:latin typeface="Roboto" panose="02000000000000000000" pitchFamily="2" charset="0"/>
                <a:ea typeface="Roboto" panose="02000000000000000000" pitchFamily="2" charset="0"/>
              </a:rPr>
              <a:t>La seule source de connaissances est l'expérience</a:t>
            </a:r>
            <a:r>
              <a:rPr lang="fr-FR" sz="1000" i="1" dirty="0">
                <a:solidFill>
                  <a:schemeClr val="bg1"/>
                </a:solidFill>
                <a:latin typeface="Roboto" panose="02000000000000000000" pitchFamily="2" charset="0"/>
                <a:ea typeface="Roboto" panose="02000000000000000000" pitchFamily="2" charset="0"/>
              </a:rPr>
              <a:t>. Vous avez besoin d'expérience pour acquérir la sagesse. »</a:t>
            </a:r>
            <a:br>
              <a:rPr lang="fr-FR" sz="1000" i="1" dirty="0">
                <a:solidFill>
                  <a:schemeClr val="bg1"/>
                </a:solidFill>
                <a:latin typeface="Roboto" panose="02000000000000000000" pitchFamily="2" charset="0"/>
                <a:ea typeface="Roboto" panose="02000000000000000000" pitchFamily="2" charset="0"/>
              </a:rPr>
            </a:br>
            <a:r>
              <a:rPr lang="fr-FR" sz="1000" b="1" i="1" dirty="0">
                <a:solidFill>
                  <a:schemeClr val="bg1"/>
                </a:solidFill>
                <a:latin typeface="Roboto" panose="02000000000000000000" pitchFamily="2" charset="0"/>
                <a:ea typeface="Roboto" panose="02000000000000000000" pitchFamily="2" charset="0"/>
              </a:rPr>
              <a:t>Albert EINSTEIN</a:t>
            </a:r>
          </a:p>
        </p:txBody>
      </p:sp>
      <p:grpSp>
        <p:nvGrpSpPr>
          <p:cNvPr id="8" name="Groupe 7">
            <a:extLst>
              <a:ext uri="{FF2B5EF4-FFF2-40B4-BE49-F238E27FC236}">
                <a16:creationId xmlns:a16="http://schemas.microsoft.com/office/drawing/2014/main" id="{3BB8B07B-F211-FBC9-C9A9-AC8D2F135B86}"/>
              </a:ext>
            </a:extLst>
          </p:cNvPr>
          <p:cNvGrpSpPr/>
          <p:nvPr/>
        </p:nvGrpSpPr>
        <p:grpSpPr>
          <a:xfrm>
            <a:off x="6487414" y="345335"/>
            <a:ext cx="550080" cy="652429"/>
            <a:chOff x="3258892" y="1900954"/>
            <a:chExt cx="3457538" cy="3981931"/>
          </a:xfrm>
        </p:grpSpPr>
        <p:pic>
          <p:nvPicPr>
            <p:cNvPr id="9" name="Image 8" descr="Une image contenant art, motif, Rectangle, carré&#10;&#10;Description générée automatiquement">
              <a:extLst>
                <a:ext uri="{FF2B5EF4-FFF2-40B4-BE49-F238E27FC236}">
                  <a16:creationId xmlns:a16="http://schemas.microsoft.com/office/drawing/2014/main" id="{C8C75F66-5220-C42C-0ADA-CD78D9887BD9}"/>
                </a:ext>
              </a:extLst>
            </p:cNvPr>
            <p:cNvPicPr>
              <a:picLocks noChangeAspect="1"/>
            </p:cNvPicPr>
            <p:nvPr/>
          </p:nvPicPr>
          <p:blipFill>
            <a:blip r:embed="rId63"/>
            <a:stretch>
              <a:fillRect/>
            </a:stretch>
          </p:blipFill>
          <p:spPr>
            <a:xfrm>
              <a:off x="3258892" y="1900954"/>
              <a:ext cx="3457538" cy="3981931"/>
            </a:xfrm>
            <a:prstGeom prst="rect">
              <a:avLst/>
            </a:prstGeom>
          </p:spPr>
        </p:pic>
        <p:pic>
          <p:nvPicPr>
            <p:cNvPr id="10" name="Image 9">
              <a:extLst>
                <a:ext uri="{FF2B5EF4-FFF2-40B4-BE49-F238E27FC236}">
                  <a16:creationId xmlns:a16="http://schemas.microsoft.com/office/drawing/2014/main" id="{E1D51DC2-9AB9-3B5F-5C33-9D13C2E7C083}"/>
                </a:ext>
              </a:extLst>
            </p:cNvPr>
            <p:cNvPicPr>
              <a:picLocks noChangeAspect="1"/>
            </p:cNvPicPr>
            <p:nvPr/>
          </p:nvPicPr>
          <p:blipFill>
            <a:blip r:embed="rId64"/>
            <a:stretch>
              <a:fillRect/>
            </a:stretch>
          </p:blipFill>
          <p:spPr>
            <a:xfrm>
              <a:off x="3996440" y="2011581"/>
              <a:ext cx="2608808" cy="2583627"/>
            </a:xfrm>
            <a:prstGeom prst="rect">
              <a:avLst/>
            </a:prstGeom>
          </p:spPr>
        </p:pic>
      </p:grpSp>
    </p:spTree>
    <p:extLst>
      <p:ext uri="{BB962C8B-B14F-4D97-AF65-F5344CB8AC3E}">
        <p14:creationId xmlns:p14="http://schemas.microsoft.com/office/powerpoint/2010/main" val="5407509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C960FE9-3FCE-4113-887F-C4EA7DC37C50}"/>
              </a:ext>
            </a:extLst>
          </p:cNvPr>
          <p:cNvSpPr>
            <a:spLocks/>
          </p:cNvSpPr>
          <p:nvPr>
            <p:custDataLst>
              <p:tags r:id="rId1"/>
            </p:custDataLst>
          </p:nvPr>
        </p:nvSpPr>
        <p:spPr>
          <a:xfrm>
            <a:off x="0" y="2991"/>
            <a:ext cx="7560000" cy="1209120"/>
          </a:xfrm>
          <a:prstGeom prst="rect">
            <a:avLst/>
          </a:prstGeom>
          <a:solidFill>
            <a:srgbClr val="EAEAE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Aft>
                <a:spcPts val="300"/>
              </a:spcAft>
            </a:pPr>
            <a:endParaRPr lang="fr-FR" dirty="0"/>
          </a:p>
        </p:txBody>
      </p:sp>
      <p:cxnSp>
        <p:nvCxnSpPr>
          <p:cNvPr id="20" name="Connecteur droit 19">
            <a:extLst>
              <a:ext uri="{FF2B5EF4-FFF2-40B4-BE49-F238E27FC236}">
                <a16:creationId xmlns:a16="http://schemas.microsoft.com/office/drawing/2014/main" id="{0692D8E3-68D6-442A-8877-68D7386AE11B}"/>
              </a:ext>
            </a:extLst>
          </p:cNvPr>
          <p:cNvCxnSpPr>
            <a:cxnSpLocks/>
          </p:cNvCxnSpPr>
          <p:nvPr>
            <p:custDataLst>
              <p:tags r:id="rId2"/>
            </p:custDataLst>
          </p:nvPr>
        </p:nvCxnSpPr>
        <p:spPr>
          <a:xfrm>
            <a:off x="343924" y="1686938"/>
            <a:ext cx="4618641" cy="0"/>
          </a:xfrm>
          <a:prstGeom prst="line">
            <a:avLst/>
          </a:prstGeom>
          <a:ln w="6350">
            <a:solidFill>
              <a:srgbClr val="555454"/>
            </a:solidFill>
          </a:ln>
          <a:effectLst/>
        </p:spPr>
        <p:style>
          <a:lnRef idx="2">
            <a:schemeClr val="accent1"/>
          </a:lnRef>
          <a:fillRef idx="0">
            <a:schemeClr val="accent1"/>
          </a:fillRef>
          <a:effectRef idx="1">
            <a:schemeClr val="accent1"/>
          </a:effectRef>
          <a:fontRef idx="minor">
            <a:schemeClr val="tx1"/>
          </a:fontRef>
        </p:style>
      </p:cxnSp>
      <p:sp>
        <p:nvSpPr>
          <p:cNvPr id="19" name="Rectangle à coins arrondis 79">
            <a:extLst>
              <a:ext uri="{FF2B5EF4-FFF2-40B4-BE49-F238E27FC236}">
                <a16:creationId xmlns:a16="http://schemas.microsoft.com/office/drawing/2014/main" id="{2EAE9422-592F-4858-B5E6-78B7CF3F5ADB}"/>
              </a:ext>
            </a:extLst>
          </p:cNvPr>
          <p:cNvSpPr/>
          <p:nvPr>
            <p:custDataLst>
              <p:tags r:id="rId3"/>
            </p:custDataLst>
          </p:nvPr>
        </p:nvSpPr>
        <p:spPr>
          <a:xfrm>
            <a:off x="1701165" y="272745"/>
            <a:ext cx="2743236" cy="290233"/>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90000" bIns="36000" rtlCol="0" anchor="ctr"/>
          <a:lstStyle/>
          <a:p>
            <a:pPr>
              <a:spcAft>
                <a:spcPts val="300"/>
              </a:spcAft>
            </a:pPr>
            <a:r>
              <a:rPr lang="en-US" sz="1600" dirty="0">
                <a:solidFill>
                  <a:srgbClr val="555454"/>
                </a:solidFill>
                <a:latin typeface="Roboto SemiBold" panose="02000000000000000000" pitchFamily="2" charset="0"/>
                <a:ea typeface="Roboto SemiBold" panose="02000000000000000000" pitchFamily="2" charset="0"/>
                <a:cs typeface="Helvetica Neue Condensed" panose="02000503000000020004" pitchFamily="2" charset="0"/>
              </a:rPr>
              <a:t>Paul </a:t>
            </a:r>
            <a:r>
              <a:rPr lang="en-US" sz="1600" b="1" dirty="0">
                <a:solidFill>
                  <a:srgbClr val="BFBFBF"/>
                </a:solidFill>
                <a:latin typeface="Roboto SemiBold" panose="02000000000000000000" pitchFamily="2" charset="0"/>
              </a:rPr>
              <a:t>FLYE SAINTE MARIE</a:t>
            </a:r>
            <a:endParaRPr lang="en-US" sz="1600" b="1" dirty="0">
              <a:solidFill>
                <a:srgbClr val="BFBFBF"/>
              </a:solidFill>
              <a:latin typeface="Roboto SemiBold" panose="02000000000000000000" pitchFamily="2" charset="0"/>
              <a:ea typeface="Roboto SemiBold" panose="02000000000000000000" pitchFamily="2" charset="0"/>
              <a:cs typeface="Helvetica Neue Condensed" panose="02000503000000020004" pitchFamily="2" charset="0"/>
            </a:endParaRPr>
          </a:p>
        </p:txBody>
      </p:sp>
      <p:sp>
        <p:nvSpPr>
          <p:cNvPr id="24" name="Rectangle à coins arrondis 79">
            <a:extLst>
              <a:ext uri="{FF2B5EF4-FFF2-40B4-BE49-F238E27FC236}">
                <a16:creationId xmlns:a16="http://schemas.microsoft.com/office/drawing/2014/main" id="{10D5A0C0-D2ED-4EF9-8CEC-C92C0B32162A}"/>
              </a:ext>
            </a:extLst>
          </p:cNvPr>
          <p:cNvSpPr/>
          <p:nvPr>
            <p:custDataLst>
              <p:tags r:id="rId4"/>
            </p:custDataLst>
          </p:nvPr>
        </p:nvSpPr>
        <p:spPr>
          <a:xfrm>
            <a:off x="1706722" y="516330"/>
            <a:ext cx="5408757" cy="155220"/>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90000" bIns="36000" rtlCol="0" anchor="ctr"/>
          <a:lstStyle/>
          <a:p>
            <a:r>
              <a:rPr lang="en-US" sz="1050" b="1" dirty="0">
                <a:solidFill>
                  <a:schemeClr val="tx1">
                    <a:lumMod val="75000"/>
                    <a:lumOff val="25000"/>
                  </a:schemeClr>
                </a:solidFill>
                <a:latin typeface="Old Standard TT" panose="00000500000000000000" pitchFamily="2" charset="0"/>
              </a:rPr>
              <a:t>PRODUCT/SERVICE OWNER ATLASSIAN &amp; INSUFFLEUR AGILE</a:t>
            </a:r>
          </a:p>
        </p:txBody>
      </p:sp>
      <p:sp>
        <p:nvSpPr>
          <p:cNvPr id="25" name="Rectangle à coins arrondis 79">
            <a:extLst>
              <a:ext uri="{FF2B5EF4-FFF2-40B4-BE49-F238E27FC236}">
                <a16:creationId xmlns:a16="http://schemas.microsoft.com/office/drawing/2014/main" id="{33A9437E-165F-431B-BDC0-11DC7CDBB939}"/>
              </a:ext>
            </a:extLst>
          </p:cNvPr>
          <p:cNvSpPr/>
          <p:nvPr>
            <p:custDataLst>
              <p:tags r:id="rId5"/>
            </p:custDataLst>
          </p:nvPr>
        </p:nvSpPr>
        <p:spPr>
          <a:xfrm>
            <a:off x="338368" y="1390376"/>
            <a:ext cx="4618641" cy="321580"/>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spcAft>
                <a:spcPts val="300"/>
              </a:spcAft>
            </a:pPr>
            <a:r>
              <a:rPr lang="en-US" sz="1500" b="1" dirty="0" err="1">
                <a:solidFill>
                  <a:schemeClr val="tx1">
                    <a:lumMod val="75000"/>
                    <a:lumOff val="25000"/>
                  </a:schemeClr>
                </a:solidFill>
                <a:latin typeface="Old Standard TT" panose="00000500000000000000" pitchFamily="2" charset="0"/>
                <a:ea typeface="Helvetica Neue Condensed" panose="02000503000000020004" pitchFamily="2" charset="0"/>
                <a:cs typeface="Helvetica Neue Condensed" panose="02000503000000020004" pitchFamily="2" charset="0"/>
              </a:rPr>
              <a:t>Expériences</a:t>
            </a:r>
            <a:endParaRPr lang="en-US" sz="1500" b="1" dirty="0">
              <a:solidFill>
                <a:schemeClr val="tx1">
                  <a:lumMod val="75000"/>
                  <a:lumOff val="25000"/>
                </a:schemeClr>
              </a:solidFill>
              <a:latin typeface="Old Standard TT" panose="00000500000000000000" pitchFamily="2" charset="0"/>
              <a:ea typeface="Helvetica Neue Condensed" panose="02000503000000020004" pitchFamily="2" charset="0"/>
              <a:cs typeface="Helvetica Neue Condensed" panose="02000503000000020004" pitchFamily="2" charset="0"/>
            </a:endParaRPr>
          </a:p>
        </p:txBody>
      </p:sp>
      <p:pic>
        <p:nvPicPr>
          <p:cNvPr id="42" name="Image 41" descr="Une image contenant Visage humain, portrait, Barbe humaine, Front&#10;&#10;Description générée automatiquement">
            <a:extLst>
              <a:ext uri="{FF2B5EF4-FFF2-40B4-BE49-F238E27FC236}">
                <a16:creationId xmlns:a16="http://schemas.microsoft.com/office/drawing/2014/main" id="{B1F543C4-5CC3-AAA3-9E56-3FE8C72F0A87}"/>
              </a:ext>
            </a:extLst>
          </p:cNvPr>
          <p:cNvPicPr>
            <a:picLocks noChangeAspect="1"/>
          </p:cNvPicPr>
          <p:nvPr>
            <p:custDataLst>
              <p:tags r:id="rId6"/>
            </p:custDataLst>
          </p:nvPr>
        </p:nvPicPr>
        <p:blipFill>
          <a:blip r:embed="rId25"/>
          <a:stretch>
            <a:fillRect/>
          </a:stretch>
        </p:blipFill>
        <p:spPr>
          <a:xfrm>
            <a:off x="716446" y="161232"/>
            <a:ext cx="849354" cy="849354"/>
          </a:xfrm>
          <a:prstGeom prst="rect">
            <a:avLst/>
          </a:prstGeom>
        </p:spPr>
      </p:pic>
      <p:sp>
        <p:nvSpPr>
          <p:cNvPr id="57" name="ZoneTexte 56">
            <a:extLst>
              <a:ext uri="{FF2B5EF4-FFF2-40B4-BE49-F238E27FC236}">
                <a16:creationId xmlns:a16="http://schemas.microsoft.com/office/drawing/2014/main" id="{8629243E-52AC-BDCF-341C-9835AC342573}"/>
              </a:ext>
            </a:extLst>
          </p:cNvPr>
          <p:cNvSpPr txBox="1"/>
          <p:nvPr>
            <p:custDataLst>
              <p:tags r:id="rId7"/>
            </p:custDataLst>
          </p:nvPr>
        </p:nvSpPr>
        <p:spPr>
          <a:xfrm>
            <a:off x="184245" y="10411259"/>
            <a:ext cx="2852382" cy="200055"/>
          </a:xfrm>
          <a:prstGeom prst="rect">
            <a:avLst/>
          </a:prstGeom>
          <a:noFill/>
        </p:spPr>
        <p:txBody>
          <a:bodyPr wrap="square" rtlCol="0">
            <a:spAutoFit/>
          </a:bodyPr>
          <a:lstStyle/>
          <a:p>
            <a:r>
              <a:rPr lang="fr-FR" sz="700" dirty="0">
                <a:effectLst/>
                <a:latin typeface="Roboto Thin" panose="02000000000000000000" pitchFamily="2" charset="0"/>
                <a:ea typeface="Roboto Thin" panose="02000000000000000000" pitchFamily="2" charset="0"/>
                <a:cs typeface="Times New Roman" panose="02020603050405020304" pitchFamily="18" charset="0"/>
              </a:rPr>
              <a:t>Dossier de compétences  mis à jour le</a:t>
            </a:r>
            <a:r>
              <a:rPr lang="fr-FR" sz="700" b="1" dirty="0">
                <a:effectLst/>
                <a:latin typeface="Roboto Thin" panose="02000000000000000000" pitchFamily="2" charset="0"/>
                <a:ea typeface="Roboto Thin" panose="02000000000000000000" pitchFamily="2" charset="0"/>
                <a:cs typeface="Times New Roman" panose="02020603050405020304" pitchFamily="18" charset="0"/>
              </a:rPr>
              <a:t> </a:t>
            </a:r>
            <a:r>
              <a:rPr lang="fr-FR" sz="700" b="1" dirty="0">
                <a:latin typeface="Roboto Thin" panose="02000000000000000000" pitchFamily="2" charset="0"/>
                <a:ea typeface="Roboto Thin" panose="02000000000000000000" pitchFamily="2" charset="0"/>
                <a:cs typeface="Times New Roman" panose="02020603050405020304" pitchFamily="18" charset="0"/>
              </a:rPr>
              <a:t>14 mai 2025 </a:t>
            </a:r>
            <a:r>
              <a:rPr lang="fr-FR" sz="700" b="1" dirty="0">
                <a:effectLst/>
                <a:latin typeface="Roboto Thin" panose="02000000000000000000" pitchFamily="2" charset="0"/>
                <a:ea typeface="Roboto Thin" panose="02000000000000000000" pitchFamily="2" charset="0"/>
                <a:cs typeface="Times New Roman" panose="02020603050405020304" pitchFamily="18" charset="0"/>
              </a:rPr>
              <a:t>– Page 7  / 15 </a:t>
            </a:r>
            <a:endParaRPr lang="fr-FR" sz="700" b="1" dirty="0">
              <a:latin typeface="Roboto Thin" panose="02000000000000000000" pitchFamily="2" charset="0"/>
              <a:ea typeface="Roboto Thin" panose="02000000000000000000" pitchFamily="2" charset="0"/>
            </a:endParaRPr>
          </a:p>
        </p:txBody>
      </p:sp>
      <p:pic>
        <p:nvPicPr>
          <p:cNvPr id="34" name="Graphique 33" descr="Calendrier journalier contour">
            <a:extLst>
              <a:ext uri="{FF2B5EF4-FFF2-40B4-BE49-F238E27FC236}">
                <a16:creationId xmlns:a16="http://schemas.microsoft.com/office/drawing/2014/main" id="{7A9AC5E5-85ED-388C-3E3D-29CE50CA13BE}"/>
              </a:ext>
            </a:extLst>
          </p:cNvPr>
          <p:cNvPicPr>
            <a:picLocks noChangeAspect="1"/>
          </p:cNvPicPr>
          <p:nvPr>
            <p:custDataLst>
              <p:tags r:id="rId8"/>
            </p:custDataLst>
          </p:nvPr>
        </p:nvPicPr>
        <p:blipFill>
          <a:blip r:embed="rId26">
            <a:extLst>
              <a:ext uri="{96DAC541-7B7A-43D3-8B79-37D633B846F1}">
                <asvg:svgBlip xmlns:asvg="http://schemas.microsoft.com/office/drawing/2016/SVG/main" r:embed="rId27"/>
              </a:ext>
            </a:extLst>
          </a:blip>
          <a:stretch>
            <a:fillRect/>
          </a:stretch>
        </p:blipFill>
        <p:spPr>
          <a:xfrm>
            <a:off x="88791" y="10425995"/>
            <a:ext cx="147731" cy="147731"/>
          </a:xfrm>
          <a:prstGeom prst="rect">
            <a:avLst/>
          </a:prstGeom>
        </p:spPr>
      </p:pic>
      <p:pic>
        <p:nvPicPr>
          <p:cNvPr id="40" name="Graphique 39" descr="Internet contour">
            <a:extLst>
              <a:ext uri="{FF2B5EF4-FFF2-40B4-BE49-F238E27FC236}">
                <a16:creationId xmlns:a16="http://schemas.microsoft.com/office/drawing/2014/main" id="{DFEBE32C-9789-ED9C-FB63-C0415FDB9A79}"/>
              </a:ext>
            </a:extLst>
          </p:cNvPr>
          <p:cNvPicPr>
            <a:picLocks noChangeAspect="1"/>
          </p:cNvPicPr>
          <p:nvPr>
            <p:custDataLst>
              <p:tags r:id="rId9"/>
            </p:custDataLst>
          </p:nvPr>
        </p:nvPicPr>
        <p:blipFill>
          <a:blip r:embed="rId28">
            <a:extLst>
              <a:ext uri="{96DAC541-7B7A-43D3-8B79-37D633B846F1}">
                <asvg:svgBlip xmlns:asvg="http://schemas.microsoft.com/office/drawing/2016/SVG/main" r:embed="rId29"/>
              </a:ext>
            </a:extLst>
          </a:blip>
          <a:stretch>
            <a:fillRect/>
          </a:stretch>
        </p:blipFill>
        <p:spPr>
          <a:xfrm>
            <a:off x="3497314" y="723031"/>
            <a:ext cx="220113" cy="220113"/>
          </a:xfrm>
          <a:prstGeom prst="rect">
            <a:avLst/>
          </a:prstGeom>
        </p:spPr>
      </p:pic>
      <p:sp>
        <p:nvSpPr>
          <p:cNvPr id="41" name="Rectangle 40">
            <a:extLst>
              <a:ext uri="{FF2B5EF4-FFF2-40B4-BE49-F238E27FC236}">
                <a16:creationId xmlns:a16="http://schemas.microsoft.com/office/drawing/2014/main" id="{6251F00E-12C1-6EF7-3D72-921421580E42}"/>
              </a:ext>
            </a:extLst>
          </p:cNvPr>
          <p:cNvSpPr/>
          <p:nvPr>
            <p:custDataLst>
              <p:tags r:id="rId10"/>
            </p:custDataLst>
          </p:nvPr>
        </p:nvSpPr>
        <p:spPr>
          <a:xfrm>
            <a:off x="3801655" y="733231"/>
            <a:ext cx="1800000" cy="200055"/>
          </a:xfrm>
          <a:prstGeom prst="rect">
            <a:avLst/>
          </a:prstGeom>
        </p:spPr>
        <p:txBody>
          <a:bodyPr wrap="square" lIns="0" rIns="0" anchor="ctr">
            <a:spAutoFit/>
          </a:bodyPr>
          <a:lstStyle/>
          <a:p>
            <a:pPr>
              <a:spcAft>
                <a:spcPts val="300"/>
              </a:spcAft>
            </a:pPr>
            <a:r>
              <a:rPr lang="fr-FR" sz="700" dirty="0">
                <a:solidFill>
                  <a:schemeClr val="tx1">
                    <a:lumMod val="75000"/>
                    <a:lumOff val="25000"/>
                  </a:schemeClr>
                </a:solidFill>
                <a:latin typeface="Roboto" panose="02000000000000000000" pitchFamily="2" charset="0"/>
                <a:ea typeface="Roboto" panose="02000000000000000000" pitchFamily="2" charset="0"/>
                <a:hlinkClick r:id="rId30">
                  <a:extLst>
                    <a:ext uri="{A12FA001-AC4F-418D-AE19-62706E023703}">
                      <ahyp:hlinkClr xmlns:ahyp="http://schemas.microsoft.com/office/drawing/2018/hyperlinkcolor" val="tx"/>
                    </a:ext>
                  </a:extLst>
                </a:hlinkClick>
              </a:rPr>
              <a:t>https://paul-fsm.net</a:t>
            </a:r>
            <a:r>
              <a:rPr lang="fr-FR" sz="700" dirty="0">
                <a:solidFill>
                  <a:schemeClr val="tx1">
                    <a:lumMod val="75000"/>
                    <a:lumOff val="25000"/>
                  </a:schemeClr>
                </a:solidFill>
                <a:latin typeface="Roboto" panose="02000000000000000000" pitchFamily="2" charset="0"/>
                <a:ea typeface="Roboto" panose="02000000000000000000" pitchFamily="2" charset="0"/>
              </a:rPr>
              <a:t> </a:t>
            </a:r>
          </a:p>
        </p:txBody>
      </p:sp>
      <p:sp>
        <p:nvSpPr>
          <p:cNvPr id="45" name="Rectangle 44">
            <a:extLst>
              <a:ext uri="{FF2B5EF4-FFF2-40B4-BE49-F238E27FC236}">
                <a16:creationId xmlns:a16="http://schemas.microsoft.com/office/drawing/2014/main" id="{078A9BFD-74D4-893C-3F23-DA919D557326}"/>
              </a:ext>
            </a:extLst>
          </p:cNvPr>
          <p:cNvSpPr/>
          <p:nvPr>
            <p:custDataLst>
              <p:tags r:id="rId11"/>
            </p:custDataLst>
          </p:nvPr>
        </p:nvSpPr>
        <p:spPr>
          <a:xfrm>
            <a:off x="1957535" y="743089"/>
            <a:ext cx="1800000" cy="200055"/>
          </a:xfrm>
          <a:prstGeom prst="rect">
            <a:avLst/>
          </a:prstGeom>
        </p:spPr>
        <p:txBody>
          <a:bodyPr wrap="square" lIns="0" rIns="0" anchor="ctr">
            <a:spAutoFit/>
          </a:bodyPr>
          <a:lstStyle/>
          <a:p>
            <a:r>
              <a:rPr lang="fr-FR" sz="700" dirty="0">
                <a:solidFill>
                  <a:schemeClr val="tx1">
                    <a:lumMod val="75000"/>
                    <a:lumOff val="25000"/>
                  </a:schemeClr>
                </a:solidFill>
                <a:latin typeface="Roboto" panose="02000000000000000000" pitchFamily="2" charset="0"/>
                <a:ea typeface="Roboto" panose="02000000000000000000" pitchFamily="2" charset="0"/>
                <a:hlinkClick r:id="rId31">
                  <a:extLst>
                    <a:ext uri="{A12FA001-AC4F-418D-AE19-62706E023703}">
                      <ahyp:hlinkClr xmlns:ahyp="http://schemas.microsoft.com/office/drawing/2018/hyperlinkcolor" val="tx"/>
                    </a:ext>
                  </a:extLst>
                </a:hlinkClick>
              </a:rPr>
              <a:t>paul.flye.sainte.marie@gmail.com</a:t>
            </a:r>
            <a:endParaRPr lang="fr-FR" sz="700" dirty="0">
              <a:solidFill>
                <a:schemeClr val="tx1">
                  <a:lumMod val="75000"/>
                  <a:lumOff val="25000"/>
                </a:schemeClr>
              </a:solidFill>
              <a:latin typeface="Roboto" panose="02000000000000000000" pitchFamily="2" charset="0"/>
              <a:ea typeface="Roboto" panose="02000000000000000000" pitchFamily="2" charset="0"/>
            </a:endParaRPr>
          </a:p>
        </p:txBody>
      </p:sp>
      <p:pic>
        <p:nvPicPr>
          <p:cNvPr id="46" name="Graphique 45" descr="Adresse de courrier contour">
            <a:extLst>
              <a:ext uri="{FF2B5EF4-FFF2-40B4-BE49-F238E27FC236}">
                <a16:creationId xmlns:a16="http://schemas.microsoft.com/office/drawing/2014/main" id="{973EAD9C-0340-8F49-3735-FF50C869D620}"/>
              </a:ext>
            </a:extLst>
          </p:cNvPr>
          <p:cNvPicPr>
            <a:picLocks noChangeAspect="1"/>
          </p:cNvPicPr>
          <p:nvPr>
            <p:custDataLst>
              <p:tags r:id="rId12"/>
            </p:custDataLst>
          </p:nvPr>
        </p:nvPicPr>
        <p:blipFill>
          <a:blip r:embed="rId32">
            <a:extLst>
              <a:ext uri="{96DAC541-7B7A-43D3-8B79-37D633B846F1}">
                <asvg:svgBlip xmlns:asvg="http://schemas.microsoft.com/office/drawing/2016/SVG/main" r:embed="rId33"/>
              </a:ext>
            </a:extLst>
          </a:blip>
          <a:stretch>
            <a:fillRect/>
          </a:stretch>
        </p:blipFill>
        <p:spPr>
          <a:xfrm>
            <a:off x="1701165" y="747638"/>
            <a:ext cx="200055" cy="200055"/>
          </a:xfrm>
          <a:prstGeom prst="rect">
            <a:avLst/>
          </a:prstGeom>
        </p:spPr>
      </p:pic>
      <p:sp>
        <p:nvSpPr>
          <p:cNvPr id="47" name="Rectangle 46">
            <a:extLst>
              <a:ext uri="{FF2B5EF4-FFF2-40B4-BE49-F238E27FC236}">
                <a16:creationId xmlns:a16="http://schemas.microsoft.com/office/drawing/2014/main" id="{A21C1BF5-C623-F6D2-398F-DDFF77AA104E}"/>
              </a:ext>
            </a:extLst>
          </p:cNvPr>
          <p:cNvSpPr/>
          <p:nvPr>
            <p:custDataLst>
              <p:tags r:id="rId13"/>
            </p:custDataLst>
          </p:nvPr>
        </p:nvSpPr>
        <p:spPr>
          <a:xfrm>
            <a:off x="5105629" y="741048"/>
            <a:ext cx="881381" cy="200055"/>
          </a:xfrm>
          <a:prstGeom prst="rect">
            <a:avLst/>
          </a:prstGeom>
        </p:spPr>
        <p:txBody>
          <a:bodyPr wrap="square" lIns="0" rIns="0" anchor="ctr">
            <a:spAutoFit/>
          </a:bodyPr>
          <a:lstStyle/>
          <a:p>
            <a:pPr>
              <a:spcAft>
                <a:spcPts val="300"/>
              </a:spcAft>
            </a:pPr>
            <a:r>
              <a:rPr lang="fr-FR" sz="700" dirty="0">
                <a:solidFill>
                  <a:schemeClr val="tx1">
                    <a:lumMod val="75000"/>
                    <a:lumOff val="25000"/>
                  </a:schemeClr>
                </a:solidFill>
                <a:latin typeface="Roboto" panose="02000000000000000000" pitchFamily="2" charset="0"/>
                <a:ea typeface="Roboto" panose="02000000000000000000" pitchFamily="2" charset="0"/>
              </a:rPr>
              <a:t>07 81 79 09 03 </a:t>
            </a:r>
          </a:p>
        </p:txBody>
      </p:sp>
      <p:pic>
        <p:nvPicPr>
          <p:cNvPr id="51" name="Graphique 50" descr="Vibration du téléphone contour">
            <a:extLst>
              <a:ext uri="{FF2B5EF4-FFF2-40B4-BE49-F238E27FC236}">
                <a16:creationId xmlns:a16="http://schemas.microsoft.com/office/drawing/2014/main" id="{8EDF817B-092C-E05B-3052-D96F4DBE1003}"/>
              </a:ext>
            </a:extLst>
          </p:cNvPr>
          <p:cNvPicPr>
            <a:picLocks noChangeAspect="1"/>
          </p:cNvPicPr>
          <p:nvPr>
            <p:custDataLst>
              <p:tags r:id="rId14"/>
            </p:custDataLst>
          </p:nvPr>
        </p:nvPicPr>
        <p:blipFill>
          <a:blip r:embed="rId34">
            <a:extLst>
              <a:ext uri="{96DAC541-7B7A-43D3-8B79-37D633B846F1}">
                <asvg:svgBlip xmlns:asvg="http://schemas.microsoft.com/office/drawing/2016/SVG/main" r:embed="rId35"/>
              </a:ext>
            </a:extLst>
          </a:blip>
          <a:stretch>
            <a:fillRect/>
          </a:stretch>
        </p:blipFill>
        <p:spPr>
          <a:xfrm>
            <a:off x="4889143" y="760309"/>
            <a:ext cx="165613" cy="165613"/>
          </a:xfrm>
          <a:prstGeom prst="rect">
            <a:avLst/>
          </a:prstGeom>
        </p:spPr>
      </p:pic>
      <p:pic>
        <p:nvPicPr>
          <p:cNvPr id="2" name="Graphique 1" descr="Route contour">
            <a:extLst>
              <a:ext uri="{FF2B5EF4-FFF2-40B4-BE49-F238E27FC236}">
                <a16:creationId xmlns:a16="http://schemas.microsoft.com/office/drawing/2014/main" id="{72F98DB7-A059-5DB6-57BD-659D226D2C74}"/>
              </a:ext>
            </a:extLst>
          </p:cNvPr>
          <p:cNvPicPr>
            <a:picLocks noChangeAspect="1"/>
          </p:cNvPicPr>
          <p:nvPr>
            <p:custDataLst>
              <p:tags r:id="rId15"/>
            </p:custDataLst>
          </p:nvPr>
        </p:nvPicPr>
        <p:blipFill>
          <a:blip r:embed="rId36">
            <a:extLst>
              <a:ext uri="{96DAC541-7B7A-43D3-8B79-37D633B846F1}">
                <asvg:svgBlip xmlns:asvg="http://schemas.microsoft.com/office/drawing/2016/SVG/main" r:embed="rId37"/>
              </a:ext>
            </a:extLst>
          </a:blip>
          <a:stretch>
            <a:fillRect/>
          </a:stretch>
        </p:blipFill>
        <p:spPr>
          <a:xfrm>
            <a:off x="1415967" y="1446179"/>
            <a:ext cx="218980" cy="218980"/>
          </a:xfrm>
          <a:prstGeom prst="rect">
            <a:avLst/>
          </a:prstGeom>
        </p:spPr>
      </p:pic>
      <p:sp>
        <p:nvSpPr>
          <p:cNvPr id="4" name="ZoneTexte 3">
            <a:extLst>
              <a:ext uri="{FF2B5EF4-FFF2-40B4-BE49-F238E27FC236}">
                <a16:creationId xmlns:a16="http://schemas.microsoft.com/office/drawing/2014/main" id="{F29CEDC4-00AE-AFC9-FC08-CA54A3EABE83}"/>
              </a:ext>
            </a:extLst>
          </p:cNvPr>
          <p:cNvSpPr txBox="1"/>
          <p:nvPr>
            <p:custDataLst>
              <p:tags r:id="rId16"/>
            </p:custDataLst>
          </p:nvPr>
        </p:nvSpPr>
        <p:spPr>
          <a:xfrm>
            <a:off x="343864" y="1783380"/>
            <a:ext cx="6920536" cy="7453322"/>
          </a:xfrm>
          <a:prstGeom prst="rect">
            <a:avLst/>
          </a:prstGeom>
          <a:noFill/>
        </p:spPr>
        <p:txBody>
          <a:bodyPr wrap="square" lIns="0" tIns="0" rIns="0" bIns="0" rtlCol="0">
            <a:spAutoFit/>
          </a:bodyPr>
          <a:lstStyle/>
          <a:p>
            <a:pPr algn="just">
              <a:spcAft>
                <a:spcPts val="300"/>
              </a:spcAft>
            </a:pPr>
            <a:r>
              <a:rPr lang="fr-FR" sz="1050" b="1" dirty="0">
                <a:solidFill>
                  <a:schemeClr val="tx1">
                    <a:lumMod val="75000"/>
                    <a:lumOff val="25000"/>
                  </a:schemeClr>
                </a:solidFill>
                <a:latin typeface="Roboto SemiBold" panose="02000000000000000000" pitchFamily="2" charset="0"/>
              </a:rPr>
              <a:t>Responsable de l’équipe « Project Dev Tools Team » </a:t>
            </a:r>
            <a:r>
              <a:rPr lang="fr-FR" sz="1050" dirty="0">
                <a:solidFill>
                  <a:schemeClr val="tx1">
                    <a:lumMod val="75000"/>
                    <a:lumOff val="25000"/>
                  </a:schemeClr>
                </a:solidFill>
                <a:latin typeface="Roboto SemiBold" panose="02000000000000000000" pitchFamily="2" charset="0"/>
              </a:rPr>
              <a:t>au sein du service « Delivery Framework » </a:t>
            </a:r>
            <a:br>
              <a:rPr lang="fr-FR" sz="1050" dirty="0">
                <a:solidFill>
                  <a:schemeClr val="tx1">
                    <a:lumMod val="75000"/>
                    <a:lumOff val="25000"/>
                  </a:schemeClr>
                </a:solidFill>
                <a:latin typeface="Roboto SemiBold" panose="02000000000000000000" pitchFamily="2" charset="0"/>
              </a:rPr>
            </a:br>
            <a:r>
              <a:rPr lang="fr-FR" sz="1050" b="1" dirty="0">
                <a:solidFill>
                  <a:schemeClr val="tx1">
                    <a:lumMod val="75000"/>
                    <a:lumOff val="25000"/>
                  </a:schemeClr>
                </a:solidFill>
                <a:latin typeface="Roboto SemiBold" panose="02000000000000000000" pitchFamily="2" charset="0"/>
              </a:rPr>
              <a:t>chez Kering Technologies.</a:t>
            </a:r>
          </a:p>
          <a:p>
            <a:pPr algn="just">
              <a:spcAft>
                <a:spcPts val="600"/>
              </a:spcAft>
            </a:pPr>
            <a:r>
              <a:rPr lang="fr-FR" sz="900" b="1" dirty="0">
                <a:solidFill>
                  <a:schemeClr val="tx1">
                    <a:lumMod val="75000"/>
                    <a:lumOff val="25000"/>
                  </a:schemeClr>
                </a:solidFill>
                <a:latin typeface="Roboto SemiBold" panose="02000000000000000000" pitchFamily="2" charset="0"/>
                <a:ea typeface="Roboto SemiBold" panose="02000000000000000000" pitchFamily="2" charset="0"/>
                <a:cs typeface="Helvetica Neue" panose="02000503000000020004" pitchFamily="2" charset="0"/>
              </a:rPr>
              <a:t>KERING</a:t>
            </a:r>
            <a:r>
              <a:rPr lang="fr-FR" sz="900" dirty="0">
                <a:solidFill>
                  <a:schemeClr val="tx1">
                    <a:lumMod val="75000"/>
                    <a:lumOff val="25000"/>
                  </a:schemeClr>
                </a:solidFill>
                <a:latin typeface="Roboto SemiBold" panose="02000000000000000000" pitchFamily="2" charset="0"/>
                <a:ea typeface="Roboto SemiBold" panose="02000000000000000000" pitchFamily="2" charset="0"/>
                <a:cs typeface="Helvetica Neue" panose="02000503000000020004" pitchFamily="2" charset="0"/>
              </a:rPr>
              <a:t> / PARIS 6 / </a:t>
            </a:r>
            <a:r>
              <a:rPr lang="fr-FR" sz="900" dirty="0">
                <a:solidFill>
                  <a:schemeClr val="tx1">
                    <a:lumMod val="75000"/>
                    <a:lumOff val="25000"/>
                  </a:schemeClr>
                </a:solidFill>
                <a:latin typeface="Roboto SemiBold" panose="02000000000000000000" pitchFamily="2" charset="0"/>
                <a:ea typeface="Roboto SemiBold" panose="02000000000000000000" pitchFamily="2" charset="0"/>
              </a:rPr>
              <a:t>Prestataire de juin 2017 à mars 2019, CDI en interne </a:t>
            </a:r>
            <a:r>
              <a:rPr lang="fr-FR" sz="900" dirty="0">
                <a:solidFill>
                  <a:schemeClr val="tx1">
                    <a:lumMod val="75000"/>
                    <a:lumOff val="25000"/>
                  </a:schemeClr>
                </a:solidFill>
                <a:latin typeface="Roboto SemiBold" panose="02000000000000000000" pitchFamily="2" charset="0"/>
                <a:ea typeface="Roboto SemiBold" panose="02000000000000000000" pitchFamily="2" charset="0"/>
                <a:cs typeface="Helvetica Neue" panose="02000503000000020004" pitchFamily="2" charset="0"/>
              </a:rPr>
              <a:t>depuis avril 2019 – 8</a:t>
            </a:r>
            <a:r>
              <a:rPr lang="fr-FR" sz="900" b="1" dirty="0">
                <a:solidFill>
                  <a:schemeClr val="tx1">
                    <a:lumMod val="75000"/>
                    <a:lumOff val="25000"/>
                  </a:schemeClr>
                </a:solidFill>
                <a:latin typeface="Roboto SemiBold" panose="02000000000000000000" pitchFamily="2" charset="0"/>
                <a:ea typeface="Roboto SemiBold" panose="02000000000000000000" pitchFamily="2" charset="0"/>
                <a:cs typeface="Helvetica Neue" panose="02000503000000020004" pitchFamily="2" charset="0"/>
              </a:rPr>
              <a:t> ans</a:t>
            </a:r>
            <a:r>
              <a:rPr lang="fr-FR" sz="900" dirty="0">
                <a:solidFill>
                  <a:schemeClr val="tx1">
                    <a:lumMod val="75000"/>
                    <a:lumOff val="25000"/>
                  </a:schemeClr>
                </a:solidFill>
                <a:latin typeface="Roboto SemiBold" panose="02000000000000000000" pitchFamily="2" charset="0"/>
                <a:ea typeface="Roboto SemiBold" panose="02000000000000000000" pitchFamily="2" charset="0"/>
                <a:cs typeface="Helvetica Neue" panose="02000503000000020004" pitchFamily="2" charset="0"/>
              </a:rPr>
              <a:t>.</a:t>
            </a:r>
            <a:endPar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endParaRPr>
          </a:p>
          <a:p>
            <a:pPr algn="just">
              <a:spcAft>
                <a:spcPts val="300"/>
              </a:spcAft>
            </a:pPr>
            <a:r>
              <a:rPr lang="fr-FR" sz="10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En charge d’une équipe de 5 personnes, responsables des outils collaboratifs à destination du </a:t>
            </a:r>
            <a:r>
              <a:rPr lang="fr-FR" sz="1000" dirty="0" err="1">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build</a:t>
            </a:r>
            <a:r>
              <a:rPr lang="fr-FR" sz="10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 des applicatifs, projets et programmes IT du groupe dans leur phase de </a:t>
            </a:r>
            <a:r>
              <a:rPr lang="fr-FR" sz="1000" dirty="0" err="1">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build</a:t>
            </a:r>
            <a:r>
              <a:rPr lang="fr-FR" sz="10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 Composé d’une équipe d’experts en outillage de gestion de projet informatique, de facilitateurs et d’un développeur.</a:t>
            </a:r>
          </a:p>
          <a:p>
            <a:pPr marL="360000" lvl="1" indent="-171450" algn="just">
              <a:spcAft>
                <a:spcPts val="3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Product </a:t>
            </a:r>
            <a:r>
              <a:rPr lang="fr-FR" sz="900" dirty="0" err="1">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Owner</a:t>
            </a:r>
            <a:r>
              <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 Service </a:t>
            </a:r>
            <a:r>
              <a:rPr lang="fr-FR" sz="900" dirty="0" err="1">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Owner</a:t>
            </a:r>
            <a:r>
              <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 &amp; Tech Lead de l’application Confluence d’</a:t>
            </a:r>
            <a:r>
              <a:rPr lang="fr-FR" sz="900" dirty="0" err="1">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Atlassian</a:t>
            </a:r>
            <a:r>
              <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a:t>
            </a:r>
          </a:p>
          <a:p>
            <a:pPr marL="360000" lvl="1" indent="-171450" algn="just">
              <a:spcAft>
                <a:spcPts val="3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Product </a:t>
            </a:r>
            <a:r>
              <a:rPr lang="fr-FR" sz="900" dirty="0" err="1">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Owner</a:t>
            </a:r>
            <a:r>
              <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 Service </a:t>
            </a:r>
            <a:r>
              <a:rPr lang="fr-FR" sz="900" dirty="0" err="1">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Owner</a:t>
            </a:r>
            <a:r>
              <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 &amp; Tech Lead de l’application Jira Software d’</a:t>
            </a:r>
            <a:r>
              <a:rPr lang="fr-FR" sz="900" dirty="0" err="1">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Atlassian</a:t>
            </a:r>
            <a:r>
              <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a:t>
            </a:r>
          </a:p>
          <a:p>
            <a:pPr marL="360000" lvl="1" indent="-171450" algn="just">
              <a:spcAft>
                <a:spcPts val="3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Service </a:t>
            </a:r>
            <a:r>
              <a:rPr lang="fr-FR" sz="900" dirty="0" err="1">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Owner</a:t>
            </a:r>
            <a:r>
              <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 &amp; Tech Lead de l’application </a:t>
            </a:r>
            <a:r>
              <a:rPr lang="fr-FR" sz="900" dirty="0" err="1">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OpsGenie</a:t>
            </a:r>
            <a:r>
              <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 d’</a:t>
            </a:r>
            <a:r>
              <a:rPr lang="fr-FR" sz="900" dirty="0" err="1">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Atlassian</a:t>
            </a:r>
            <a:r>
              <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 (PaaS).</a:t>
            </a:r>
          </a:p>
          <a:p>
            <a:pPr marL="360000" lvl="1" indent="-171450" algn="just">
              <a:spcAft>
                <a:spcPts val="3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Service </a:t>
            </a:r>
            <a:r>
              <a:rPr lang="fr-FR" sz="900" dirty="0" err="1">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Owner</a:t>
            </a:r>
            <a:r>
              <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 de Miro (SaaS).</a:t>
            </a:r>
          </a:p>
          <a:p>
            <a:pPr marL="360000" lvl="1" indent="-171450" algn="just">
              <a:spcAft>
                <a:spcPts val="3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Co-Responsable de </a:t>
            </a:r>
            <a:r>
              <a:rPr lang="fr-FR" sz="900" dirty="0" err="1">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GitLab</a:t>
            </a:r>
            <a:r>
              <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 puis GitHub (SaaS).</a:t>
            </a:r>
          </a:p>
          <a:p>
            <a:pPr marL="360000" lvl="1" indent="-171450" algn="just">
              <a:spcAft>
                <a:spcPts val="3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Priorisation des tâches opérationnelles de l’équipe de support.</a:t>
            </a:r>
          </a:p>
          <a:p>
            <a:pPr marL="360000" lvl="1" indent="-171450" algn="just">
              <a:spcAft>
                <a:spcPts val="3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Priorisation des développements.</a:t>
            </a:r>
          </a:p>
          <a:p>
            <a:pPr marL="360000" lvl="1" indent="-171450" algn="just">
              <a:spcAft>
                <a:spcPts val="3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Tech Lead sur les développements via du </a:t>
            </a:r>
            <a:r>
              <a:rPr lang="fr-FR" sz="900" dirty="0" err="1">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peer</a:t>
            </a:r>
            <a:r>
              <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 </a:t>
            </a:r>
            <a:r>
              <a:rPr lang="fr-FR" sz="900" dirty="0" err="1">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programming</a:t>
            </a:r>
            <a:r>
              <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 et code </a:t>
            </a:r>
            <a:r>
              <a:rPr lang="fr-FR" sz="900" dirty="0" err="1">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review</a:t>
            </a:r>
            <a:r>
              <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a:t>
            </a:r>
          </a:p>
          <a:p>
            <a:pPr marL="360000" lvl="1" indent="-171450" algn="just">
              <a:spcAft>
                <a:spcPts val="3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Mise en place de training ou de workshop sur les outils collaboratifs aux équipes demandeuses au sein du groupe.</a:t>
            </a:r>
          </a:p>
          <a:p>
            <a:pPr marL="360000" lvl="1" indent="-171450" algn="just">
              <a:spcAft>
                <a:spcPts val="3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Gestion des accès sur Jira Software, Confluence, GitHub, Slack, </a:t>
            </a:r>
            <a:r>
              <a:rPr lang="fr-FR" sz="900" dirty="0" err="1">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OpsGenie</a:t>
            </a:r>
            <a:r>
              <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 SharePoint, Teams.</a:t>
            </a:r>
          </a:p>
          <a:p>
            <a:pPr marL="360000" lvl="1" indent="-171450" algn="just">
              <a:spcAft>
                <a:spcPts val="3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Gestion des </a:t>
            </a:r>
            <a:r>
              <a:rPr lang="fr-FR" sz="900" dirty="0" err="1">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addons</a:t>
            </a:r>
            <a:r>
              <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 / plugins sur Jira Software, Confluence, Slack, </a:t>
            </a:r>
            <a:r>
              <a:rPr lang="fr-FR" sz="900" dirty="0" err="1">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OpsGenie</a:t>
            </a:r>
            <a:r>
              <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 Teams.</a:t>
            </a:r>
          </a:p>
          <a:p>
            <a:pPr marL="360000" lvl="1" indent="-171450" algn="just">
              <a:spcAft>
                <a:spcPts val="3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Développement de scripts et plugins Jira Software et Confluence.</a:t>
            </a:r>
          </a:p>
          <a:p>
            <a:pPr marL="360000" lvl="1" indent="-171450" algn="just">
              <a:spcAft>
                <a:spcPts val="3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Gestion de la conduite du changement sur la gestion de la connaissance, la gestion de l’activité et la gestion de projet.</a:t>
            </a:r>
          </a:p>
          <a:p>
            <a:pPr marL="360000" lvl="1" indent="-171450" algn="just">
              <a:spcAft>
                <a:spcPts val="3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Accompagnement des équipes du groupe à l’utilisation des outils collaboratifs.</a:t>
            </a:r>
          </a:p>
          <a:p>
            <a:pPr marL="360000" lvl="1" indent="-171450" algn="just">
              <a:spcAft>
                <a:spcPts val="3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Accompagnement sur le </a:t>
            </a:r>
            <a:r>
              <a:rPr lang="fr-FR" sz="900" dirty="0" err="1">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reporting</a:t>
            </a:r>
            <a:r>
              <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 de l’activité pour chaque équipe composant Kering Technologies.</a:t>
            </a:r>
          </a:p>
          <a:p>
            <a:pPr marL="360000" lvl="1" indent="-171450" algn="just">
              <a:spcAft>
                <a:spcPts val="10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Gestion budgétaire de l’équipe et sur l’outillage mise à disposition au groupe.</a:t>
            </a:r>
            <a:endParaRPr lang="fr-FR" sz="10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endParaRPr>
          </a:p>
          <a:p>
            <a:pPr algn="just">
              <a:spcAft>
                <a:spcPts val="300"/>
              </a:spcAft>
            </a:pPr>
            <a:r>
              <a:rPr lang="fr-FR" sz="1000" b="1"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Jira Software et Confluence, quelques chiffres : </a:t>
            </a:r>
          </a:p>
          <a:p>
            <a:pPr marL="360000" lvl="1" indent="-171450" algn="just">
              <a:spcAft>
                <a:spcPts val="3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rPr>
              <a:t>Applicatifs à destination du groupe, de l’ensemble des directions et des maisons du groupe.</a:t>
            </a:r>
          </a:p>
          <a:p>
            <a:pPr marL="360000" lvl="1" indent="-171450" algn="just">
              <a:spcAft>
                <a:spcPts val="3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rPr>
              <a:t>Licence Data Center, 3 nœuds par applicatifs hébergés sur AWS, CDN AWS </a:t>
            </a:r>
            <a:r>
              <a:rPr lang="fr-FR" sz="900" dirty="0" err="1">
                <a:solidFill>
                  <a:schemeClr val="tx1">
                    <a:lumMod val="75000"/>
                    <a:lumOff val="25000"/>
                  </a:schemeClr>
                </a:solidFill>
                <a:latin typeface="Roboto" panose="02000000000000000000" pitchFamily="2" charset="0"/>
                <a:ea typeface="Roboto" panose="02000000000000000000" pitchFamily="2" charset="0"/>
              </a:rPr>
              <a:t>CloudFront</a:t>
            </a:r>
            <a:r>
              <a:rPr lang="fr-FR" sz="900" dirty="0">
                <a:solidFill>
                  <a:schemeClr val="tx1">
                    <a:lumMod val="75000"/>
                    <a:lumOff val="25000"/>
                  </a:schemeClr>
                </a:solidFill>
                <a:latin typeface="Roboto" panose="02000000000000000000" pitchFamily="2" charset="0"/>
                <a:ea typeface="Roboto" panose="02000000000000000000" pitchFamily="2" charset="0"/>
              </a:rPr>
              <a:t>.</a:t>
            </a:r>
          </a:p>
          <a:p>
            <a:pPr marL="360000" lvl="1" indent="-171450" algn="just">
              <a:spcAft>
                <a:spcPts val="3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rPr>
              <a:t>2 environnements, 4000 licences.</a:t>
            </a:r>
          </a:p>
          <a:p>
            <a:pPr marL="360000" lvl="1" indent="-171450" algn="just">
              <a:spcAft>
                <a:spcPts val="3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rPr>
              <a:t>40 plugins en provenance de la </a:t>
            </a:r>
            <a:r>
              <a:rPr lang="fr-FR" sz="900" dirty="0" err="1">
                <a:solidFill>
                  <a:schemeClr val="tx1">
                    <a:lumMod val="75000"/>
                    <a:lumOff val="25000"/>
                  </a:schemeClr>
                </a:solidFill>
                <a:latin typeface="Roboto" panose="02000000000000000000" pitchFamily="2" charset="0"/>
                <a:ea typeface="Roboto" panose="02000000000000000000" pitchFamily="2" charset="0"/>
              </a:rPr>
              <a:t>MarketPlace</a:t>
            </a:r>
            <a:r>
              <a:rPr lang="fr-FR" sz="900" dirty="0">
                <a:solidFill>
                  <a:schemeClr val="tx1">
                    <a:lumMod val="75000"/>
                    <a:lumOff val="25000"/>
                  </a:schemeClr>
                </a:solidFill>
                <a:latin typeface="Roboto" panose="02000000000000000000" pitchFamily="2" charset="0"/>
                <a:ea typeface="Roboto" panose="02000000000000000000" pitchFamily="2" charset="0"/>
              </a:rPr>
              <a:t> </a:t>
            </a:r>
            <a:r>
              <a:rPr lang="fr-FR" sz="900" dirty="0" err="1">
                <a:solidFill>
                  <a:schemeClr val="tx1">
                    <a:lumMod val="75000"/>
                    <a:lumOff val="25000"/>
                  </a:schemeClr>
                </a:solidFill>
                <a:latin typeface="Roboto" panose="02000000000000000000" pitchFamily="2" charset="0"/>
                <a:ea typeface="Roboto" panose="02000000000000000000" pitchFamily="2" charset="0"/>
              </a:rPr>
              <a:t>Atlassian</a:t>
            </a:r>
            <a:r>
              <a:rPr lang="fr-FR" sz="900" dirty="0">
                <a:solidFill>
                  <a:schemeClr val="tx1">
                    <a:lumMod val="75000"/>
                    <a:lumOff val="25000"/>
                  </a:schemeClr>
                </a:solidFill>
                <a:latin typeface="Roboto" panose="02000000000000000000" pitchFamily="2" charset="0"/>
                <a:ea typeface="Roboto" panose="02000000000000000000" pitchFamily="2" charset="0"/>
              </a:rPr>
              <a:t>, installés sur les deux applicatifs.</a:t>
            </a:r>
          </a:p>
          <a:p>
            <a:pPr marL="360000" lvl="1" indent="-171450" algn="just">
              <a:spcAft>
                <a:spcPts val="3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rPr>
              <a:t>10 plugins Java développés sur Jira Software et Confluence.</a:t>
            </a:r>
          </a:p>
          <a:p>
            <a:pPr marL="360000" lvl="1" indent="-171450" algn="just">
              <a:spcAft>
                <a:spcPts val="3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rPr>
              <a:t>50 scripts Groovy / HAPI et plus de 200 </a:t>
            </a:r>
            <a:r>
              <a:rPr lang="fr-FR" sz="900" dirty="0" err="1">
                <a:solidFill>
                  <a:schemeClr val="tx1">
                    <a:lumMod val="75000"/>
                    <a:lumOff val="25000"/>
                  </a:schemeClr>
                </a:solidFill>
                <a:latin typeface="Roboto" panose="02000000000000000000" pitchFamily="2" charset="0"/>
                <a:ea typeface="Roboto" panose="02000000000000000000" pitchFamily="2" charset="0"/>
              </a:rPr>
              <a:t>users</a:t>
            </a:r>
            <a:r>
              <a:rPr lang="fr-FR" sz="900" dirty="0">
                <a:solidFill>
                  <a:schemeClr val="tx1">
                    <a:lumMod val="75000"/>
                    <a:lumOff val="25000"/>
                  </a:schemeClr>
                </a:solidFill>
                <a:latin typeface="Roboto" panose="02000000000000000000" pitchFamily="2" charset="0"/>
                <a:ea typeface="Roboto" panose="02000000000000000000" pitchFamily="2" charset="0"/>
              </a:rPr>
              <a:t> stories développées et déployées.</a:t>
            </a:r>
          </a:p>
          <a:p>
            <a:pPr marL="360000" lvl="1" indent="-171450" algn="just">
              <a:spcAft>
                <a:spcPts val="300"/>
              </a:spcAft>
              <a:buFont typeface="Arial" panose="020B0604020202020204" pitchFamily="34" charset="0"/>
              <a:buChar char="•"/>
            </a:pPr>
            <a:endParaRPr lang="fr-FR" sz="900" dirty="0">
              <a:solidFill>
                <a:schemeClr val="tx1">
                  <a:lumMod val="75000"/>
                  <a:lumOff val="25000"/>
                </a:schemeClr>
              </a:solidFill>
              <a:latin typeface="Roboto" panose="02000000000000000000" pitchFamily="2" charset="0"/>
              <a:ea typeface="Roboto" panose="02000000000000000000" pitchFamily="2" charset="0"/>
            </a:endParaRPr>
          </a:p>
          <a:p>
            <a:pPr indent="-268650" algn="just">
              <a:spcAft>
                <a:spcPts val="300"/>
              </a:spcAft>
            </a:pPr>
            <a:r>
              <a:rPr lang="fr-FR" sz="1000" b="1" dirty="0">
                <a:solidFill>
                  <a:schemeClr val="tx1">
                    <a:lumMod val="75000"/>
                    <a:lumOff val="25000"/>
                  </a:schemeClr>
                </a:solidFill>
                <a:latin typeface="Roboto" panose="02000000000000000000" pitchFamily="2" charset="0"/>
                <a:ea typeface="Roboto" panose="02000000000000000000" pitchFamily="2" charset="0"/>
              </a:rPr>
              <a:t>Plugins installés et administrés :</a:t>
            </a:r>
          </a:p>
          <a:p>
            <a:pPr indent="-268650" algn="just">
              <a:spcAft>
                <a:spcPts val="300"/>
              </a:spcAft>
            </a:pPr>
            <a:r>
              <a:rPr lang="fr-FR" sz="900" b="1" dirty="0">
                <a:solidFill>
                  <a:schemeClr val="tx1">
                    <a:lumMod val="75000"/>
                    <a:lumOff val="25000"/>
                  </a:schemeClr>
                </a:solidFill>
                <a:latin typeface="Roboto" panose="02000000000000000000" pitchFamily="2" charset="0"/>
                <a:ea typeface="Roboto" panose="02000000000000000000" pitchFamily="2" charset="0"/>
              </a:rPr>
              <a:t>Jira Software :</a:t>
            </a:r>
          </a:p>
          <a:p>
            <a:pPr indent="-268650" algn="just">
              <a:spcAft>
                <a:spcPts val="300"/>
              </a:spcAft>
            </a:pPr>
            <a:r>
              <a:rPr lang="fr-FR" sz="900" dirty="0" err="1">
                <a:solidFill>
                  <a:schemeClr val="tx1">
                    <a:lumMod val="75000"/>
                    <a:lumOff val="25000"/>
                  </a:schemeClr>
                </a:solidFill>
                <a:latin typeface="Roboto" panose="02000000000000000000" pitchFamily="2" charset="0"/>
                <a:ea typeface="Roboto" panose="02000000000000000000" pitchFamily="2" charset="0"/>
              </a:rPr>
              <a:t>Scriptrunner</a:t>
            </a:r>
            <a:r>
              <a:rPr lang="fr-FR" sz="900" dirty="0">
                <a:solidFill>
                  <a:schemeClr val="tx1">
                    <a:lumMod val="75000"/>
                    <a:lumOff val="25000"/>
                  </a:schemeClr>
                </a:solidFill>
                <a:latin typeface="Roboto" panose="02000000000000000000" pitchFamily="2" charset="0"/>
                <a:ea typeface="Roboto" panose="02000000000000000000" pitchFamily="2" charset="0"/>
              </a:rPr>
              <a:t> / </a:t>
            </a:r>
            <a:r>
              <a:rPr lang="fr-FR" sz="900" dirty="0" err="1">
                <a:solidFill>
                  <a:schemeClr val="tx1">
                    <a:lumMod val="75000"/>
                    <a:lumOff val="25000"/>
                  </a:schemeClr>
                </a:solidFill>
                <a:latin typeface="Roboto" panose="02000000000000000000" pitchFamily="2" charset="0"/>
                <a:ea typeface="Roboto" panose="02000000000000000000" pitchFamily="2" charset="0"/>
              </a:rPr>
              <a:t>XPorter</a:t>
            </a:r>
            <a:r>
              <a:rPr lang="fr-FR" sz="900" dirty="0">
                <a:solidFill>
                  <a:schemeClr val="tx1">
                    <a:lumMod val="75000"/>
                    <a:lumOff val="25000"/>
                  </a:schemeClr>
                </a:solidFill>
                <a:latin typeface="Roboto" panose="02000000000000000000" pitchFamily="2" charset="0"/>
                <a:ea typeface="Roboto" panose="02000000000000000000" pitchFamily="2" charset="0"/>
              </a:rPr>
              <a:t> / </a:t>
            </a:r>
            <a:r>
              <a:rPr lang="fr-FR" sz="900" dirty="0" err="1">
                <a:solidFill>
                  <a:schemeClr val="tx1">
                    <a:lumMod val="75000"/>
                    <a:lumOff val="25000"/>
                  </a:schemeClr>
                </a:solidFill>
                <a:latin typeface="Roboto" panose="02000000000000000000" pitchFamily="2" charset="0"/>
                <a:ea typeface="Roboto" panose="02000000000000000000" pitchFamily="2" charset="0"/>
              </a:rPr>
              <a:t>Xray</a:t>
            </a:r>
            <a:r>
              <a:rPr lang="fr-FR" sz="900" dirty="0">
                <a:solidFill>
                  <a:schemeClr val="tx1">
                    <a:lumMod val="75000"/>
                    <a:lumOff val="25000"/>
                  </a:schemeClr>
                </a:solidFill>
                <a:latin typeface="Roboto" panose="02000000000000000000" pitchFamily="2" charset="0"/>
                <a:ea typeface="Roboto" panose="02000000000000000000" pitchFamily="2" charset="0"/>
              </a:rPr>
              <a:t> / Automation / </a:t>
            </a:r>
            <a:r>
              <a:rPr lang="fr-FR" sz="900" dirty="0" err="1">
                <a:solidFill>
                  <a:schemeClr val="tx1">
                    <a:lumMod val="75000"/>
                    <a:lumOff val="25000"/>
                  </a:schemeClr>
                </a:solidFill>
                <a:latin typeface="Roboto" panose="02000000000000000000" pitchFamily="2" charset="0"/>
                <a:ea typeface="Roboto" panose="02000000000000000000" pitchFamily="2" charset="0"/>
              </a:rPr>
              <a:t>Easy</a:t>
            </a:r>
            <a:r>
              <a:rPr lang="fr-FR" sz="900" dirty="0">
                <a:solidFill>
                  <a:schemeClr val="tx1">
                    <a:lumMod val="75000"/>
                    <a:lumOff val="25000"/>
                  </a:schemeClr>
                </a:solidFill>
                <a:latin typeface="Roboto" panose="02000000000000000000" pitchFamily="2" charset="0"/>
                <a:ea typeface="Roboto" panose="02000000000000000000" pitchFamily="2" charset="0"/>
              </a:rPr>
              <a:t> Agile Roadmap / </a:t>
            </a:r>
            <a:r>
              <a:rPr lang="fr-FR" sz="900" dirty="0" err="1">
                <a:solidFill>
                  <a:schemeClr val="tx1">
                    <a:lumMod val="75000"/>
                    <a:lumOff val="25000"/>
                  </a:schemeClr>
                </a:solidFill>
                <a:latin typeface="Roboto" panose="02000000000000000000" pitchFamily="2" charset="0"/>
                <a:ea typeface="Roboto" panose="02000000000000000000" pitchFamily="2" charset="0"/>
              </a:rPr>
              <a:t>Easy</a:t>
            </a:r>
            <a:r>
              <a:rPr lang="fr-FR" sz="900" dirty="0">
                <a:solidFill>
                  <a:schemeClr val="tx1">
                    <a:lumMod val="75000"/>
                    <a:lumOff val="25000"/>
                  </a:schemeClr>
                </a:solidFill>
                <a:latin typeface="Roboto" panose="02000000000000000000" pitchFamily="2" charset="0"/>
                <a:ea typeface="Roboto" panose="02000000000000000000" pitchFamily="2" charset="0"/>
              </a:rPr>
              <a:t> Agile Story Mapping / Backbone Issue Sync / Bulk Clone Professional / </a:t>
            </a:r>
            <a:r>
              <a:rPr lang="fr-FR" sz="900" dirty="0" err="1">
                <a:solidFill>
                  <a:schemeClr val="tx1">
                    <a:lumMod val="75000"/>
                    <a:lumOff val="25000"/>
                  </a:schemeClr>
                </a:solidFill>
                <a:latin typeface="Roboto" panose="02000000000000000000" pitchFamily="2" charset="0"/>
                <a:ea typeface="Roboto" panose="02000000000000000000" pitchFamily="2" charset="0"/>
              </a:rPr>
              <a:t>CheckList</a:t>
            </a:r>
            <a:r>
              <a:rPr lang="fr-FR" sz="900" dirty="0">
                <a:solidFill>
                  <a:schemeClr val="tx1">
                    <a:lumMod val="75000"/>
                    <a:lumOff val="25000"/>
                  </a:schemeClr>
                </a:solidFill>
                <a:latin typeface="Roboto" panose="02000000000000000000" pitchFamily="2" charset="0"/>
                <a:ea typeface="Roboto" panose="02000000000000000000" pitchFamily="2" charset="0"/>
              </a:rPr>
              <a:t> / Rich </a:t>
            </a:r>
            <a:r>
              <a:rPr lang="fr-FR" sz="900" dirty="0" err="1">
                <a:solidFill>
                  <a:schemeClr val="tx1">
                    <a:lumMod val="75000"/>
                    <a:lumOff val="25000"/>
                  </a:schemeClr>
                </a:solidFill>
                <a:latin typeface="Roboto" panose="02000000000000000000" pitchFamily="2" charset="0"/>
                <a:ea typeface="Roboto" panose="02000000000000000000" pitchFamily="2" charset="0"/>
              </a:rPr>
              <a:t>Filter</a:t>
            </a:r>
            <a:r>
              <a:rPr lang="fr-FR" sz="900" dirty="0">
                <a:solidFill>
                  <a:schemeClr val="tx1">
                    <a:lumMod val="75000"/>
                    <a:lumOff val="25000"/>
                  </a:schemeClr>
                </a:solidFill>
                <a:latin typeface="Roboto" panose="02000000000000000000" pitchFamily="2" charset="0"/>
                <a:ea typeface="Roboto" panose="02000000000000000000" pitchFamily="2" charset="0"/>
              </a:rPr>
              <a:t> / Time in </a:t>
            </a:r>
            <a:r>
              <a:rPr lang="fr-FR" sz="900" dirty="0" err="1">
                <a:solidFill>
                  <a:schemeClr val="tx1">
                    <a:lumMod val="75000"/>
                    <a:lumOff val="25000"/>
                  </a:schemeClr>
                </a:solidFill>
                <a:latin typeface="Roboto" panose="02000000000000000000" pitchFamily="2" charset="0"/>
                <a:ea typeface="Roboto" panose="02000000000000000000" pitchFamily="2" charset="0"/>
              </a:rPr>
              <a:t>Status</a:t>
            </a:r>
            <a:r>
              <a:rPr lang="fr-FR" sz="900" dirty="0">
                <a:solidFill>
                  <a:schemeClr val="tx1">
                    <a:lumMod val="75000"/>
                    <a:lumOff val="25000"/>
                  </a:schemeClr>
                </a:solidFill>
                <a:latin typeface="Roboto" panose="02000000000000000000" pitchFamily="2" charset="0"/>
                <a:ea typeface="Roboto" panose="02000000000000000000" pitchFamily="2" charset="0"/>
              </a:rPr>
              <a:t> / </a:t>
            </a:r>
            <a:r>
              <a:rPr lang="fr-FR" sz="900" dirty="0" err="1">
                <a:solidFill>
                  <a:schemeClr val="tx1">
                    <a:lumMod val="75000"/>
                    <a:lumOff val="25000"/>
                  </a:schemeClr>
                </a:solidFill>
                <a:latin typeface="Roboto" panose="02000000000000000000" pitchFamily="2" charset="0"/>
                <a:ea typeface="Roboto" panose="02000000000000000000" pitchFamily="2" charset="0"/>
              </a:rPr>
              <a:t>OAuth</a:t>
            </a:r>
            <a:r>
              <a:rPr lang="fr-FR" sz="900" dirty="0">
                <a:solidFill>
                  <a:schemeClr val="tx1">
                    <a:lumMod val="75000"/>
                    <a:lumOff val="25000"/>
                  </a:schemeClr>
                </a:solidFill>
                <a:latin typeface="Roboto" panose="02000000000000000000" pitchFamily="2" charset="0"/>
                <a:ea typeface="Roboto" panose="02000000000000000000" pitchFamily="2" charset="0"/>
              </a:rPr>
              <a:t> &amp; </a:t>
            </a:r>
            <a:r>
              <a:rPr lang="fr-FR" sz="900" dirty="0" err="1">
                <a:solidFill>
                  <a:schemeClr val="tx1">
                    <a:lumMod val="75000"/>
                    <a:lumOff val="25000"/>
                  </a:schemeClr>
                </a:solidFill>
                <a:latin typeface="Roboto" panose="02000000000000000000" pitchFamily="2" charset="0"/>
                <a:ea typeface="Roboto" panose="02000000000000000000" pitchFamily="2" charset="0"/>
              </a:rPr>
              <a:t>OpenID</a:t>
            </a:r>
            <a:r>
              <a:rPr lang="fr-FR" sz="900" dirty="0">
                <a:solidFill>
                  <a:schemeClr val="tx1">
                    <a:lumMod val="75000"/>
                    <a:lumOff val="25000"/>
                  </a:schemeClr>
                </a:solidFill>
                <a:latin typeface="Roboto" panose="02000000000000000000" pitchFamily="2" charset="0"/>
                <a:ea typeface="Roboto" panose="02000000000000000000" pitchFamily="2" charset="0"/>
              </a:rPr>
              <a:t> </a:t>
            </a:r>
            <a:r>
              <a:rPr lang="fr-FR" sz="900" dirty="0" err="1">
                <a:solidFill>
                  <a:schemeClr val="tx1">
                    <a:lumMod val="75000"/>
                    <a:lumOff val="25000"/>
                  </a:schemeClr>
                </a:solidFill>
                <a:latin typeface="Roboto" panose="02000000000000000000" pitchFamily="2" charset="0"/>
                <a:ea typeface="Roboto" panose="02000000000000000000" pitchFamily="2" charset="0"/>
              </a:rPr>
              <a:t>Connect</a:t>
            </a:r>
            <a:r>
              <a:rPr lang="fr-FR" sz="900" dirty="0">
                <a:solidFill>
                  <a:schemeClr val="tx1">
                    <a:lumMod val="75000"/>
                    <a:lumOff val="25000"/>
                  </a:schemeClr>
                </a:solidFill>
                <a:latin typeface="Roboto" panose="02000000000000000000" pitchFamily="2" charset="0"/>
                <a:ea typeface="Roboto" panose="02000000000000000000" pitchFamily="2" charset="0"/>
              </a:rPr>
              <a:t> / Agile Tools &amp; </a:t>
            </a:r>
            <a:r>
              <a:rPr lang="fr-FR" sz="900" dirty="0" err="1">
                <a:solidFill>
                  <a:schemeClr val="tx1">
                    <a:lumMod val="75000"/>
                    <a:lumOff val="25000"/>
                  </a:schemeClr>
                </a:solidFill>
                <a:latin typeface="Roboto" panose="02000000000000000000" pitchFamily="2" charset="0"/>
                <a:ea typeface="Roboto" panose="02000000000000000000" pitchFamily="2" charset="0"/>
              </a:rPr>
              <a:t>Filters</a:t>
            </a:r>
            <a:r>
              <a:rPr lang="fr-FR" sz="900" dirty="0">
                <a:solidFill>
                  <a:schemeClr val="tx1">
                    <a:lumMod val="75000"/>
                    <a:lumOff val="25000"/>
                  </a:schemeClr>
                </a:solidFill>
                <a:latin typeface="Roboto" panose="02000000000000000000" pitchFamily="2" charset="0"/>
                <a:ea typeface="Roboto" panose="02000000000000000000" pitchFamily="2" charset="0"/>
              </a:rPr>
              <a:t> / Git </a:t>
            </a:r>
            <a:r>
              <a:rPr lang="fr-FR" sz="900" dirty="0" err="1">
                <a:solidFill>
                  <a:schemeClr val="tx1">
                    <a:lumMod val="75000"/>
                    <a:lumOff val="25000"/>
                  </a:schemeClr>
                </a:solidFill>
                <a:latin typeface="Roboto" panose="02000000000000000000" pitchFamily="2" charset="0"/>
                <a:ea typeface="Roboto" panose="02000000000000000000" pitchFamily="2" charset="0"/>
              </a:rPr>
              <a:t>Integration</a:t>
            </a:r>
            <a:r>
              <a:rPr lang="fr-FR" sz="900" dirty="0">
                <a:solidFill>
                  <a:schemeClr val="tx1">
                    <a:lumMod val="75000"/>
                    <a:lumOff val="25000"/>
                  </a:schemeClr>
                </a:solidFill>
                <a:latin typeface="Roboto" panose="02000000000000000000" pitchFamily="2" charset="0"/>
                <a:ea typeface="Roboto" panose="02000000000000000000" pitchFamily="2" charset="0"/>
              </a:rPr>
              <a:t> / Java Melody / Advanced Roadmap / Structure / Structure Gantt / Secure Jira REST </a:t>
            </a:r>
            <a:r>
              <a:rPr lang="fr-FR" sz="900" dirty="0" err="1">
                <a:solidFill>
                  <a:schemeClr val="tx1">
                    <a:lumMod val="75000"/>
                    <a:lumOff val="25000"/>
                  </a:schemeClr>
                </a:solidFill>
                <a:latin typeface="Roboto" panose="02000000000000000000" pitchFamily="2" charset="0"/>
                <a:ea typeface="Roboto" panose="02000000000000000000" pitchFamily="2" charset="0"/>
              </a:rPr>
              <a:t>API's</a:t>
            </a:r>
            <a:r>
              <a:rPr lang="fr-FR" sz="900" dirty="0">
                <a:solidFill>
                  <a:schemeClr val="tx1">
                    <a:lumMod val="75000"/>
                    <a:lumOff val="25000"/>
                  </a:schemeClr>
                </a:solidFill>
                <a:latin typeface="Roboto" panose="02000000000000000000" pitchFamily="2" charset="0"/>
                <a:ea typeface="Roboto" panose="02000000000000000000" pitchFamily="2" charset="0"/>
              </a:rPr>
              <a:t> </a:t>
            </a:r>
            <a:r>
              <a:rPr lang="fr-FR" sz="900" dirty="0" err="1">
                <a:solidFill>
                  <a:schemeClr val="tx1">
                    <a:lumMod val="75000"/>
                    <a:lumOff val="25000"/>
                  </a:schemeClr>
                </a:solidFill>
                <a:latin typeface="Roboto" panose="02000000000000000000" pitchFamily="2" charset="0"/>
                <a:ea typeface="Roboto" panose="02000000000000000000" pitchFamily="2" charset="0"/>
              </a:rPr>
              <a:t>with</a:t>
            </a:r>
            <a:r>
              <a:rPr lang="fr-FR" sz="900" dirty="0">
                <a:solidFill>
                  <a:schemeClr val="tx1">
                    <a:lumMod val="75000"/>
                    <a:lumOff val="25000"/>
                  </a:schemeClr>
                </a:solidFill>
                <a:latin typeface="Roboto" panose="02000000000000000000" pitchFamily="2" charset="0"/>
                <a:ea typeface="Roboto" panose="02000000000000000000" pitchFamily="2" charset="0"/>
              </a:rPr>
              <a:t> </a:t>
            </a:r>
            <a:r>
              <a:rPr lang="fr-FR" sz="900" dirty="0" err="1">
                <a:solidFill>
                  <a:schemeClr val="tx1">
                    <a:lumMod val="75000"/>
                    <a:lumOff val="25000"/>
                  </a:schemeClr>
                </a:solidFill>
                <a:latin typeface="Roboto" panose="02000000000000000000" pitchFamily="2" charset="0"/>
                <a:ea typeface="Roboto" panose="02000000000000000000" pitchFamily="2" charset="0"/>
              </a:rPr>
              <a:t>OAuth</a:t>
            </a:r>
            <a:r>
              <a:rPr lang="fr-FR" sz="900" dirty="0">
                <a:solidFill>
                  <a:schemeClr val="tx1">
                    <a:lumMod val="75000"/>
                    <a:lumOff val="25000"/>
                  </a:schemeClr>
                </a:solidFill>
                <a:latin typeface="Roboto" panose="02000000000000000000" pitchFamily="2" charset="0"/>
                <a:ea typeface="Roboto" panose="02000000000000000000" pitchFamily="2" charset="0"/>
              </a:rPr>
              <a:t>/API </a:t>
            </a:r>
            <a:r>
              <a:rPr lang="fr-FR" sz="900" dirty="0" err="1">
                <a:solidFill>
                  <a:schemeClr val="tx1">
                    <a:lumMod val="75000"/>
                    <a:lumOff val="25000"/>
                  </a:schemeClr>
                </a:solidFill>
                <a:latin typeface="Roboto" panose="02000000000000000000" pitchFamily="2" charset="0"/>
                <a:ea typeface="Roboto" panose="02000000000000000000" pitchFamily="2" charset="0"/>
              </a:rPr>
              <a:t>Token</a:t>
            </a:r>
            <a:r>
              <a:rPr lang="fr-FR" sz="900" dirty="0">
                <a:solidFill>
                  <a:schemeClr val="tx1">
                    <a:lumMod val="75000"/>
                    <a:lumOff val="25000"/>
                  </a:schemeClr>
                </a:solidFill>
                <a:latin typeface="Roboto" panose="02000000000000000000" pitchFamily="2" charset="0"/>
                <a:ea typeface="Roboto" panose="02000000000000000000" pitchFamily="2" charset="0"/>
              </a:rPr>
              <a:t> / </a:t>
            </a:r>
            <a:r>
              <a:rPr lang="fr-FR" sz="900" dirty="0" err="1">
                <a:solidFill>
                  <a:schemeClr val="tx1">
                    <a:lumMod val="75000"/>
                    <a:lumOff val="25000"/>
                  </a:schemeClr>
                </a:solidFill>
                <a:latin typeface="Roboto" panose="02000000000000000000" pitchFamily="2" charset="0"/>
                <a:ea typeface="Roboto" panose="02000000000000000000" pitchFamily="2" charset="0"/>
              </a:rPr>
              <a:t>EazyBI</a:t>
            </a:r>
            <a:endParaRPr lang="fr-FR" sz="900" dirty="0">
              <a:solidFill>
                <a:schemeClr val="tx1">
                  <a:lumMod val="75000"/>
                  <a:lumOff val="25000"/>
                </a:schemeClr>
              </a:solidFill>
              <a:latin typeface="Roboto" panose="02000000000000000000" pitchFamily="2" charset="0"/>
              <a:ea typeface="Roboto" panose="02000000000000000000" pitchFamily="2" charset="0"/>
            </a:endParaRPr>
          </a:p>
          <a:p>
            <a:pPr indent="-268650" algn="just">
              <a:spcBef>
                <a:spcPts val="600"/>
              </a:spcBef>
              <a:spcAft>
                <a:spcPts val="300"/>
              </a:spcAft>
            </a:pPr>
            <a:r>
              <a:rPr lang="fr-FR" sz="900" b="1" dirty="0">
                <a:solidFill>
                  <a:schemeClr val="tx1">
                    <a:lumMod val="75000"/>
                    <a:lumOff val="25000"/>
                  </a:schemeClr>
                </a:solidFill>
                <a:latin typeface="Roboto" panose="02000000000000000000" pitchFamily="2" charset="0"/>
                <a:ea typeface="Roboto" panose="02000000000000000000" pitchFamily="2" charset="0"/>
              </a:rPr>
              <a:t>Confluence :</a:t>
            </a:r>
          </a:p>
          <a:p>
            <a:pPr indent="-268650" algn="just">
              <a:spcAft>
                <a:spcPts val="300"/>
              </a:spcAft>
            </a:pPr>
            <a:r>
              <a:rPr lang="fr-FR" sz="900" dirty="0">
                <a:solidFill>
                  <a:schemeClr val="tx1">
                    <a:lumMod val="75000"/>
                    <a:lumOff val="25000"/>
                  </a:schemeClr>
                </a:solidFill>
                <a:latin typeface="Roboto" panose="02000000000000000000" pitchFamily="2" charset="0"/>
                <a:ea typeface="Roboto" panose="02000000000000000000" pitchFamily="2" charset="0"/>
              </a:rPr>
              <a:t>Draw.io / Team </a:t>
            </a:r>
            <a:r>
              <a:rPr lang="fr-FR" sz="900" dirty="0" err="1">
                <a:solidFill>
                  <a:schemeClr val="tx1">
                    <a:lumMod val="75000"/>
                    <a:lumOff val="25000"/>
                  </a:schemeClr>
                </a:solidFill>
                <a:latin typeface="Roboto" panose="02000000000000000000" pitchFamily="2" charset="0"/>
                <a:ea typeface="Roboto" panose="02000000000000000000" pitchFamily="2" charset="0"/>
              </a:rPr>
              <a:t>Calendar</a:t>
            </a:r>
            <a:r>
              <a:rPr lang="fr-FR" sz="900" dirty="0">
                <a:solidFill>
                  <a:schemeClr val="tx1">
                    <a:lumMod val="75000"/>
                    <a:lumOff val="25000"/>
                  </a:schemeClr>
                </a:solidFill>
                <a:latin typeface="Roboto" panose="02000000000000000000" pitchFamily="2" charset="0"/>
                <a:ea typeface="Roboto" panose="02000000000000000000" pitchFamily="2" charset="0"/>
              </a:rPr>
              <a:t> / Handy Macros / Content </a:t>
            </a:r>
            <a:r>
              <a:rPr lang="fr-FR" sz="900" dirty="0" err="1">
                <a:solidFill>
                  <a:schemeClr val="tx1">
                    <a:lumMod val="75000"/>
                    <a:lumOff val="25000"/>
                  </a:schemeClr>
                </a:solidFill>
                <a:latin typeface="Roboto" panose="02000000000000000000" pitchFamily="2" charset="0"/>
                <a:ea typeface="Roboto" panose="02000000000000000000" pitchFamily="2" charset="0"/>
              </a:rPr>
              <a:t>Formatting</a:t>
            </a:r>
            <a:r>
              <a:rPr lang="fr-FR" sz="900" dirty="0">
                <a:solidFill>
                  <a:schemeClr val="tx1">
                    <a:lumMod val="75000"/>
                    <a:lumOff val="25000"/>
                  </a:schemeClr>
                </a:solidFill>
                <a:latin typeface="Roboto" panose="02000000000000000000" pitchFamily="2" charset="0"/>
                <a:ea typeface="Roboto" panose="02000000000000000000" pitchFamily="2" charset="0"/>
              </a:rPr>
              <a:t> for Confluence / </a:t>
            </a:r>
            <a:r>
              <a:rPr lang="fr-FR" sz="900" dirty="0" err="1">
                <a:solidFill>
                  <a:schemeClr val="tx1">
                    <a:lumMod val="75000"/>
                    <a:lumOff val="25000"/>
                  </a:schemeClr>
                </a:solidFill>
                <a:latin typeface="Roboto" panose="02000000000000000000" pitchFamily="2" charset="0"/>
                <a:ea typeface="Roboto" panose="02000000000000000000" pitchFamily="2" charset="0"/>
              </a:rPr>
              <a:t>OAuth</a:t>
            </a:r>
            <a:r>
              <a:rPr lang="fr-FR" sz="900" dirty="0">
                <a:solidFill>
                  <a:schemeClr val="tx1">
                    <a:lumMod val="75000"/>
                    <a:lumOff val="25000"/>
                  </a:schemeClr>
                </a:solidFill>
                <a:latin typeface="Roboto" panose="02000000000000000000" pitchFamily="2" charset="0"/>
                <a:ea typeface="Roboto" panose="02000000000000000000" pitchFamily="2" charset="0"/>
              </a:rPr>
              <a:t> &amp; </a:t>
            </a:r>
            <a:r>
              <a:rPr lang="fr-FR" sz="900" dirty="0" err="1">
                <a:solidFill>
                  <a:schemeClr val="tx1">
                    <a:lumMod val="75000"/>
                    <a:lumOff val="25000"/>
                  </a:schemeClr>
                </a:solidFill>
                <a:latin typeface="Roboto" panose="02000000000000000000" pitchFamily="2" charset="0"/>
                <a:ea typeface="Roboto" panose="02000000000000000000" pitchFamily="2" charset="0"/>
              </a:rPr>
              <a:t>OpenID</a:t>
            </a:r>
            <a:r>
              <a:rPr lang="fr-FR" sz="900" dirty="0">
                <a:solidFill>
                  <a:schemeClr val="tx1">
                    <a:lumMod val="75000"/>
                    <a:lumOff val="25000"/>
                  </a:schemeClr>
                </a:solidFill>
                <a:latin typeface="Roboto" panose="02000000000000000000" pitchFamily="2" charset="0"/>
                <a:ea typeface="Roboto" panose="02000000000000000000" pitchFamily="2" charset="0"/>
              </a:rPr>
              <a:t> </a:t>
            </a:r>
            <a:r>
              <a:rPr lang="fr-FR" sz="900" dirty="0" err="1">
                <a:solidFill>
                  <a:schemeClr val="tx1">
                    <a:lumMod val="75000"/>
                    <a:lumOff val="25000"/>
                  </a:schemeClr>
                </a:solidFill>
                <a:latin typeface="Roboto" panose="02000000000000000000" pitchFamily="2" charset="0"/>
                <a:ea typeface="Roboto" panose="02000000000000000000" pitchFamily="2" charset="0"/>
              </a:rPr>
              <a:t>Connect</a:t>
            </a:r>
            <a:r>
              <a:rPr lang="fr-FR" sz="900" dirty="0">
                <a:solidFill>
                  <a:schemeClr val="tx1">
                    <a:lumMod val="75000"/>
                    <a:lumOff val="25000"/>
                  </a:schemeClr>
                </a:solidFill>
                <a:latin typeface="Roboto" panose="02000000000000000000" pitchFamily="2" charset="0"/>
                <a:ea typeface="Roboto" panose="02000000000000000000" pitchFamily="2" charset="0"/>
              </a:rPr>
              <a:t> / Page </a:t>
            </a:r>
            <a:r>
              <a:rPr lang="fr-FR" sz="900" dirty="0" err="1">
                <a:solidFill>
                  <a:schemeClr val="tx1">
                    <a:lumMod val="75000"/>
                    <a:lumOff val="25000"/>
                  </a:schemeClr>
                </a:solidFill>
                <a:latin typeface="Roboto" panose="02000000000000000000" pitchFamily="2" charset="0"/>
                <a:ea typeface="Roboto" panose="02000000000000000000" pitchFamily="2" charset="0"/>
              </a:rPr>
              <a:t>Approval</a:t>
            </a:r>
            <a:r>
              <a:rPr lang="fr-FR" sz="900" dirty="0">
                <a:solidFill>
                  <a:schemeClr val="tx1">
                    <a:lumMod val="75000"/>
                    <a:lumOff val="25000"/>
                  </a:schemeClr>
                </a:solidFill>
                <a:latin typeface="Roboto" panose="02000000000000000000" pitchFamily="2" charset="0"/>
                <a:ea typeface="Roboto" panose="02000000000000000000" pitchFamily="2" charset="0"/>
              </a:rPr>
              <a:t> / Page </a:t>
            </a:r>
            <a:r>
              <a:rPr lang="fr-FR" sz="900" dirty="0" err="1">
                <a:solidFill>
                  <a:schemeClr val="tx1">
                    <a:lumMod val="75000"/>
                    <a:lumOff val="25000"/>
                  </a:schemeClr>
                </a:solidFill>
                <a:latin typeface="Roboto" panose="02000000000000000000" pitchFamily="2" charset="0"/>
                <a:ea typeface="Roboto" panose="02000000000000000000" pitchFamily="2" charset="0"/>
              </a:rPr>
              <a:t>View</a:t>
            </a:r>
            <a:r>
              <a:rPr lang="fr-FR" sz="900" dirty="0">
                <a:solidFill>
                  <a:schemeClr val="tx1">
                    <a:lumMod val="75000"/>
                    <a:lumOff val="25000"/>
                  </a:schemeClr>
                </a:solidFill>
                <a:latin typeface="Roboto" panose="02000000000000000000" pitchFamily="2" charset="0"/>
                <a:ea typeface="Roboto" panose="02000000000000000000" pitchFamily="2" charset="0"/>
              </a:rPr>
              <a:t> Tracker / </a:t>
            </a:r>
            <a:r>
              <a:rPr lang="fr-FR" sz="900" dirty="0" err="1">
                <a:solidFill>
                  <a:schemeClr val="tx1">
                    <a:lumMod val="75000"/>
                    <a:lumOff val="25000"/>
                  </a:schemeClr>
                </a:solidFill>
                <a:latin typeface="Roboto" panose="02000000000000000000" pitchFamily="2" charset="0"/>
                <a:ea typeface="Roboto" panose="02000000000000000000" pitchFamily="2" charset="0"/>
              </a:rPr>
              <a:t>Comala</a:t>
            </a:r>
            <a:r>
              <a:rPr lang="fr-FR" sz="900" dirty="0">
                <a:solidFill>
                  <a:schemeClr val="tx1">
                    <a:lumMod val="75000"/>
                    <a:lumOff val="25000"/>
                  </a:schemeClr>
                </a:solidFill>
                <a:latin typeface="Roboto" panose="02000000000000000000" pitchFamily="2" charset="0"/>
                <a:ea typeface="Roboto" panose="02000000000000000000" pitchFamily="2" charset="0"/>
              </a:rPr>
              <a:t> Documentation Control / Secure Confluence REST </a:t>
            </a:r>
            <a:r>
              <a:rPr lang="fr-FR" sz="900" dirty="0" err="1">
                <a:solidFill>
                  <a:schemeClr val="tx1">
                    <a:lumMod val="75000"/>
                    <a:lumOff val="25000"/>
                  </a:schemeClr>
                </a:solidFill>
                <a:latin typeface="Roboto" panose="02000000000000000000" pitchFamily="2" charset="0"/>
                <a:ea typeface="Roboto" panose="02000000000000000000" pitchFamily="2" charset="0"/>
              </a:rPr>
              <a:t>API's</a:t>
            </a:r>
            <a:r>
              <a:rPr lang="fr-FR" sz="900" dirty="0">
                <a:solidFill>
                  <a:schemeClr val="tx1">
                    <a:lumMod val="75000"/>
                    <a:lumOff val="25000"/>
                  </a:schemeClr>
                </a:solidFill>
                <a:latin typeface="Roboto" panose="02000000000000000000" pitchFamily="2" charset="0"/>
                <a:ea typeface="Roboto" panose="02000000000000000000" pitchFamily="2" charset="0"/>
              </a:rPr>
              <a:t> </a:t>
            </a:r>
            <a:r>
              <a:rPr lang="fr-FR" sz="900" dirty="0" err="1">
                <a:solidFill>
                  <a:schemeClr val="tx1">
                    <a:lumMod val="75000"/>
                    <a:lumOff val="25000"/>
                  </a:schemeClr>
                </a:solidFill>
                <a:latin typeface="Roboto" panose="02000000000000000000" pitchFamily="2" charset="0"/>
                <a:ea typeface="Roboto" panose="02000000000000000000" pitchFamily="2" charset="0"/>
              </a:rPr>
              <a:t>with</a:t>
            </a:r>
            <a:r>
              <a:rPr lang="fr-FR" sz="900" dirty="0">
                <a:solidFill>
                  <a:schemeClr val="tx1">
                    <a:lumMod val="75000"/>
                    <a:lumOff val="25000"/>
                  </a:schemeClr>
                </a:solidFill>
                <a:latin typeface="Roboto" panose="02000000000000000000" pitchFamily="2" charset="0"/>
                <a:ea typeface="Roboto" panose="02000000000000000000" pitchFamily="2" charset="0"/>
              </a:rPr>
              <a:t> </a:t>
            </a:r>
            <a:r>
              <a:rPr lang="fr-FR" sz="900" dirty="0" err="1">
                <a:solidFill>
                  <a:schemeClr val="tx1">
                    <a:lumMod val="75000"/>
                    <a:lumOff val="25000"/>
                  </a:schemeClr>
                </a:solidFill>
                <a:latin typeface="Roboto" panose="02000000000000000000" pitchFamily="2" charset="0"/>
                <a:ea typeface="Roboto" panose="02000000000000000000" pitchFamily="2" charset="0"/>
              </a:rPr>
              <a:t>OAuth</a:t>
            </a:r>
            <a:r>
              <a:rPr lang="fr-FR" sz="900" dirty="0">
                <a:solidFill>
                  <a:schemeClr val="tx1">
                    <a:lumMod val="75000"/>
                    <a:lumOff val="25000"/>
                  </a:schemeClr>
                </a:solidFill>
                <a:latin typeface="Roboto" panose="02000000000000000000" pitchFamily="2" charset="0"/>
                <a:ea typeface="Roboto" panose="02000000000000000000" pitchFamily="2" charset="0"/>
              </a:rPr>
              <a:t>/API </a:t>
            </a:r>
            <a:r>
              <a:rPr lang="fr-FR" sz="900" dirty="0" err="1">
                <a:solidFill>
                  <a:schemeClr val="tx1">
                    <a:lumMod val="75000"/>
                    <a:lumOff val="25000"/>
                  </a:schemeClr>
                </a:solidFill>
                <a:latin typeface="Roboto" panose="02000000000000000000" pitchFamily="2" charset="0"/>
                <a:ea typeface="Roboto" panose="02000000000000000000" pitchFamily="2" charset="0"/>
              </a:rPr>
              <a:t>Token</a:t>
            </a:r>
            <a:r>
              <a:rPr lang="fr-FR" sz="900" dirty="0">
                <a:solidFill>
                  <a:schemeClr val="tx1">
                    <a:lumMod val="75000"/>
                    <a:lumOff val="25000"/>
                  </a:schemeClr>
                </a:solidFill>
                <a:latin typeface="Roboto" panose="02000000000000000000" pitchFamily="2" charset="0"/>
                <a:ea typeface="Roboto" panose="02000000000000000000" pitchFamily="2" charset="0"/>
              </a:rPr>
              <a:t> / Table </a:t>
            </a:r>
            <a:r>
              <a:rPr lang="fr-FR" sz="900" dirty="0" err="1">
                <a:solidFill>
                  <a:schemeClr val="tx1">
                    <a:lumMod val="75000"/>
                    <a:lumOff val="25000"/>
                  </a:schemeClr>
                </a:solidFill>
                <a:latin typeface="Roboto" panose="02000000000000000000" pitchFamily="2" charset="0"/>
                <a:ea typeface="Roboto" panose="02000000000000000000" pitchFamily="2" charset="0"/>
              </a:rPr>
              <a:t>Filter</a:t>
            </a:r>
            <a:r>
              <a:rPr lang="fr-FR" sz="900" dirty="0">
                <a:solidFill>
                  <a:schemeClr val="tx1">
                    <a:lumMod val="75000"/>
                    <a:lumOff val="25000"/>
                  </a:schemeClr>
                </a:solidFill>
                <a:latin typeface="Roboto" panose="02000000000000000000" pitchFamily="2" charset="0"/>
                <a:ea typeface="Roboto" panose="02000000000000000000" pitchFamily="2" charset="0"/>
              </a:rPr>
              <a:t>, Charts and </a:t>
            </a:r>
            <a:r>
              <a:rPr lang="fr-FR" sz="900" dirty="0" err="1">
                <a:solidFill>
                  <a:schemeClr val="tx1">
                    <a:lumMod val="75000"/>
                    <a:lumOff val="25000"/>
                  </a:schemeClr>
                </a:solidFill>
                <a:latin typeface="Roboto" panose="02000000000000000000" pitchFamily="2" charset="0"/>
                <a:ea typeface="Roboto" panose="02000000000000000000" pitchFamily="2" charset="0"/>
              </a:rPr>
              <a:t>Spreadsheets</a:t>
            </a:r>
            <a:r>
              <a:rPr lang="fr-FR" sz="900" dirty="0">
                <a:solidFill>
                  <a:schemeClr val="tx1">
                    <a:lumMod val="75000"/>
                    <a:lumOff val="25000"/>
                  </a:schemeClr>
                </a:solidFill>
                <a:latin typeface="Roboto" panose="02000000000000000000" pitchFamily="2" charset="0"/>
                <a:ea typeface="Roboto" panose="02000000000000000000" pitchFamily="2" charset="0"/>
              </a:rPr>
              <a:t> / Translations for Confluence (</a:t>
            </a:r>
            <a:r>
              <a:rPr lang="fr-FR" sz="900" dirty="0" err="1">
                <a:solidFill>
                  <a:schemeClr val="tx1">
                    <a:lumMod val="75000"/>
                    <a:lumOff val="25000"/>
                  </a:schemeClr>
                </a:solidFill>
                <a:latin typeface="Roboto" panose="02000000000000000000" pitchFamily="2" charset="0"/>
                <a:ea typeface="Roboto" panose="02000000000000000000" pitchFamily="2" charset="0"/>
              </a:rPr>
              <a:t>formerly</a:t>
            </a:r>
            <a:r>
              <a:rPr lang="fr-FR" sz="900" dirty="0">
                <a:solidFill>
                  <a:schemeClr val="tx1">
                    <a:lumMod val="75000"/>
                    <a:lumOff val="25000"/>
                  </a:schemeClr>
                </a:solidFill>
                <a:latin typeface="Roboto" panose="02000000000000000000" pitchFamily="2" charset="0"/>
                <a:ea typeface="Roboto" panose="02000000000000000000" pitchFamily="2" charset="0"/>
              </a:rPr>
              <a:t> </a:t>
            </a:r>
            <a:r>
              <a:rPr lang="fr-FR" sz="900" dirty="0" err="1">
                <a:solidFill>
                  <a:schemeClr val="tx1">
                    <a:lumMod val="75000"/>
                    <a:lumOff val="25000"/>
                  </a:schemeClr>
                </a:solidFill>
                <a:latin typeface="Roboto" panose="02000000000000000000" pitchFamily="2" charset="0"/>
                <a:ea typeface="Roboto" panose="02000000000000000000" pitchFamily="2" charset="0"/>
              </a:rPr>
              <a:t>Language</a:t>
            </a:r>
            <a:r>
              <a:rPr lang="fr-FR" sz="900" dirty="0">
                <a:solidFill>
                  <a:schemeClr val="tx1">
                    <a:lumMod val="75000"/>
                    <a:lumOff val="25000"/>
                  </a:schemeClr>
                </a:solidFill>
                <a:latin typeface="Roboto" panose="02000000000000000000" pitchFamily="2" charset="0"/>
                <a:ea typeface="Roboto" panose="02000000000000000000" pitchFamily="2" charset="0"/>
              </a:rPr>
              <a:t> Macros)</a:t>
            </a:r>
          </a:p>
          <a:p>
            <a:pPr indent="-268650" algn="just">
              <a:spcAft>
                <a:spcPts val="300"/>
              </a:spcAft>
            </a:pPr>
            <a:endParaRPr lang="fr-FR" sz="900" dirty="0">
              <a:solidFill>
                <a:schemeClr val="tx1">
                  <a:lumMod val="75000"/>
                  <a:lumOff val="25000"/>
                </a:schemeClr>
              </a:solidFill>
              <a:latin typeface="Roboto" panose="02000000000000000000" pitchFamily="2" charset="0"/>
              <a:ea typeface="Roboto" panose="02000000000000000000" pitchFamily="2" charset="0"/>
            </a:endParaRPr>
          </a:p>
          <a:p>
            <a:pPr indent="-268650" algn="ctr">
              <a:spcAft>
                <a:spcPts val="300"/>
              </a:spcAft>
            </a:pPr>
            <a:r>
              <a:rPr lang="fr-FR" sz="900" dirty="0">
                <a:solidFill>
                  <a:schemeClr val="tx1">
                    <a:lumMod val="75000"/>
                    <a:lumOff val="25000"/>
                  </a:schemeClr>
                </a:solidFill>
                <a:latin typeface="Roboto" panose="02000000000000000000" pitchFamily="2" charset="0"/>
                <a:ea typeface="Roboto" panose="02000000000000000000" pitchFamily="2" charset="0"/>
              </a:rPr>
              <a:t>---------------------------------------------------------------------</a:t>
            </a:r>
          </a:p>
          <a:p>
            <a:pPr indent="-268650" algn="just">
              <a:spcAft>
                <a:spcPts val="300"/>
              </a:spcAft>
            </a:pPr>
            <a:endParaRPr lang="fr-FR" sz="900" dirty="0">
              <a:solidFill>
                <a:schemeClr val="tx1">
                  <a:lumMod val="75000"/>
                  <a:lumOff val="25000"/>
                </a:schemeClr>
              </a:solidFill>
              <a:latin typeface="Roboto" panose="02000000000000000000" pitchFamily="2" charset="0"/>
              <a:ea typeface="Roboto" panose="02000000000000000000" pitchFamily="2" charset="0"/>
            </a:endParaRPr>
          </a:p>
        </p:txBody>
      </p:sp>
      <p:pic>
        <p:nvPicPr>
          <p:cNvPr id="8" name="Image 7" descr="Une image contenant Police, Graphique, texte, logo&#10;&#10;Description générée automatiquement">
            <a:extLst>
              <a:ext uri="{FF2B5EF4-FFF2-40B4-BE49-F238E27FC236}">
                <a16:creationId xmlns:a16="http://schemas.microsoft.com/office/drawing/2014/main" id="{E0484C05-D4F0-E3C1-B798-A260661AAF67}"/>
              </a:ext>
            </a:extLst>
          </p:cNvPr>
          <p:cNvPicPr>
            <a:picLocks noChangeAspect="1"/>
          </p:cNvPicPr>
          <p:nvPr>
            <p:custDataLst>
              <p:tags r:id="rId17"/>
            </p:custDataLst>
          </p:nvPr>
        </p:nvPicPr>
        <p:blipFill rotWithShape="1">
          <a:blip r:embed="rId38"/>
          <a:srcRect t="22664" b="21549"/>
          <a:stretch/>
        </p:blipFill>
        <p:spPr>
          <a:xfrm>
            <a:off x="6034608" y="1242819"/>
            <a:ext cx="1278048" cy="503485"/>
          </a:xfrm>
          <a:prstGeom prst="rect">
            <a:avLst/>
          </a:prstGeom>
        </p:spPr>
      </p:pic>
      <p:pic>
        <p:nvPicPr>
          <p:cNvPr id="10" name="Image 9" descr="Une image contenant Police, blanc, Graphique, logo&#10;&#10;Description générée automatiquement">
            <a:extLst>
              <a:ext uri="{FF2B5EF4-FFF2-40B4-BE49-F238E27FC236}">
                <a16:creationId xmlns:a16="http://schemas.microsoft.com/office/drawing/2014/main" id="{4279F9EC-D72B-D867-F030-0A0ECD7760BA}"/>
              </a:ext>
            </a:extLst>
          </p:cNvPr>
          <p:cNvPicPr>
            <a:picLocks noChangeAspect="1"/>
          </p:cNvPicPr>
          <p:nvPr>
            <p:custDataLst>
              <p:tags r:id="rId18"/>
            </p:custDataLst>
          </p:nvPr>
        </p:nvPicPr>
        <p:blipFill rotWithShape="1">
          <a:blip r:embed="rId39"/>
          <a:srcRect l="18722" t="32592" r="18807" b="32928"/>
          <a:stretch/>
        </p:blipFill>
        <p:spPr>
          <a:xfrm>
            <a:off x="991395" y="9301431"/>
            <a:ext cx="2045232" cy="635000"/>
          </a:xfrm>
          <a:prstGeom prst="rect">
            <a:avLst/>
          </a:prstGeom>
        </p:spPr>
      </p:pic>
      <p:pic>
        <p:nvPicPr>
          <p:cNvPr id="15" name="Image 14" descr="Une image contenant Police, logo, blanc, Graphique&#10;&#10;Description générée automatiquement">
            <a:extLst>
              <a:ext uri="{FF2B5EF4-FFF2-40B4-BE49-F238E27FC236}">
                <a16:creationId xmlns:a16="http://schemas.microsoft.com/office/drawing/2014/main" id="{7A9C7DFA-ADC7-71AA-3FB0-3F22CD586112}"/>
              </a:ext>
            </a:extLst>
          </p:cNvPr>
          <p:cNvPicPr>
            <a:picLocks noChangeAspect="1"/>
          </p:cNvPicPr>
          <p:nvPr>
            <p:custDataLst>
              <p:tags r:id="rId19"/>
            </p:custDataLst>
          </p:nvPr>
        </p:nvPicPr>
        <p:blipFill rotWithShape="1">
          <a:blip r:embed="rId40"/>
          <a:srcRect t="32956" b="33544"/>
          <a:stretch/>
        </p:blipFill>
        <p:spPr>
          <a:xfrm>
            <a:off x="3362229" y="9050154"/>
            <a:ext cx="1428750" cy="359252"/>
          </a:xfrm>
          <a:prstGeom prst="rect">
            <a:avLst/>
          </a:prstGeom>
        </p:spPr>
      </p:pic>
      <p:pic>
        <p:nvPicPr>
          <p:cNvPr id="28" name="Image 27" descr="Une image contenant Police, logo, symbole, Graphique&#10;&#10;Description générée automatiquement">
            <a:extLst>
              <a:ext uri="{FF2B5EF4-FFF2-40B4-BE49-F238E27FC236}">
                <a16:creationId xmlns:a16="http://schemas.microsoft.com/office/drawing/2014/main" id="{36B50AD4-65F6-DC2C-C08F-F26EEA1C8A91}"/>
              </a:ext>
            </a:extLst>
          </p:cNvPr>
          <p:cNvPicPr>
            <a:picLocks noChangeAspect="1"/>
          </p:cNvPicPr>
          <p:nvPr>
            <p:custDataLst>
              <p:tags r:id="rId20"/>
            </p:custDataLst>
          </p:nvPr>
        </p:nvPicPr>
        <p:blipFill rotWithShape="1">
          <a:blip r:embed="rId41"/>
          <a:srcRect t="31584" b="31277"/>
          <a:stretch/>
        </p:blipFill>
        <p:spPr>
          <a:xfrm>
            <a:off x="3362229" y="9454769"/>
            <a:ext cx="1443247" cy="402315"/>
          </a:xfrm>
          <a:prstGeom prst="rect">
            <a:avLst/>
          </a:prstGeom>
        </p:spPr>
      </p:pic>
      <p:pic>
        <p:nvPicPr>
          <p:cNvPr id="31" name="Image 30" descr="Une image contenant Police, logo, Graphique, texte&#10;&#10;Description générée automatiquement">
            <a:extLst>
              <a:ext uri="{FF2B5EF4-FFF2-40B4-BE49-F238E27FC236}">
                <a16:creationId xmlns:a16="http://schemas.microsoft.com/office/drawing/2014/main" id="{6834C85B-F80B-7FFC-8883-CDD4E099DEAC}"/>
              </a:ext>
            </a:extLst>
          </p:cNvPr>
          <p:cNvPicPr>
            <a:picLocks noChangeAspect="1"/>
          </p:cNvPicPr>
          <p:nvPr>
            <p:custDataLst>
              <p:tags r:id="rId21"/>
            </p:custDataLst>
          </p:nvPr>
        </p:nvPicPr>
        <p:blipFill rotWithShape="1">
          <a:blip r:embed="rId42"/>
          <a:srcRect t="33486" b="35192"/>
          <a:stretch/>
        </p:blipFill>
        <p:spPr>
          <a:xfrm>
            <a:off x="3392891" y="9976494"/>
            <a:ext cx="1198970" cy="281874"/>
          </a:xfrm>
          <a:prstGeom prst="rect">
            <a:avLst/>
          </a:prstGeom>
        </p:spPr>
      </p:pic>
      <p:pic>
        <p:nvPicPr>
          <p:cNvPr id="35" name="Image 34" descr="Une image contenant Police, Graphique, graphisme, typographie&#10;&#10;Description générée automatiquement">
            <a:extLst>
              <a:ext uri="{FF2B5EF4-FFF2-40B4-BE49-F238E27FC236}">
                <a16:creationId xmlns:a16="http://schemas.microsoft.com/office/drawing/2014/main" id="{C92926EF-25EC-8028-46DD-606CC23219AB}"/>
              </a:ext>
            </a:extLst>
          </p:cNvPr>
          <p:cNvPicPr>
            <a:picLocks noChangeAspect="1"/>
          </p:cNvPicPr>
          <p:nvPr>
            <p:custDataLst>
              <p:tags r:id="rId22"/>
            </p:custDataLst>
          </p:nvPr>
        </p:nvPicPr>
        <p:blipFill>
          <a:blip r:embed="rId43"/>
          <a:stretch>
            <a:fillRect/>
          </a:stretch>
        </p:blipFill>
        <p:spPr>
          <a:xfrm>
            <a:off x="5211690" y="9150171"/>
            <a:ext cx="1097867" cy="159217"/>
          </a:xfrm>
          <a:prstGeom prst="rect">
            <a:avLst/>
          </a:prstGeom>
        </p:spPr>
      </p:pic>
      <p:pic>
        <p:nvPicPr>
          <p:cNvPr id="37" name="Image 36" descr="Une image contenant Police, logo, Graphique, texte&#10;&#10;Description générée automatiquement">
            <a:extLst>
              <a:ext uri="{FF2B5EF4-FFF2-40B4-BE49-F238E27FC236}">
                <a16:creationId xmlns:a16="http://schemas.microsoft.com/office/drawing/2014/main" id="{0A9554E8-7580-5E66-2A3B-16BCFAEB40ED}"/>
              </a:ext>
            </a:extLst>
          </p:cNvPr>
          <p:cNvPicPr>
            <a:picLocks noChangeAspect="1"/>
          </p:cNvPicPr>
          <p:nvPr>
            <p:custDataLst>
              <p:tags r:id="rId23"/>
            </p:custDataLst>
          </p:nvPr>
        </p:nvPicPr>
        <p:blipFill rotWithShape="1">
          <a:blip r:embed="rId44"/>
          <a:srcRect t="34828" b="34521"/>
          <a:stretch/>
        </p:blipFill>
        <p:spPr>
          <a:xfrm>
            <a:off x="5153682" y="9502949"/>
            <a:ext cx="1155875" cy="265919"/>
          </a:xfrm>
          <a:prstGeom prst="rect">
            <a:avLst/>
          </a:prstGeom>
        </p:spPr>
      </p:pic>
      <p:grpSp>
        <p:nvGrpSpPr>
          <p:cNvPr id="7" name="Groupe 6">
            <a:extLst>
              <a:ext uri="{FF2B5EF4-FFF2-40B4-BE49-F238E27FC236}">
                <a16:creationId xmlns:a16="http://schemas.microsoft.com/office/drawing/2014/main" id="{B1F0C44F-98B5-EEAC-B8D3-8425B0D780A3}"/>
              </a:ext>
            </a:extLst>
          </p:cNvPr>
          <p:cNvGrpSpPr/>
          <p:nvPr/>
        </p:nvGrpSpPr>
        <p:grpSpPr>
          <a:xfrm>
            <a:off x="6487414" y="345335"/>
            <a:ext cx="550080" cy="652429"/>
            <a:chOff x="3258892" y="1900954"/>
            <a:chExt cx="3457538" cy="3981931"/>
          </a:xfrm>
        </p:grpSpPr>
        <p:pic>
          <p:nvPicPr>
            <p:cNvPr id="9" name="Image 8" descr="Une image contenant art, motif, Rectangle, carré&#10;&#10;Description générée automatiquement">
              <a:extLst>
                <a:ext uri="{FF2B5EF4-FFF2-40B4-BE49-F238E27FC236}">
                  <a16:creationId xmlns:a16="http://schemas.microsoft.com/office/drawing/2014/main" id="{9A94A01E-808F-8BD8-3AB2-0FC8068585A1}"/>
                </a:ext>
              </a:extLst>
            </p:cNvPr>
            <p:cNvPicPr>
              <a:picLocks noChangeAspect="1"/>
            </p:cNvPicPr>
            <p:nvPr/>
          </p:nvPicPr>
          <p:blipFill>
            <a:blip r:embed="rId45"/>
            <a:stretch>
              <a:fillRect/>
            </a:stretch>
          </p:blipFill>
          <p:spPr>
            <a:xfrm>
              <a:off x="3258892" y="1900954"/>
              <a:ext cx="3457538" cy="3981931"/>
            </a:xfrm>
            <a:prstGeom prst="rect">
              <a:avLst/>
            </a:prstGeom>
          </p:spPr>
        </p:pic>
        <p:pic>
          <p:nvPicPr>
            <p:cNvPr id="11" name="Image 10">
              <a:extLst>
                <a:ext uri="{FF2B5EF4-FFF2-40B4-BE49-F238E27FC236}">
                  <a16:creationId xmlns:a16="http://schemas.microsoft.com/office/drawing/2014/main" id="{2661198F-C1E0-20C4-7FF0-0B28D23CC8A1}"/>
                </a:ext>
              </a:extLst>
            </p:cNvPr>
            <p:cNvPicPr>
              <a:picLocks noChangeAspect="1"/>
            </p:cNvPicPr>
            <p:nvPr/>
          </p:nvPicPr>
          <p:blipFill>
            <a:blip r:embed="rId46"/>
            <a:stretch>
              <a:fillRect/>
            </a:stretch>
          </p:blipFill>
          <p:spPr>
            <a:xfrm>
              <a:off x="3996440" y="2011581"/>
              <a:ext cx="2608808" cy="2583627"/>
            </a:xfrm>
            <a:prstGeom prst="rect">
              <a:avLst/>
            </a:prstGeom>
          </p:spPr>
        </p:pic>
      </p:grpSp>
    </p:spTree>
    <p:extLst>
      <p:ext uri="{BB962C8B-B14F-4D97-AF65-F5344CB8AC3E}">
        <p14:creationId xmlns:p14="http://schemas.microsoft.com/office/powerpoint/2010/main" val="35496348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C960FE9-3FCE-4113-887F-C4EA7DC37C50}"/>
              </a:ext>
            </a:extLst>
          </p:cNvPr>
          <p:cNvSpPr>
            <a:spLocks/>
          </p:cNvSpPr>
          <p:nvPr>
            <p:custDataLst>
              <p:tags r:id="rId1"/>
            </p:custDataLst>
          </p:nvPr>
        </p:nvSpPr>
        <p:spPr>
          <a:xfrm>
            <a:off x="0" y="2991"/>
            <a:ext cx="7560000" cy="1209120"/>
          </a:xfrm>
          <a:prstGeom prst="rect">
            <a:avLst/>
          </a:prstGeom>
          <a:solidFill>
            <a:srgbClr val="EAEAE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Aft>
                <a:spcPts val="300"/>
              </a:spcAft>
            </a:pPr>
            <a:endParaRPr lang="fr-FR" dirty="0"/>
          </a:p>
        </p:txBody>
      </p:sp>
      <p:cxnSp>
        <p:nvCxnSpPr>
          <p:cNvPr id="20" name="Connecteur droit 19">
            <a:extLst>
              <a:ext uri="{FF2B5EF4-FFF2-40B4-BE49-F238E27FC236}">
                <a16:creationId xmlns:a16="http://schemas.microsoft.com/office/drawing/2014/main" id="{0692D8E3-68D6-442A-8877-68D7386AE11B}"/>
              </a:ext>
            </a:extLst>
          </p:cNvPr>
          <p:cNvCxnSpPr>
            <a:cxnSpLocks/>
          </p:cNvCxnSpPr>
          <p:nvPr>
            <p:custDataLst>
              <p:tags r:id="rId2"/>
            </p:custDataLst>
          </p:nvPr>
        </p:nvCxnSpPr>
        <p:spPr>
          <a:xfrm>
            <a:off x="343924" y="1686938"/>
            <a:ext cx="4618641" cy="0"/>
          </a:xfrm>
          <a:prstGeom prst="line">
            <a:avLst/>
          </a:prstGeom>
          <a:ln w="6350">
            <a:solidFill>
              <a:srgbClr val="555454"/>
            </a:solidFill>
          </a:ln>
          <a:effectLst/>
        </p:spPr>
        <p:style>
          <a:lnRef idx="2">
            <a:schemeClr val="accent1"/>
          </a:lnRef>
          <a:fillRef idx="0">
            <a:schemeClr val="accent1"/>
          </a:fillRef>
          <a:effectRef idx="1">
            <a:schemeClr val="accent1"/>
          </a:effectRef>
          <a:fontRef idx="minor">
            <a:schemeClr val="tx1"/>
          </a:fontRef>
        </p:style>
      </p:cxnSp>
      <p:sp>
        <p:nvSpPr>
          <p:cNvPr id="19" name="Rectangle à coins arrondis 79">
            <a:extLst>
              <a:ext uri="{FF2B5EF4-FFF2-40B4-BE49-F238E27FC236}">
                <a16:creationId xmlns:a16="http://schemas.microsoft.com/office/drawing/2014/main" id="{2EAE9422-592F-4858-B5E6-78B7CF3F5ADB}"/>
              </a:ext>
            </a:extLst>
          </p:cNvPr>
          <p:cNvSpPr/>
          <p:nvPr>
            <p:custDataLst>
              <p:tags r:id="rId3"/>
            </p:custDataLst>
          </p:nvPr>
        </p:nvSpPr>
        <p:spPr>
          <a:xfrm>
            <a:off x="1701165" y="272745"/>
            <a:ext cx="2743236" cy="290233"/>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90000" bIns="36000" rtlCol="0" anchor="ctr"/>
          <a:lstStyle/>
          <a:p>
            <a:pPr>
              <a:spcAft>
                <a:spcPts val="300"/>
              </a:spcAft>
            </a:pPr>
            <a:r>
              <a:rPr lang="en-US" sz="1600" dirty="0">
                <a:solidFill>
                  <a:srgbClr val="555454"/>
                </a:solidFill>
                <a:latin typeface="Roboto SemiBold" panose="02000000000000000000" pitchFamily="2" charset="0"/>
                <a:ea typeface="Roboto SemiBold" panose="02000000000000000000" pitchFamily="2" charset="0"/>
                <a:cs typeface="Helvetica Neue Condensed" panose="02000503000000020004" pitchFamily="2" charset="0"/>
              </a:rPr>
              <a:t>Paul </a:t>
            </a:r>
            <a:r>
              <a:rPr lang="en-US" sz="1600" b="1" dirty="0">
                <a:solidFill>
                  <a:srgbClr val="BFBFBF"/>
                </a:solidFill>
                <a:latin typeface="Roboto SemiBold" panose="02000000000000000000" pitchFamily="2" charset="0"/>
              </a:rPr>
              <a:t>FLYE SAINTE MARIE</a:t>
            </a:r>
            <a:endParaRPr lang="en-US" sz="1600" b="1" dirty="0">
              <a:solidFill>
                <a:srgbClr val="BFBFBF"/>
              </a:solidFill>
              <a:latin typeface="Roboto SemiBold" panose="02000000000000000000" pitchFamily="2" charset="0"/>
              <a:ea typeface="Roboto SemiBold" panose="02000000000000000000" pitchFamily="2" charset="0"/>
              <a:cs typeface="Helvetica Neue Condensed" panose="02000503000000020004" pitchFamily="2" charset="0"/>
            </a:endParaRPr>
          </a:p>
        </p:txBody>
      </p:sp>
      <p:sp>
        <p:nvSpPr>
          <p:cNvPr id="24" name="Rectangle à coins arrondis 79">
            <a:extLst>
              <a:ext uri="{FF2B5EF4-FFF2-40B4-BE49-F238E27FC236}">
                <a16:creationId xmlns:a16="http://schemas.microsoft.com/office/drawing/2014/main" id="{10D5A0C0-D2ED-4EF9-8CEC-C92C0B32162A}"/>
              </a:ext>
            </a:extLst>
          </p:cNvPr>
          <p:cNvSpPr/>
          <p:nvPr>
            <p:custDataLst>
              <p:tags r:id="rId4"/>
            </p:custDataLst>
          </p:nvPr>
        </p:nvSpPr>
        <p:spPr>
          <a:xfrm>
            <a:off x="1706722" y="516330"/>
            <a:ext cx="5408757" cy="155220"/>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90000" bIns="36000" rtlCol="0" anchor="ctr"/>
          <a:lstStyle/>
          <a:p>
            <a:r>
              <a:rPr lang="en-US" sz="1050" b="1" dirty="0">
                <a:solidFill>
                  <a:schemeClr val="tx1">
                    <a:lumMod val="75000"/>
                    <a:lumOff val="25000"/>
                  </a:schemeClr>
                </a:solidFill>
                <a:latin typeface="Old Standard TT" panose="00000500000000000000" pitchFamily="2" charset="0"/>
              </a:rPr>
              <a:t>PRODUCT/SERVICE OWNER ATLASSIAN &amp; INSUFFLEUR AGILE</a:t>
            </a:r>
          </a:p>
        </p:txBody>
      </p:sp>
      <p:sp>
        <p:nvSpPr>
          <p:cNvPr id="25" name="Rectangle à coins arrondis 79">
            <a:extLst>
              <a:ext uri="{FF2B5EF4-FFF2-40B4-BE49-F238E27FC236}">
                <a16:creationId xmlns:a16="http://schemas.microsoft.com/office/drawing/2014/main" id="{33A9437E-165F-431B-BDC0-11DC7CDBB939}"/>
              </a:ext>
            </a:extLst>
          </p:cNvPr>
          <p:cNvSpPr/>
          <p:nvPr>
            <p:custDataLst>
              <p:tags r:id="rId5"/>
            </p:custDataLst>
          </p:nvPr>
        </p:nvSpPr>
        <p:spPr>
          <a:xfrm>
            <a:off x="338368" y="1390376"/>
            <a:ext cx="4618641" cy="321580"/>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spcAft>
                <a:spcPts val="300"/>
              </a:spcAft>
            </a:pPr>
            <a:r>
              <a:rPr lang="en-US" sz="1500" b="1" dirty="0" err="1">
                <a:solidFill>
                  <a:schemeClr val="tx1">
                    <a:lumMod val="75000"/>
                    <a:lumOff val="25000"/>
                  </a:schemeClr>
                </a:solidFill>
                <a:latin typeface="Old Standard TT" panose="00000500000000000000" pitchFamily="2" charset="0"/>
                <a:ea typeface="Helvetica Neue Condensed" panose="02000503000000020004" pitchFamily="2" charset="0"/>
                <a:cs typeface="Helvetica Neue Condensed" panose="02000503000000020004" pitchFamily="2" charset="0"/>
              </a:rPr>
              <a:t>Expériences</a:t>
            </a:r>
            <a:endParaRPr lang="en-US" sz="1500" b="1" dirty="0">
              <a:solidFill>
                <a:schemeClr val="tx1">
                  <a:lumMod val="75000"/>
                  <a:lumOff val="25000"/>
                </a:schemeClr>
              </a:solidFill>
              <a:latin typeface="Old Standard TT" panose="00000500000000000000" pitchFamily="2" charset="0"/>
              <a:ea typeface="Helvetica Neue Condensed" panose="02000503000000020004" pitchFamily="2" charset="0"/>
              <a:cs typeface="Helvetica Neue Condensed" panose="02000503000000020004" pitchFamily="2" charset="0"/>
            </a:endParaRPr>
          </a:p>
        </p:txBody>
      </p:sp>
      <p:pic>
        <p:nvPicPr>
          <p:cNvPr id="42" name="Image 41" descr="Une image contenant Visage humain, portrait, Barbe humaine, Front&#10;&#10;Description générée automatiquement">
            <a:extLst>
              <a:ext uri="{FF2B5EF4-FFF2-40B4-BE49-F238E27FC236}">
                <a16:creationId xmlns:a16="http://schemas.microsoft.com/office/drawing/2014/main" id="{B1F543C4-5CC3-AAA3-9E56-3FE8C72F0A87}"/>
              </a:ext>
            </a:extLst>
          </p:cNvPr>
          <p:cNvPicPr>
            <a:picLocks noChangeAspect="1"/>
          </p:cNvPicPr>
          <p:nvPr>
            <p:custDataLst>
              <p:tags r:id="rId6"/>
            </p:custDataLst>
          </p:nvPr>
        </p:nvPicPr>
        <p:blipFill>
          <a:blip r:embed="rId20"/>
          <a:stretch>
            <a:fillRect/>
          </a:stretch>
        </p:blipFill>
        <p:spPr>
          <a:xfrm>
            <a:off x="716446" y="161232"/>
            <a:ext cx="849354" cy="849354"/>
          </a:xfrm>
          <a:prstGeom prst="rect">
            <a:avLst/>
          </a:prstGeom>
        </p:spPr>
      </p:pic>
      <p:sp>
        <p:nvSpPr>
          <p:cNvPr id="57" name="ZoneTexte 56">
            <a:extLst>
              <a:ext uri="{FF2B5EF4-FFF2-40B4-BE49-F238E27FC236}">
                <a16:creationId xmlns:a16="http://schemas.microsoft.com/office/drawing/2014/main" id="{8629243E-52AC-BDCF-341C-9835AC342573}"/>
              </a:ext>
            </a:extLst>
          </p:cNvPr>
          <p:cNvSpPr txBox="1"/>
          <p:nvPr>
            <p:custDataLst>
              <p:tags r:id="rId7"/>
            </p:custDataLst>
          </p:nvPr>
        </p:nvSpPr>
        <p:spPr>
          <a:xfrm>
            <a:off x="184245" y="10411259"/>
            <a:ext cx="2852382" cy="200055"/>
          </a:xfrm>
          <a:prstGeom prst="rect">
            <a:avLst/>
          </a:prstGeom>
          <a:noFill/>
        </p:spPr>
        <p:txBody>
          <a:bodyPr wrap="square" rtlCol="0">
            <a:spAutoFit/>
          </a:bodyPr>
          <a:lstStyle/>
          <a:p>
            <a:r>
              <a:rPr lang="fr-FR" sz="700" dirty="0">
                <a:effectLst/>
                <a:latin typeface="Roboto Thin" panose="02000000000000000000" pitchFamily="2" charset="0"/>
                <a:ea typeface="Roboto Thin" panose="02000000000000000000" pitchFamily="2" charset="0"/>
                <a:cs typeface="Times New Roman" panose="02020603050405020304" pitchFamily="18" charset="0"/>
              </a:rPr>
              <a:t>Dossier de compétences  mis à jour le</a:t>
            </a:r>
            <a:r>
              <a:rPr lang="fr-FR" sz="700" b="1" dirty="0">
                <a:effectLst/>
                <a:latin typeface="Roboto Thin" panose="02000000000000000000" pitchFamily="2" charset="0"/>
                <a:ea typeface="Roboto Thin" panose="02000000000000000000" pitchFamily="2" charset="0"/>
                <a:cs typeface="Times New Roman" panose="02020603050405020304" pitchFamily="18" charset="0"/>
              </a:rPr>
              <a:t> </a:t>
            </a:r>
            <a:r>
              <a:rPr lang="fr-FR" sz="700" b="1" dirty="0">
                <a:latin typeface="Roboto Thin" panose="02000000000000000000" pitchFamily="2" charset="0"/>
                <a:ea typeface="Roboto Thin" panose="02000000000000000000" pitchFamily="2" charset="0"/>
                <a:cs typeface="Times New Roman" panose="02020603050405020304" pitchFamily="18" charset="0"/>
              </a:rPr>
              <a:t>14 mai 2025 </a:t>
            </a:r>
            <a:r>
              <a:rPr lang="fr-FR" sz="700" b="1" dirty="0">
                <a:effectLst/>
                <a:latin typeface="Roboto Thin" panose="02000000000000000000" pitchFamily="2" charset="0"/>
                <a:ea typeface="Roboto Thin" panose="02000000000000000000" pitchFamily="2" charset="0"/>
                <a:cs typeface="Times New Roman" panose="02020603050405020304" pitchFamily="18" charset="0"/>
              </a:rPr>
              <a:t>– Page 8  /  15</a:t>
            </a:r>
            <a:endParaRPr lang="fr-FR" sz="700" b="1" dirty="0">
              <a:latin typeface="Roboto Thin" panose="02000000000000000000" pitchFamily="2" charset="0"/>
              <a:ea typeface="Roboto Thin" panose="02000000000000000000" pitchFamily="2" charset="0"/>
            </a:endParaRPr>
          </a:p>
        </p:txBody>
      </p:sp>
      <p:pic>
        <p:nvPicPr>
          <p:cNvPr id="34" name="Graphique 33" descr="Calendrier journalier contour">
            <a:extLst>
              <a:ext uri="{FF2B5EF4-FFF2-40B4-BE49-F238E27FC236}">
                <a16:creationId xmlns:a16="http://schemas.microsoft.com/office/drawing/2014/main" id="{7A9AC5E5-85ED-388C-3E3D-29CE50CA13BE}"/>
              </a:ext>
            </a:extLst>
          </p:cNvPr>
          <p:cNvPicPr>
            <a:picLocks noChangeAspect="1"/>
          </p:cNvPicPr>
          <p:nvPr>
            <p:custDataLst>
              <p:tags r:id="rId8"/>
            </p:custDataLst>
          </p:nvPr>
        </p:nvPicPr>
        <p:blipFill>
          <a:blip r:embed="rId21">
            <a:extLst>
              <a:ext uri="{96DAC541-7B7A-43D3-8B79-37D633B846F1}">
                <asvg:svgBlip xmlns:asvg="http://schemas.microsoft.com/office/drawing/2016/SVG/main" r:embed="rId22"/>
              </a:ext>
            </a:extLst>
          </a:blip>
          <a:stretch>
            <a:fillRect/>
          </a:stretch>
        </p:blipFill>
        <p:spPr>
          <a:xfrm>
            <a:off x="88791" y="10425995"/>
            <a:ext cx="147731" cy="147731"/>
          </a:xfrm>
          <a:prstGeom prst="rect">
            <a:avLst/>
          </a:prstGeom>
        </p:spPr>
      </p:pic>
      <p:pic>
        <p:nvPicPr>
          <p:cNvPr id="40" name="Graphique 39" descr="Internet contour">
            <a:extLst>
              <a:ext uri="{FF2B5EF4-FFF2-40B4-BE49-F238E27FC236}">
                <a16:creationId xmlns:a16="http://schemas.microsoft.com/office/drawing/2014/main" id="{DFEBE32C-9789-ED9C-FB63-C0415FDB9A79}"/>
              </a:ext>
            </a:extLst>
          </p:cNvPr>
          <p:cNvPicPr>
            <a:picLocks noChangeAspect="1"/>
          </p:cNvPicPr>
          <p:nvPr>
            <p:custDataLst>
              <p:tags r:id="rId9"/>
            </p:custDataLst>
          </p:nvPr>
        </p:nvPicPr>
        <p:blipFill>
          <a:blip r:embed="rId23">
            <a:extLst>
              <a:ext uri="{96DAC541-7B7A-43D3-8B79-37D633B846F1}">
                <asvg:svgBlip xmlns:asvg="http://schemas.microsoft.com/office/drawing/2016/SVG/main" r:embed="rId24"/>
              </a:ext>
            </a:extLst>
          </a:blip>
          <a:stretch>
            <a:fillRect/>
          </a:stretch>
        </p:blipFill>
        <p:spPr>
          <a:xfrm>
            <a:off x="3497314" y="723031"/>
            <a:ext cx="220113" cy="220113"/>
          </a:xfrm>
          <a:prstGeom prst="rect">
            <a:avLst/>
          </a:prstGeom>
        </p:spPr>
      </p:pic>
      <p:sp>
        <p:nvSpPr>
          <p:cNvPr id="41" name="Rectangle 40">
            <a:extLst>
              <a:ext uri="{FF2B5EF4-FFF2-40B4-BE49-F238E27FC236}">
                <a16:creationId xmlns:a16="http://schemas.microsoft.com/office/drawing/2014/main" id="{6251F00E-12C1-6EF7-3D72-921421580E42}"/>
              </a:ext>
            </a:extLst>
          </p:cNvPr>
          <p:cNvSpPr/>
          <p:nvPr>
            <p:custDataLst>
              <p:tags r:id="rId10"/>
            </p:custDataLst>
          </p:nvPr>
        </p:nvSpPr>
        <p:spPr>
          <a:xfrm>
            <a:off x="3801655" y="733231"/>
            <a:ext cx="1800000" cy="200055"/>
          </a:xfrm>
          <a:prstGeom prst="rect">
            <a:avLst/>
          </a:prstGeom>
        </p:spPr>
        <p:txBody>
          <a:bodyPr wrap="square" lIns="0" rIns="0" anchor="ctr">
            <a:spAutoFit/>
          </a:bodyPr>
          <a:lstStyle/>
          <a:p>
            <a:pPr>
              <a:spcAft>
                <a:spcPts val="300"/>
              </a:spcAft>
            </a:pPr>
            <a:r>
              <a:rPr lang="fr-FR" sz="700" dirty="0">
                <a:solidFill>
                  <a:schemeClr val="tx1">
                    <a:lumMod val="75000"/>
                    <a:lumOff val="25000"/>
                  </a:schemeClr>
                </a:solidFill>
                <a:latin typeface="Roboto" panose="02000000000000000000" pitchFamily="2" charset="0"/>
                <a:ea typeface="Roboto" panose="02000000000000000000" pitchFamily="2" charset="0"/>
                <a:hlinkClick r:id="rId25">
                  <a:extLst>
                    <a:ext uri="{A12FA001-AC4F-418D-AE19-62706E023703}">
                      <ahyp:hlinkClr xmlns:ahyp="http://schemas.microsoft.com/office/drawing/2018/hyperlinkcolor" val="tx"/>
                    </a:ext>
                  </a:extLst>
                </a:hlinkClick>
              </a:rPr>
              <a:t>https://paul-fsm.net</a:t>
            </a:r>
            <a:r>
              <a:rPr lang="fr-FR" sz="700" dirty="0">
                <a:solidFill>
                  <a:schemeClr val="tx1">
                    <a:lumMod val="75000"/>
                    <a:lumOff val="25000"/>
                  </a:schemeClr>
                </a:solidFill>
                <a:latin typeface="Roboto" panose="02000000000000000000" pitchFamily="2" charset="0"/>
                <a:ea typeface="Roboto" panose="02000000000000000000" pitchFamily="2" charset="0"/>
              </a:rPr>
              <a:t> </a:t>
            </a:r>
          </a:p>
        </p:txBody>
      </p:sp>
      <p:sp>
        <p:nvSpPr>
          <p:cNvPr id="45" name="Rectangle 44">
            <a:extLst>
              <a:ext uri="{FF2B5EF4-FFF2-40B4-BE49-F238E27FC236}">
                <a16:creationId xmlns:a16="http://schemas.microsoft.com/office/drawing/2014/main" id="{078A9BFD-74D4-893C-3F23-DA919D557326}"/>
              </a:ext>
            </a:extLst>
          </p:cNvPr>
          <p:cNvSpPr/>
          <p:nvPr>
            <p:custDataLst>
              <p:tags r:id="rId11"/>
            </p:custDataLst>
          </p:nvPr>
        </p:nvSpPr>
        <p:spPr>
          <a:xfrm>
            <a:off x="1957535" y="743089"/>
            <a:ext cx="1800000" cy="200055"/>
          </a:xfrm>
          <a:prstGeom prst="rect">
            <a:avLst/>
          </a:prstGeom>
        </p:spPr>
        <p:txBody>
          <a:bodyPr wrap="square" lIns="0" rIns="0" anchor="ctr">
            <a:spAutoFit/>
          </a:bodyPr>
          <a:lstStyle/>
          <a:p>
            <a:r>
              <a:rPr lang="fr-FR" sz="700" dirty="0">
                <a:solidFill>
                  <a:schemeClr val="tx1">
                    <a:lumMod val="75000"/>
                    <a:lumOff val="25000"/>
                  </a:schemeClr>
                </a:solidFill>
                <a:latin typeface="Roboto" panose="02000000000000000000" pitchFamily="2" charset="0"/>
                <a:ea typeface="Roboto" panose="02000000000000000000" pitchFamily="2" charset="0"/>
                <a:hlinkClick r:id="rId26">
                  <a:extLst>
                    <a:ext uri="{A12FA001-AC4F-418D-AE19-62706E023703}">
                      <ahyp:hlinkClr xmlns:ahyp="http://schemas.microsoft.com/office/drawing/2018/hyperlinkcolor" val="tx"/>
                    </a:ext>
                  </a:extLst>
                </a:hlinkClick>
              </a:rPr>
              <a:t>paul.flye.sainte.marie@gmail.com</a:t>
            </a:r>
            <a:endParaRPr lang="fr-FR" sz="700" dirty="0">
              <a:solidFill>
                <a:schemeClr val="tx1">
                  <a:lumMod val="75000"/>
                  <a:lumOff val="25000"/>
                </a:schemeClr>
              </a:solidFill>
              <a:latin typeface="Roboto" panose="02000000000000000000" pitchFamily="2" charset="0"/>
              <a:ea typeface="Roboto" panose="02000000000000000000" pitchFamily="2" charset="0"/>
            </a:endParaRPr>
          </a:p>
        </p:txBody>
      </p:sp>
      <p:pic>
        <p:nvPicPr>
          <p:cNvPr id="46" name="Graphique 45" descr="Adresse de courrier contour">
            <a:extLst>
              <a:ext uri="{FF2B5EF4-FFF2-40B4-BE49-F238E27FC236}">
                <a16:creationId xmlns:a16="http://schemas.microsoft.com/office/drawing/2014/main" id="{973EAD9C-0340-8F49-3735-FF50C869D620}"/>
              </a:ext>
            </a:extLst>
          </p:cNvPr>
          <p:cNvPicPr>
            <a:picLocks noChangeAspect="1"/>
          </p:cNvPicPr>
          <p:nvPr>
            <p:custDataLst>
              <p:tags r:id="rId12"/>
            </p:custDataLst>
          </p:nvPr>
        </p:nvPicPr>
        <p:blipFill>
          <a:blip r:embed="rId27">
            <a:extLst>
              <a:ext uri="{96DAC541-7B7A-43D3-8B79-37D633B846F1}">
                <asvg:svgBlip xmlns:asvg="http://schemas.microsoft.com/office/drawing/2016/SVG/main" r:embed="rId28"/>
              </a:ext>
            </a:extLst>
          </a:blip>
          <a:stretch>
            <a:fillRect/>
          </a:stretch>
        </p:blipFill>
        <p:spPr>
          <a:xfrm>
            <a:off x="1701165" y="747638"/>
            <a:ext cx="200055" cy="200055"/>
          </a:xfrm>
          <a:prstGeom prst="rect">
            <a:avLst/>
          </a:prstGeom>
        </p:spPr>
      </p:pic>
      <p:sp>
        <p:nvSpPr>
          <p:cNvPr id="47" name="Rectangle 46">
            <a:extLst>
              <a:ext uri="{FF2B5EF4-FFF2-40B4-BE49-F238E27FC236}">
                <a16:creationId xmlns:a16="http://schemas.microsoft.com/office/drawing/2014/main" id="{A21C1BF5-C623-F6D2-398F-DDFF77AA104E}"/>
              </a:ext>
            </a:extLst>
          </p:cNvPr>
          <p:cNvSpPr/>
          <p:nvPr>
            <p:custDataLst>
              <p:tags r:id="rId13"/>
            </p:custDataLst>
          </p:nvPr>
        </p:nvSpPr>
        <p:spPr>
          <a:xfrm>
            <a:off x="5105629" y="741048"/>
            <a:ext cx="881381" cy="200055"/>
          </a:xfrm>
          <a:prstGeom prst="rect">
            <a:avLst/>
          </a:prstGeom>
        </p:spPr>
        <p:txBody>
          <a:bodyPr wrap="square" lIns="0" rIns="0" anchor="ctr">
            <a:spAutoFit/>
          </a:bodyPr>
          <a:lstStyle/>
          <a:p>
            <a:pPr>
              <a:spcAft>
                <a:spcPts val="300"/>
              </a:spcAft>
            </a:pPr>
            <a:r>
              <a:rPr lang="fr-FR" sz="700" dirty="0">
                <a:solidFill>
                  <a:schemeClr val="tx1">
                    <a:lumMod val="75000"/>
                    <a:lumOff val="25000"/>
                  </a:schemeClr>
                </a:solidFill>
                <a:latin typeface="Roboto" panose="02000000000000000000" pitchFamily="2" charset="0"/>
                <a:ea typeface="Roboto" panose="02000000000000000000" pitchFamily="2" charset="0"/>
              </a:rPr>
              <a:t>07 81 79 09 03 </a:t>
            </a:r>
          </a:p>
        </p:txBody>
      </p:sp>
      <p:pic>
        <p:nvPicPr>
          <p:cNvPr id="51" name="Graphique 50" descr="Vibration du téléphone contour">
            <a:extLst>
              <a:ext uri="{FF2B5EF4-FFF2-40B4-BE49-F238E27FC236}">
                <a16:creationId xmlns:a16="http://schemas.microsoft.com/office/drawing/2014/main" id="{8EDF817B-092C-E05B-3052-D96F4DBE1003}"/>
              </a:ext>
            </a:extLst>
          </p:cNvPr>
          <p:cNvPicPr>
            <a:picLocks noChangeAspect="1"/>
          </p:cNvPicPr>
          <p:nvPr>
            <p:custDataLst>
              <p:tags r:id="rId14"/>
            </p:custDataLst>
          </p:nvPr>
        </p:nvPicPr>
        <p:blipFill>
          <a:blip r:embed="rId29">
            <a:extLst>
              <a:ext uri="{96DAC541-7B7A-43D3-8B79-37D633B846F1}">
                <asvg:svgBlip xmlns:asvg="http://schemas.microsoft.com/office/drawing/2016/SVG/main" r:embed="rId30"/>
              </a:ext>
            </a:extLst>
          </a:blip>
          <a:stretch>
            <a:fillRect/>
          </a:stretch>
        </p:blipFill>
        <p:spPr>
          <a:xfrm>
            <a:off x="4889143" y="760309"/>
            <a:ext cx="165613" cy="165613"/>
          </a:xfrm>
          <a:prstGeom prst="rect">
            <a:avLst/>
          </a:prstGeom>
        </p:spPr>
      </p:pic>
      <p:pic>
        <p:nvPicPr>
          <p:cNvPr id="2" name="Graphique 1" descr="Route contour">
            <a:extLst>
              <a:ext uri="{FF2B5EF4-FFF2-40B4-BE49-F238E27FC236}">
                <a16:creationId xmlns:a16="http://schemas.microsoft.com/office/drawing/2014/main" id="{72F98DB7-A059-5DB6-57BD-659D226D2C74}"/>
              </a:ext>
            </a:extLst>
          </p:cNvPr>
          <p:cNvPicPr>
            <a:picLocks noChangeAspect="1"/>
          </p:cNvPicPr>
          <p:nvPr>
            <p:custDataLst>
              <p:tags r:id="rId15"/>
            </p:custDataLst>
          </p:nvPr>
        </p:nvPicPr>
        <p:blipFill>
          <a:blip r:embed="rId31">
            <a:extLst>
              <a:ext uri="{96DAC541-7B7A-43D3-8B79-37D633B846F1}">
                <asvg:svgBlip xmlns:asvg="http://schemas.microsoft.com/office/drawing/2016/SVG/main" r:embed="rId32"/>
              </a:ext>
            </a:extLst>
          </a:blip>
          <a:stretch>
            <a:fillRect/>
          </a:stretch>
        </p:blipFill>
        <p:spPr>
          <a:xfrm>
            <a:off x="1415967" y="1446179"/>
            <a:ext cx="218980" cy="218980"/>
          </a:xfrm>
          <a:prstGeom prst="rect">
            <a:avLst/>
          </a:prstGeom>
        </p:spPr>
      </p:pic>
      <p:sp>
        <p:nvSpPr>
          <p:cNvPr id="74" name="ZoneTexte 73">
            <a:extLst>
              <a:ext uri="{FF2B5EF4-FFF2-40B4-BE49-F238E27FC236}">
                <a16:creationId xmlns:a16="http://schemas.microsoft.com/office/drawing/2014/main" id="{B816B31A-928A-6AB8-A7F4-566023D635C5}"/>
              </a:ext>
            </a:extLst>
          </p:cNvPr>
          <p:cNvSpPr txBox="1"/>
          <p:nvPr>
            <p:custDataLst>
              <p:tags r:id="rId16"/>
            </p:custDataLst>
          </p:nvPr>
        </p:nvSpPr>
        <p:spPr>
          <a:xfrm>
            <a:off x="5586717" y="9032004"/>
            <a:ext cx="1873787" cy="1169551"/>
          </a:xfrm>
          <a:prstGeom prst="rect">
            <a:avLst/>
          </a:prstGeom>
          <a:noFill/>
        </p:spPr>
        <p:txBody>
          <a:bodyPr wrap="square" rtlCol="0">
            <a:spAutoFit/>
          </a:bodyPr>
          <a:lstStyle/>
          <a:p>
            <a:pPr algn="r"/>
            <a:r>
              <a:rPr lang="fr-FR" sz="1000" i="1" dirty="0">
                <a:solidFill>
                  <a:schemeClr val="bg1"/>
                </a:solidFill>
                <a:latin typeface="Roboto" panose="02000000000000000000" pitchFamily="2" charset="0"/>
                <a:ea typeface="Roboto" panose="02000000000000000000" pitchFamily="2" charset="0"/>
              </a:rPr>
              <a:t>« L'information n'est pas la connaissance. </a:t>
            </a:r>
            <a:r>
              <a:rPr lang="fr-FR" sz="1000" b="1" i="1" dirty="0">
                <a:solidFill>
                  <a:schemeClr val="bg1"/>
                </a:solidFill>
                <a:latin typeface="Roboto" panose="02000000000000000000" pitchFamily="2" charset="0"/>
                <a:ea typeface="Roboto" panose="02000000000000000000" pitchFamily="2" charset="0"/>
              </a:rPr>
              <a:t>La seule source de connaissances est l'expérience</a:t>
            </a:r>
            <a:r>
              <a:rPr lang="fr-FR" sz="1000" i="1" dirty="0">
                <a:solidFill>
                  <a:schemeClr val="bg1"/>
                </a:solidFill>
                <a:latin typeface="Roboto" panose="02000000000000000000" pitchFamily="2" charset="0"/>
                <a:ea typeface="Roboto" panose="02000000000000000000" pitchFamily="2" charset="0"/>
              </a:rPr>
              <a:t>. Vous avez besoin d'expérience pour acquérir la sagesse. »</a:t>
            </a:r>
            <a:br>
              <a:rPr lang="fr-FR" sz="1000" i="1" dirty="0">
                <a:solidFill>
                  <a:schemeClr val="bg1"/>
                </a:solidFill>
                <a:latin typeface="Roboto" panose="02000000000000000000" pitchFamily="2" charset="0"/>
                <a:ea typeface="Roboto" panose="02000000000000000000" pitchFamily="2" charset="0"/>
              </a:rPr>
            </a:br>
            <a:r>
              <a:rPr lang="fr-FR" sz="1000" b="1" i="1" dirty="0">
                <a:solidFill>
                  <a:schemeClr val="bg1"/>
                </a:solidFill>
                <a:latin typeface="Roboto" panose="02000000000000000000" pitchFamily="2" charset="0"/>
                <a:ea typeface="Roboto" panose="02000000000000000000" pitchFamily="2" charset="0"/>
              </a:rPr>
              <a:t>Albert EINSTEIN</a:t>
            </a:r>
          </a:p>
        </p:txBody>
      </p:sp>
      <p:sp>
        <p:nvSpPr>
          <p:cNvPr id="4" name="ZoneTexte 3">
            <a:extLst>
              <a:ext uri="{FF2B5EF4-FFF2-40B4-BE49-F238E27FC236}">
                <a16:creationId xmlns:a16="http://schemas.microsoft.com/office/drawing/2014/main" id="{F29CEDC4-00AE-AFC9-FC08-CA54A3EABE83}"/>
              </a:ext>
            </a:extLst>
          </p:cNvPr>
          <p:cNvSpPr txBox="1"/>
          <p:nvPr>
            <p:custDataLst>
              <p:tags r:id="rId17"/>
            </p:custDataLst>
          </p:nvPr>
        </p:nvSpPr>
        <p:spPr>
          <a:xfrm>
            <a:off x="343864" y="1783380"/>
            <a:ext cx="6920536" cy="8233023"/>
          </a:xfrm>
          <a:prstGeom prst="rect">
            <a:avLst/>
          </a:prstGeom>
          <a:noFill/>
        </p:spPr>
        <p:txBody>
          <a:bodyPr wrap="square" lIns="0" tIns="0" rIns="0" bIns="0" rtlCol="0">
            <a:spAutoFit/>
          </a:bodyPr>
          <a:lstStyle/>
          <a:p>
            <a:pPr indent="-268650" algn="just">
              <a:spcAft>
                <a:spcPts val="300"/>
              </a:spcAft>
            </a:pPr>
            <a:r>
              <a:rPr lang="fr-FR" sz="1000" b="1" dirty="0">
                <a:solidFill>
                  <a:schemeClr val="tx1">
                    <a:lumMod val="75000"/>
                    <a:lumOff val="25000"/>
                  </a:schemeClr>
                </a:solidFill>
                <a:latin typeface="Roboto" panose="02000000000000000000" pitchFamily="2" charset="0"/>
                <a:ea typeface="Roboto" panose="02000000000000000000" pitchFamily="2" charset="0"/>
              </a:rPr>
              <a:t>Servant Leader du « Project Dev Tools » au sein du service « Delivery Framework » et « </a:t>
            </a:r>
            <a:r>
              <a:rPr lang="fr-FR" sz="1000" b="1" dirty="0" err="1">
                <a:solidFill>
                  <a:schemeClr val="tx1">
                    <a:lumMod val="75000"/>
                    <a:lumOff val="25000"/>
                  </a:schemeClr>
                </a:solidFill>
                <a:latin typeface="Roboto" panose="02000000000000000000" pitchFamily="2" charset="0"/>
                <a:ea typeface="Roboto" panose="02000000000000000000" pitchFamily="2" charset="0"/>
              </a:rPr>
              <a:t>Insuffleur</a:t>
            </a:r>
            <a:r>
              <a:rPr lang="fr-FR" sz="1000" b="1" dirty="0">
                <a:solidFill>
                  <a:schemeClr val="tx1">
                    <a:lumMod val="75000"/>
                    <a:lumOff val="25000"/>
                  </a:schemeClr>
                </a:solidFill>
                <a:latin typeface="Roboto" panose="02000000000000000000" pitchFamily="2" charset="0"/>
                <a:ea typeface="Roboto" panose="02000000000000000000" pitchFamily="2" charset="0"/>
              </a:rPr>
              <a:t> Agile »</a:t>
            </a:r>
          </a:p>
          <a:p>
            <a:pPr indent="-268650" algn="just">
              <a:spcAft>
                <a:spcPts val="300"/>
              </a:spcAft>
            </a:pPr>
            <a:r>
              <a:rPr lang="fr-FR" sz="900" dirty="0">
                <a:solidFill>
                  <a:schemeClr val="tx1">
                    <a:lumMod val="75000"/>
                    <a:lumOff val="25000"/>
                  </a:schemeClr>
                </a:solidFill>
                <a:latin typeface="Roboto" panose="02000000000000000000" pitchFamily="2" charset="0"/>
                <a:ea typeface="Roboto" panose="02000000000000000000" pitchFamily="2" charset="0"/>
              </a:rPr>
              <a:t>composé de 12 personnes : Coach agile et de facilitateurs accompagnant programmes et projets en agile ou Cycle en V.</a:t>
            </a:r>
          </a:p>
          <a:p>
            <a:pPr marL="360363" lvl="1" indent="-171450">
              <a:spcAft>
                <a:spcPts val="3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rPr>
              <a:t>Accompagnement dans l’appropriation du « </a:t>
            </a:r>
            <a:r>
              <a:rPr lang="fr-FR" sz="900" dirty="0" err="1">
                <a:solidFill>
                  <a:schemeClr val="tx1">
                    <a:lumMod val="75000"/>
                    <a:lumOff val="25000"/>
                  </a:schemeClr>
                </a:solidFill>
                <a:latin typeface="Roboto" panose="02000000000000000000" pitchFamily="2" charset="0"/>
                <a:ea typeface="Roboto" panose="02000000000000000000" pitchFamily="2" charset="0"/>
              </a:rPr>
              <a:t>mindest</a:t>
            </a:r>
            <a:r>
              <a:rPr lang="fr-FR" sz="900" dirty="0">
                <a:solidFill>
                  <a:schemeClr val="tx1">
                    <a:lumMod val="75000"/>
                    <a:lumOff val="25000"/>
                  </a:schemeClr>
                </a:solidFill>
                <a:latin typeface="Roboto" panose="02000000000000000000" pitchFamily="2" charset="0"/>
                <a:ea typeface="Roboto" panose="02000000000000000000" pitchFamily="2" charset="0"/>
              </a:rPr>
              <a:t> » agile et dans le choix du </a:t>
            </a:r>
            <a:r>
              <a:rPr lang="fr-FR" sz="900" dirty="0" err="1">
                <a:solidFill>
                  <a:schemeClr val="tx1">
                    <a:lumMod val="75000"/>
                    <a:lumOff val="25000"/>
                  </a:schemeClr>
                </a:solidFill>
                <a:latin typeface="Roboto" panose="02000000000000000000" pitchFamily="2" charset="0"/>
                <a:ea typeface="Roboto" panose="02000000000000000000" pitchFamily="2" charset="0"/>
              </a:rPr>
              <a:t>framework</a:t>
            </a:r>
            <a:r>
              <a:rPr lang="fr-FR" sz="900" dirty="0">
                <a:solidFill>
                  <a:schemeClr val="tx1">
                    <a:lumMod val="75000"/>
                    <a:lumOff val="25000"/>
                  </a:schemeClr>
                </a:solidFill>
                <a:latin typeface="Roboto" panose="02000000000000000000" pitchFamily="2" charset="0"/>
                <a:ea typeface="Roboto" panose="02000000000000000000" pitchFamily="2" charset="0"/>
              </a:rPr>
              <a:t> agile choisi : </a:t>
            </a:r>
            <a:br>
              <a:rPr lang="fr-FR" sz="900" dirty="0">
                <a:solidFill>
                  <a:schemeClr val="tx1">
                    <a:lumMod val="75000"/>
                    <a:lumOff val="25000"/>
                  </a:schemeClr>
                </a:solidFill>
                <a:latin typeface="Roboto" panose="02000000000000000000" pitchFamily="2" charset="0"/>
                <a:ea typeface="Roboto" panose="02000000000000000000" pitchFamily="2" charset="0"/>
              </a:rPr>
            </a:br>
            <a:r>
              <a:rPr lang="fr-FR" sz="900" dirty="0">
                <a:solidFill>
                  <a:schemeClr val="tx1">
                    <a:lumMod val="75000"/>
                    <a:lumOff val="25000"/>
                  </a:schemeClr>
                </a:solidFill>
                <a:latin typeface="Roboto" panose="02000000000000000000" pitchFamily="2" charset="0"/>
                <a:ea typeface="Roboto" panose="02000000000000000000" pitchFamily="2" charset="0"/>
              </a:rPr>
              <a:t>Scrum, Kanban, XP, </a:t>
            </a:r>
            <a:r>
              <a:rPr lang="fr-FR" sz="900" dirty="0" err="1">
                <a:solidFill>
                  <a:schemeClr val="tx1">
                    <a:lumMod val="75000"/>
                    <a:lumOff val="25000"/>
                  </a:schemeClr>
                </a:solidFill>
                <a:latin typeface="Roboto" panose="02000000000000000000" pitchFamily="2" charset="0"/>
                <a:ea typeface="Roboto" panose="02000000000000000000" pitchFamily="2" charset="0"/>
              </a:rPr>
              <a:t>AgilePM</a:t>
            </a:r>
            <a:r>
              <a:rPr lang="fr-FR" sz="900" dirty="0">
                <a:solidFill>
                  <a:schemeClr val="tx1">
                    <a:lumMod val="75000"/>
                    <a:lumOff val="25000"/>
                  </a:schemeClr>
                </a:solidFill>
                <a:latin typeface="Roboto" panose="02000000000000000000" pitchFamily="2" charset="0"/>
                <a:ea typeface="Roboto" panose="02000000000000000000" pitchFamily="2" charset="0"/>
              </a:rPr>
              <a:t> et </a:t>
            </a:r>
            <a:r>
              <a:rPr lang="fr-FR" sz="900" dirty="0" err="1">
                <a:solidFill>
                  <a:schemeClr val="tx1">
                    <a:lumMod val="75000"/>
                    <a:lumOff val="25000"/>
                  </a:schemeClr>
                </a:solidFill>
                <a:latin typeface="Roboto" panose="02000000000000000000" pitchFamily="2" charset="0"/>
                <a:ea typeface="Roboto" panose="02000000000000000000" pitchFamily="2" charset="0"/>
              </a:rPr>
              <a:t>AgilePgM</a:t>
            </a:r>
            <a:r>
              <a:rPr lang="fr-FR" sz="900" dirty="0">
                <a:solidFill>
                  <a:schemeClr val="tx1">
                    <a:lumMod val="75000"/>
                    <a:lumOff val="25000"/>
                  </a:schemeClr>
                </a:solidFill>
                <a:latin typeface="Roboto" panose="02000000000000000000" pitchFamily="2" charset="0"/>
                <a:ea typeface="Roboto" panose="02000000000000000000" pitchFamily="2" charset="0"/>
              </a:rPr>
              <a:t>.</a:t>
            </a:r>
          </a:p>
          <a:p>
            <a:pPr marL="360363" lvl="1" indent="-171450">
              <a:spcAft>
                <a:spcPts val="3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rPr>
              <a:t>Contributeur à la rédaction d’une méthodologie de gestion de projet propre au groupe Kering englobant des projets en Agile </a:t>
            </a:r>
            <a:br>
              <a:rPr lang="fr-FR" sz="900" dirty="0">
                <a:solidFill>
                  <a:schemeClr val="tx1">
                    <a:lumMod val="75000"/>
                    <a:lumOff val="25000"/>
                  </a:schemeClr>
                </a:solidFill>
                <a:latin typeface="Roboto" panose="02000000000000000000" pitchFamily="2" charset="0"/>
                <a:ea typeface="Roboto" panose="02000000000000000000" pitchFamily="2" charset="0"/>
              </a:rPr>
            </a:br>
            <a:r>
              <a:rPr lang="fr-FR" sz="900" dirty="0">
                <a:solidFill>
                  <a:schemeClr val="tx1">
                    <a:lumMod val="75000"/>
                    <a:lumOff val="25000"/>
                  </a:schemeClr>
                </a:solidFill>
                <a:latin typeface="Roboto" panose="02000000000000000000" pitchFamily="2" charset="0"/>
                <a:ea typeface="Roboto" panose="02000000000000000000" pitchFamily="2" charset="0"/>
              </a:rPr>
              <a:t>(Scrum / Kanban / </a:t>
            </a:r>
            <a:r>
              <a:rPr lang="fr-FR" sz="900" dirty="0" err="1">
                <a:solidFill>
                  <a:schemeClr val="tx1">
                    <a:lumMod val="75000"/>
                    <a:lumOff val="25000"/>
                  </a:schemeClr>
                </a:solidFill>
                <a:latin typeface="Roboto" panose="02000000000000000000" pitchFamily="2" charset="0"/>
                <a:ea typeface="Roboto" panose="02000000000000000000" pitchFamily="2" charset="0"/>
              </a:rPr>
              <a:t>AgilePM</a:t>
            </a:r>
            <a:r>
              <a:rPr lang="fr-FR" sz="900" dirty="0">
                <a:solidFill>
                  <a:schemeClr val="tx1">
                    <a:lumMod val="75000"/>
                    <a:lumOff val="25000"/>
                  </a:schemeClr>
                </a:solidFill>
                <a:latin typeface="Roboto" panose="02000000000000000000" pitchFamily="2" charset="0"/>
                <a:ea typeface="Roboto" panose="02000000000000000000" pitchFamily="2" charset="0"/>
              </a:rPr>
              <a:t>) et Cycle en V.</a:t>
            </a:r>
          </a:p>
          <a:p>
            <a:pPr marL="360363" lvl="1" indent="-171450">
              <a:spcAft>
                <a:spcPts val="3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rPr>
              <a:t>Support des parties prenantes sur les </a:t>
            </a:r>
            <a:r>
              <a:rPr lang="fr-FR" sz="900" dirty="0" err="1">
                <a:solidFill>
                  <a:schemeClr val="tx1">
                    <a:lumMod val="75000"/>
                    <a:lumOff val="25000"/>
                  </a:schemeClr>
                </a:solidFill>
                <a:latin typeface="Roboto" panose="02000000000000000000" pitchFamily="2" charset="0"/>
                <a:ea typeface="Roboto" panose="02000000000000000000" pitchFamily="2" charset="0"/>
              </a:rPr>
              <a:t>frameworks</a:t>
            </a:r>
            <a:r>
              <a:rPr lang="fr-FR" sz="900" dirty="0">
                <a:solidFill>
                  <a:schemeClr val="tx1">
                    <a:lumMod val="75000"/>
                    <a:lumOff val="25000"/>
                  </a:schemeClr>
                </a:solidFill>
                <a:latin typeface="Roboto" panose="02000000000000000000" pitchFamily="2" charset="0"/>
                <a:ea typeface="Roboto" panose="02000000000000000000" pitchFamily="2" charset="0"/>
              </a:rPr>
              <a:t> agiles proposés.</a:t>
            </a:r>
          </a:p>
          <a:p>
            <a:pPr marL="360363" lvl="1" indent="-171450">
              <a:spcAft>
                <a:spcPts val="3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rPr>
              <a:t>Accompagnement des différentes guildes et équipes du groupe</a:t>
            </a:r>
          </a:p>
          <a:p>
            <a:pPr marL="817563" lvl="2" indent="-171450">
              <a:spcAft>
                <a:spcPts val="300"/>
              </a:spcAft>
              <a:buFont typeface="Arial" panose="020B0604020202020204" pitchFamily="34" charset="0"/>
              <a:buChar char="•"/>
            </a:pPr>
            <a:r>
              <a:rPr lang="fr-FR" sz="800" dirty="0">
                <a:solidFill>
                  <a:schemeClr val="tx1">
                    <a:lumMod val="75000"/>
                    <a:lumOff val="25000"/>
                  </a:schemeClr>
                </a:solidFill>
                <a:latin typeface="Roboto" panose="02000000000000000000" pitchFamily="2" charset="0"/>
                <a:ea typeface="Roboto" panose="02000000000000000000" pitchFamily="2" charset="0"/>
              </a:rPr>
              <a:t>Animation de rituels agile : </a:t>
            </a:r>
            <a:r>
              <a:rPr lang="fr-FR" sz="800" dirty="0" err="1">
                <a:solidFill>
                  <a:schemeClr val="tx1">
                    <a:lumMod val="75000"/>
                    <a:lumOff val="25000"/>
                  </a:schemeClr>
                </a:solidFill>
                <a:latin typeface="Roboto" panose="02000000000000000000" pitchFamily="2" charset="0"/>
                <a:ea typeface="Roboto" panose="02000000000000000000" pitchFamily="2" charset="0"/>
              </a:rPr>
              <a:t>Retrospectives</a:t>
            </a:r>
            <a:r>
              <a:rPr lang="fr-FR" sz="800" dirty="0">
                <a:solidFill>
                  <a:schemeClr val="tx1">
                    <a:lumMod val="75000"/>
                    <a:lumOff val="25000"/>
                  </a:schemeClr>
                </a:solidFill>
                <a:latin typeface="Roboto" panose="02000000000000000000" pitchFamily="2" charset="0"/>
                <a:ea typeface="Roboto" panose="02000000000000000000" pitchFamily="2" charset="0"/>
              </a:rPr>
              <a:t>, « </a:t>
            </a:r>
            <a:r>
              <a:rPr lang="fr-FR" sz="800" dirty="0" err="1">
                <a:solidFill>
                  <a:schemeClr val="tx1">
                    <a:lumMod val="75000"/>
                    <a:lumOff val="25000"/>
                  </a:schemeClr>
                </a:solidFill>
                <a:latin typeface="Roboto" panose="02000000000000000000" pitchFamily="2" charset="0"/>
                <a:ea typeface="Roboto" panose="02000000000000000000" pitchFamily="2" charset="0"/>
              </a:rPr>
              <a:t>Remember</a:t>
            </a:r>
            <a:r>
              <a:rPr lang="fr-FR" sz="800" dirty="0">
                <a:solidFill>
                  <a:schemeClr val="tx1">
                    <a:lumMod val="75000"/>
                    <a:lumOff val="25000"/>
                  </a:schemeClr>
                </a:solidFill>
                <a:latin typeface="Roboto" panose="02000000000000000000" pitchFamily="2" charset="0"/>
                <a:ea typeface="Roboto" panose="02000000000000000000" pitchFamily="2" charset="0"/>
              </a:rPr>
              <a:t> the future », </a:t>
            </a:r>
            <a:r>
              <a:rPr lang="fr-FR" sz="800" dirty="0" err="1">
                <a:solidFill>
                  <a:schemeClr val="tx1">
                    <a:lumMod val="75000"/>
                    <a:lumOff val="25000"/>
                  </a:schemeClr>
                </a:solidFill>
                <a:latin typeface="Roboto" panose="02000000000000000000" pitchFamily="2" charset="0"/>
                <a:ea typeface="Roboto" panose="02000000000000000000" pitchFamily="2" charset="0"/>
              </a:rPr>
              <a:t>Demonstrations</a:t>
            </a:r>
            <a:r>
              <a:rPr lang="fr-FR" sz="800" dirty="0">
                <a:solidFill>
                  <a:schemeClr val="tx1">
                    <a:lumMod val="75000"/>
                    <a:lumOff val="25000"/>
                  </a:schemeClr>
                </a:solidFill>
                <a:latin typeface="Roboto" panose="02000000000000000000" pitchFamily="2" charset="0"/>
                <a:ea typeface="Roboto" panose="02000000000000000000" pitchFamily="2" charset="0"/>
              </a:rPr>
              <a:t>, Scrum of Scrum</a:t>
            </a:r>
          </a:p>
          <a:p>
            <a:pPr indent="-268650" algn="just">
              <a:spcAft>
                <a:spcPts val="300"/>
              </a:spcAft>
            </a:pPr>
            <a:endParaRPr lang="fr-FR" sz="800" dirty="0">
              <a:solidFill>
                <a:schemeClr val="tx1">
                  <a:lumMod val="75000"/>
                  <a:lumOff val="25000"/>
                </a:schemeClr>
              </a:solidFill>
              <a:latin typeface="Roboto" panose="02000000000000000000" pitchFamily="2" charset="0"/>
              <a:ea typeface="Roboto" panose="02000000000000000000" pitchFamily="2" charset="0"/>
            </a:endParaRPr>
          </a:p>
          <a:p>
            <a:pPr indent="-268650" algn="ctr">
              <a:spcAft>
                <a:spcPts val="300"/>
              </a:spcAft>
            </a:pPr>
            <a:r>
              <a:rPr lang="fr-FR" sz="800" dirty="0">
                <a:solidFill>
                  <a:schemeClr val="tx1">
                    <a:lumMod val="75000"/>
                    <a:lumOff val="25000"/>
                  </a:schemeClr>
                </a:solidFill>
                <a:latin typeface="Roboto" panose="02000000000000000000" pitchFamily="2" charset="0"/>
                <a:ea typeface="Roboto" panose="02000000000000000000" pitchFamily="2" charset="0"/>
              </a:rPr>
              <a:t>---------------------------------------------------------------------</a:t>
            </a:r>
            <a:endParaRPr lang="fr-FR" sz="900" dirty="0">
              <a:solidFill>
                <a:schemeClr val="tx1">
                  <a:lumMod val="75000"/>
                  <a:lumOff val="25000"/>
                </a:schemeClr>
              </a:solidFill>
              <a:latin typeface="Roboto" panose="02000000000000000000" pitchFamily="2" charset="0"/>
              <a:ea typeface="Roboto" panose="02000000000000000000" pitchFamily="2" charset="0"/>
            </a:endParaRPr>
          </a:p>
          <a:p>
            <a:pPr indent="-268650" algn="just">
              <a:spcAft>
                <a:spcPts val="300"/>
              </a:spcAft>
            </a:pPr>
            <a:endParaRPr lang="fr-FR" sz="900" b="1" dirty="0">
              <a:solidFill>
                <a:schemeClr val="tx1">
                  <a:lumMod val="75000"/>
                  <a:lumOff val="25000"/>
                </a:schemeClr>
              </a:solidFill>
              <a:latin typeface="Roboto" panose="02000000000000000000" pitchFamily="2" charset="0"/>
              <a:ea typeface="Roboto" panose="02000000000000000000" pitchFamily="2" charset="0"/>
            </a:endParaRPr>
          </a:p>
          <a:p>
            <a:pPr indent="-268650" algn="just">
              <a:spcAft>
                <a:spcPts val="300"/>
              </a:spcAft>
            </a:pPr>
            <a:r>
              <a:rPr lang="fr-FR" sz="1000" b="1" dirty="0">
                <a:solidFill>
                  <a:schemeClr val="tx1">
                    <a:lumMod val="75000"/>
                    <a:lumOff val="25000"/>
                  </a:schemeClr>
                </a:solidFill>
                <a:latin typeface="Roboto" panose="02000000000000000000" pitchFamily="2" charset="0"/>
                <a:ea typeface="Roboto" panose="02000000000000000000" pitchFamily="2" charset="0"/>
              </a:rPr>
              <a:t>Product </a:t>
            </a:r>
            <a:r>
              <a:rPr lang="fr-FR" sz="1000" b="1" dirty="0" err="1">
                <a:solidFill>
                  <a:schemeClr val="tx1">
                    <a:lumMod val="75000"/>
                    <a:lumOff val="25000"/>
                  </a:schemeClr>
                </a:solidFill>
                <a:latin typeface="Roboto" panose="02000000000000000000" pitchFamily="2" charset="0"/>
                <a:ea typeface="Roboto" panose="02000000000000000000" pitchFamily="2" charset="0"/>
              </a:rPr>
              <a:t>Owner</a:t>
            </a:r>
            <a:r>
              <a:rPr lang="fr-FR" sz="1000" b="1" dirty="0">
                <a:solidFill>
                  <a:schemeClr val="tx1">
                    <a:lumMod val="75000"/>
                    <a:lumOff val="25000"/>
                  </a:schemeClr>
                </a:solidFill>
                <a:latin typeface="Roboto" panose="02000000000000000000" pitchFamily="2" charset="0"/>
                <a:ea typeface="Roboto" panose="02000000000000000000" pitchFamily="2" charset="0"/>
              </a:rPr>
              <a:t> de l’intégration technique entre l’outil s’occupant de la gestion de portefeuille avec le </a:t>
            </a:r>
            <a:r>
              <a:rPr lang="fr-FR" sz="1000" b="1" dirty="0" err="1">
                <a:solidFill>
                  <a:schemeClr val="tx1">
                    <a:lumMod val="75000"/>
                    <a:lumOff val="25000"/>
                  </a:schemeClr>
                </a:solidFill>
                <a:latin typeface="Roboto" panose="02000000000000000000" pitchFamily="2" charset="0"/>
                <a:ea typeface="Roboto" panose="02000000000000000000" pitchFamily="2" charset="0"/>
              </a:rPr>
              <a:t>build</a:t>
            </a:r>
            <a:r>
              <a:rPr lang="fr-FR" sz="1000" b="1" dirty="0">
                <a:solidFill>
                  <a:schemeClr val="tx1">
                    <a:lumMod val="75000"/>
                    <a:lumOff val="25000"/>
                  </a:schemeClr>
                </a:solidFill>
                <a:latin typeface="Roboto" panose="02000000000000000000" pitchFamily="2" charset="0"/>
                <a:ea typeface="Roboto" panose="02000000000000000000" pitchFamily="2" charset="0"/>
              </a:rPr>
              <a:t> et le </a:t>
            </a:r>
            <a:r>
              <a:rPr lang="fr-FR" sz="1000" b="1" dirty="0" err="1">
                <a:solidFill>
                  <a:schemeClr val="tx1">
                    <a:lumMod val="75000"/>
                    <a:lumOff val="25000"/>
                  </a:schemeClr>
                </a:solidFill>
                <a:latin typeface="Roboto" panose="02000000000000000000" pitchFamily="2" charset="0"/>
                <a:ea typeface="Roboto" panose="02000000000000000000" pitchFamily="2" charset="0"/>
              </a:rPr>
              <a:t>build</a:t>
            </a:r>
            <a:r>
              <a:rPr lang="fr-FR" sz="1000" b="1" dirty="0">
                <a:solidFill>
                  <a:schemeClr val="tx1">
                    <a:lumMod val="75000"/>
                    <a:lumOff val="25000"/>
                  </a:schemeClr>
                </a:solidFill>
                <a:latin typeface="Roboto" panose="02000000000000000000" pitchFamily="2" charset="0"/>
                <a:ea typeface="Roboto" panose="02000000000000000000" pitchFamily="2" charset="0"/>
              </a:rPr>
              <a:t> et la maintenance.</a:t>
            </a:r>
          </a:p>
          <a:p>
            <a:pPr indent="-268650" algn="just">
              <a:spcAft>
                <a:spcPts val="300"/>
              </a:spcAft>
            </a:pPr>
            <a:r>
              <a:rPr lang="fr-FR" sz="900" dirty="0">
                <a:solidFill>
                  <a:schemeClr val="tx1">
                    <a:lumMod val="75000"/>
                    <a:lumOff val="25000"/>
                  </a:schemeClr>
                </a:solidFill>
                <a:latin typeface="Roboto" panose="02000000000000000000" pitchFamily="2" charset="0"/>
                <a:ea typeface="Roboto" panose="02000000000000000000" pitchFamily="2" charset="0"/>
              </a:rPr>
              <a:t>Intégration faite entre </a:t>
            </a:r>
            <a:r>
              <a:rPr lang="fr-FR" sz="900" dirty="0" err="1">
                <a:solidFill>
                  <a:schemeClr val="tx1">
                    <a:lumMod val="75000"/>
                    <a:lumOff val="25000"/>
                  </a:schemeClr>
                </a:solidFill>
                <a:latin typeface="Roboto" panose="02000000000000000000" pitchFamily="2" charset="0"/>
                <a:ea typeface="Roboto" panose="02000000000000000000" pitchFamily="2" charset="0"/>
              </a:rPr>
              <a:t>ServiceNow</a:t>
            </a:r>
            <a:r>
              <a:rPr lang="fr-FR" sz="900" dirty="0">
                <a:solidFill>
                  <a:schemeClr val="tx1">
                    <a:lumMod val="75000"/>
                    <a:lumOff val="25000"/>
                  </a:schemeClr>
                </a:solidFill>
                <a:latin typeface="Roboto" panose="02000000000000000000" pitchFamily="2" charset="0"/>
                <a:ea typeface="Roboto" panose="02000000000000000000" pitchFamily="2" charset="0"/>
              </a:rPr>
              <a:t> (ITBM / ITSM / </a:t>
            </a:r>
            <a:r>
              <a:rPr lang="fr-FR" sz="900" dirty="0" err="1">
                <a:solidFill>
                  <a:schemeClr val="tx1">
                    <a:lumMod val="75000"/>
                    <a:lumOff val="25000"/>
                  </a:schemeClr>
                </a:solidFill>
                <a:latin typeface="Roboto" panose="02000000000000000000" pitchFamily="2" charset="0"/>
                <a:ea typeface="Roboto" panose="02000000000000000000" pitchFamily="2" charset="0"/>
              </a:rPr>
              <a:t>Knowledge</a:t>
            </a:r>
            <a:r>
              <a:rPr lang="fr-FR" sz="900" dirty="0">
                <a:solidFill>
                  <a:schemeClr val="tx1">
                    <a:lumMod val="75000"/>
                    <a:lumOff val="25000"/>
                  </a:schemeClr>
                </a:solidFill>
                <a:latin typeface="Roboto" panose="02000000000000000000" pitchFamily="2" charset="0"/>
                <a:ea typeface="Roboto" panose="02000000000000000000" pitchFamily="2" charset="0"/>
              </a:rPr>
              <a:t> Base / CIDB) et Jira Software (</a:t>
            </a:r>
            <a:r>
              <a:rPr lang="fr-FR" sz="900" dirty="0" err="1">
                <a:solidFill>
                  <a:schemeClr val="tx1">
                    <a:lumMod val="75000"/>
                    <a:lumOff val="25000"/>
                  </a:schemeClr>
                </a:solidFill>
                <a:latin typeface="Roboto" panose="02000000000000000000" pitchFamily="2" charset="0"/>
                <a:ea typeface="Roboto" panose="02000000000000000000" pitchFamily="2" charset="0"/>
              </a:rPr>
              <a:t>Build</a:t>
            </a:r>
            <a:r>
              <a:rPr lang="fr-FR" sz="900" dirty="0">
                <a:solidFill>
                  <a:schemeClr val="tx1">
                    <a:lumMod val="75000"/>
                    <a:lumOff val="25000"/>
                  </a:schemeClr>
                </a:solidFill>
                <a:latin typeface="Roboto" panose="02000000000000000000" pitchFamily="2" charset="0"/>
                <a:ea typeface="Roboto" panose="02000000000000000000" pitchFamily="2" charset="0"/>
              </a:rPr>
              <a:t>)</a:t>
            </a:r>
          </a:p>
          <a:p>
            <a:pPr marL="360363" lvl="1" indent="-171450">
              <a:spcAft>
                <a:spcPts val="3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rPr>
              <a:t>Écriture des Stories nécessaires aux lots de cette intégration</a:t>
            </a:r>
          </a:p>
          <a:p>
            <a:pPr marL="360363" lvl="1" indent="-171450">
              <a:spcAft>
                <a:spcPts val="3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rPr>
              <a:t>Accompagnement au développement sur Jira Software</a:t>
            </a:r>
          </a:p>
          <a:p>
            <a:pPr marL="360363" lvl="1" indent="-171450">
              <a:spcAft>
                <a:spcPts val="3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rPr>
              <a:t>Test System et UAT</a:t>
            </a:r>
          </a:p>
          <a:p>
            <a:pPr marL="360363" lvl="1" indent="-171450">
              <a:spcAft>
                <a:spcPts val="3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rPr>
              <a:t>Déploiement en production des développements &amp; industrialisation</a:t>
            </a:r>
          </a:p>
          <a:p>
            <a:pPr indent="-268650" algn="just">
              <a:spcAft>
                <a:spcPts val="300"/>
              </a:spcAft>
            </a:pPr>
            <a:endParaRPr lang="fr-FR" sz="900" dirty="0">
              <a:solidFill>
                <a:schemeClr val="tx1">
                  <a:lumMod val="75000"/>
                  <a:lumOff val="25000"/>
                </a:schemeClr>
              </a:solidFill>
              <a:latin typeface="Roboto" panose="02000000000000000000" pitchFamily="2" charset="0"/>
              <a:ea typeface="Roboto" panose="02000000000000000000" pitchFamily="2" charset="0"/>
            </a:endParaRPr>
          </a:p>
          <a:p>
            <a:pPr indent="-268650" algn="ctr">
              <a:spcAft>
                <a:spcPts val="300"/>
              </a:spcAft>
            </a:pPr>
            <a:r>
              <a:rPr lang="fr-FR" sz="900" dirty="0">
                <a:solidFill>
                  <a:schemeClr val="tx1">
                    <a:lumMod val="75000"/>
                    <a:lumOff val="25000"/>
                  </a:schemeClr>
                </a:solidFill>
                <a:latin typeface="Roboto" panose="02000000000000000000" pitchFamily="2" charset="0"/>
                <a:ea typeface="Roboto" panose="02000000000000000000" pitchFamily="2" charset="0"/>
              </a:rPr>
              <a:t>---------------------------------------------------------------------</a:t>
            </a:r>
          </a:p>
          <a:p>
            <a:pPr indent="-268650" algn="just">
              <a:spcAft>
                <a:spcPts val="300"/>
              </a:spcAft>
            </a:pPr>
            <a:endParaRPr lang="fr-FR" sz="900" dirty="0">
              <a:solidFill>
                <a:schemeClr val="tx1">
                  <a:lumMod val="75000"/>
                  <a:lumOff val="25000"/>
                </a:schemeClr>
              </a:solidFill>
              <a:latin typeface="Roboto" panose="02000000000000000000" pitchFamily="2" charset="0"/>
              <a:ea typeface="Roboto" panose="02000000000000000000" pitchFamily="2" charset="0"/>
            </a:endParaRPr>
          </a:p>
          <a:p>
            <a:pPr indent="-268650" algn="just">
              <a:spcAft>
                <a:spcPts val="300"/>
              </a:spcAft>
            </a:pPr>
            <a:r>
              <a:rPr lang="fr-FR" sz="1000" b="1" dirty="0">
                <a:solidFill>
                  <a:schemeClr val="tx1">
                    <a:lumMod val="75000"/>
                    <a:lumOff val="25000"/>
                  </a:schemeClr>
                </a:solidFill>
                <a:latin typeface="Roboto" panose="02000000000000000000" pitchFamily="2" charset="0"/>
                <a:ea typeface="Roboto" panose="02000000000000000000" pitchFamily="2" charset="0"/>
              </a:rPr>
              <a:t>Responsable du processus de Release Management.</a:t>
            </a:r>
          </a:p>
          <a:p>
            <a:pPr marL="360363" lvl="1" indent="-171450">
              <a:spcAft>
                <a:spcPts val="3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rPr>
              <a:t>Rédaction de la documentation et évangélisation des bonnes pratiques de release management auprès des équipes de </a:t>
            </a:r>
            <a:r>
              <a:rPr lang="fr-FR" sz="900" dirty="0" err="1">
                <a:solidFill>
                  <a:schemeClr val="tx1">
                    <a:lumMod val="75000"/>
                    <a:lumOff val="25000"/>
                  </a:schemeClr>
                </a:solidFill>
                <a:latin typeface="Roboto" panose="02000000000000000000" pitchFamily="2" charset="0"/>
                <a:ea typeface="Roboto" panose="02000000000000000000" pitchFamily="2" charset="0"/>
              </a:rPr>
              <a:t>build</a:t>
            </a:r>
            <a:r>
              <a:rPr lang="fr-FR" sz="900" dirty="0">
                <a:solidFill>
                  <a:schemeClr val="tx1">
                    <a:lumMod val="75000"/>
                    <a:lumOff val="25000"/>
                  </a:schemeClr>
                </a:solidFill>
                <a:latin typeface="Roboto" panose="02000000000000000000" pitchFamily="2" charset="0"/>
                <a:ea typeface="Roboto" panose="02000000000000000000" pitchFamily="2" charset="0"/>
              </a:rPr>
              <a:t> et de run du groupe.</a:t>
            </a:r>
          </a:p>
          <a:p>
            <a:pPr indent="-268650" algn="just">
              <a:spcAft>
                <a:spcPts val="300"/>
              </a:spcAft>
            </a:pPr>
            <a:endParaRPr lang="fr-FR" sz="900" dirty="0">
              <a:solidFill>
                <a:schemeClr val="tx1">
                  <a:lumMod val="75000"/>
                  <a:lumOff val="25000"/>
                </a:schemeClr>
              </a:solidFill>
              <a:latin typeface="Roboto" panose="02000000000000000000" pitchFamily="2" charset="0"/>
              <a:ea typeface="Roboto" panose="02000000000000000000" pitchFamily="2" charset="0"/>
            </a:endParaRPr>
          </a:p>
          <a:p>
            <a:pPr indent="-268650" algn="ctr">
              <a:spcAft>
                <a:spcPts val="300"/>
              </a:spcAft>
            </a:pPr>
            <a:r>
              <a:rPr lang="fr-FR" sz="900" dirty="0">
                <a:solidFill>
                  <a:schemeClr val="tx1">
                    <a:lumMod val="75000"/>
                    <a:lumOff val="25000"/>
                  </a:schemeClr>
                </a:solidFill>
                <a:latin typeface="Roboto" panose="02000000000000000000" pitchFamily="2" charset="0"/>
                <a:ea typeface="Roboto" panose="02000000000000000000" pitchFamily="2" charset="0"/>
              </a:rPr>
              <a:t>---------------------------------------------------------------------</a:t>
            </a:r>
          </a:p>
          <a:p>
            <a:pPr indent="-268650" algn="ctr">
              <a:spcAft>
                <a:spcPts val="300"/>
              </a:spcAft>
            </a:pPr>
            <a:endParaRPr lang="fr-FR" sz="900" dirty="0">
              <a:solidFill>
                <a:schemeClr val="tx1">
                  <a:lumMod val="75000"/>
                  <a:lumOff val="25000"/>
                </a:schemeClr>
              </a:solidFill>
              <a:latin typeface="Roboto" panose="02000000000000000000" pitchFamily="2" charset="0"/>
              <a:ea typeface="Roboto" panose="02000000000000000000" pitchFamily="2" charset="0"/>
            </a:endParaRPr>
          </a:p>
          <a:p>
            <a:pPr indent="-268650">
              <a:spcAft>
                <a:spcPts val="300"/>
              </a:spcAft>
            </a:pPr>
            <a:r>
              <a:rPr lang="fr-FR" sz="1000" b="1" dirty="0">
                <a:solidFill>
                  <a:schemeClr val="tx1">
                    <a:lumMod val="75000"/>
                    <a:lumOff val="25000"/>
                  </a:schemeClr>
                </a:solidFill>
                <a:latin typeface="Roboto" panose="02000000000000000000" pitchFamily="2" charset="0"/>
                <a:ea typeface="Roboto" panose="02000000000000000000" pitchFamily="2" charset="0"/>
              </a:rPr>
              <a:t>Gardiens des « standards » sur les aspects suivants : Méthode de gestion de la connaissance.</a:t>
            </a:r>
          </a:p>
          <a:p>
            <a:pPr marL="360363" lvl="1" indent="-171450">
              <a:spcAft>
                <a:spcPts val="3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rPr>
              <a:t>Rédaction des modes opératoires et de documentation sur l'agilité et le </a:t>
            </a:r>
            <a:r>
              <a:rPr lang="fr-FR" sz="900" dirty="0" err="1">
                <a:solidFill>
                  <a:schemeClr val="tx1">
                    <a:lumMod val="75000"/>
                    <a:lumOff val="25000"/>
                  </a:schemeClr>
                </a:solidFill>
                <a:latin typeface="Roboto" panose="02000000000000000000" pitchFamily="2" charset="0"/>
                <a:ea typeface="Roboto" panose="02000000000000000000" pitchFamily="2" charset="0"/>
              </a:rPr>
              <a:t>Devops</a:t>
            </a:r>
            <a:r>
              <a:rPr lang="fr-FR" sz="900" dirty="0">
                <a:solidFill>
                  <a:schemeClr val="tx1">
                    <a:lumMod val="75000"/>
                    <a:lumOff val="25000"/>
                  </a:schemeClr>
                </a:solidFill>
                <a:latin typeface="Roboto" panose="02000000000000000000" pitchFamily="2" charset="0"/>
                <a:ea typeface="Roboto" panose="02000000000000000000" pitchFamily="2" charset="0"/>
              </a:rPr>
              <a:t>.</a:t>
            </a:r>
          </a:p>
          <a:p>
            <a:pPr marL="360363" lvl="1" indent="-171450">
              <a:spcAft>
                <a:spcPts val="3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rPr>
              <a:t>Mise en place de processus de gestion de la connaissance :</a:t>
            </a:r>
          </a:p>
          <a:p>
            <a:pPr marL="817563" lvl="2" indent="-171450">
              <a:spcAft>
                <a:spcPts val="300"/>
              </a:spcAft>
              <a:buFont typeface="Arial" panose="020B0604020202020204" pitchFamily="34" charset="0"/>
              <a:buChar char="•"/>
            </a:pPr>
            <a:r>
              <a:rPr lang="fr-FR" sz="800" dirty="0">
                <a:solidFill>
                  <a:schemeClr val="tx1">
                    <a:lumMod val="75000"/>
                    <a:lumOff val="25000"/>
                  </a:schemeClr>
                </a:solidFill>
                <a:latin typeface="Roboto" panose="02000000000000000000" pitchFamily="2" charset="0"/>
                <a:ea typeface="Roboto" panose="02000000000000000000" pitchFamily="2" charset="0"/>
              </a:rPr>
              <a:t>Définition des catégories d’espaces &amp; informations attendus</a:t>
            </a:r>
          </a:p>
          <a:p>
            <a:pPr marL="817563" lvl="2" indent="-171450">
              <a:spcAft>
                <a:spcPts val="300"/>
              </a:spcAft>
              <a:buFont typeface="Arial" panose="020B0604020202020204" pitchFamily="34" charset="0"/>
              <a:buChar char="•"/>
            </a:pPr>
            <a:r>
              <a:rPr lang="fr-FR" sz="800" dirty="0">
                <a:solidFill>
                  <a:schemeClr val="tx1">
                    <a:lumMod val="75000"/>
                    <a:lumOff val="25000"/>
                  </a:schemeClr>
                </a:solidFill>
                <a:latin typeface="Roboto" panose="02000000000000000000" pitchFamily="2" charset="0"/>
                <a:ea typeface="Roboto" panose="02000000000000000000" pitchFamily="2" charset="0"/>
              </a:rPr>
              <a:t>Définition des échanges entre espaces</a:t>
            </a:r>
          </a:p>
          <a:p>
            <a:pPr marL="360363" lvl="1" indent="-171450">
              <a:spcAft>
                <a:spcPts val="3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rPr>
              <a:t>Établissement des responsabilités dans la gestion de la connaissance sur Confluence.</a:t>
            </a:r>
          </a:p>
          <a:p>
            <a:pPr marL="360363" lvl="1" indent="-171450">
              <a:spcAft>
                <a:spcPts val="3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rPr>
              <a:t>Gestion des accès à l’application Confluence.</a:t>
            </a:r>
          </a:p>
          <a:p>
            <a:pPr marL="360363" lvl="1" indent="-171450">
              <a:spcAft>
                <a:spcPts val="3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rPr>
              <a:t>Création et management des espaces avec les équipes au quotidien.</a:t>
            </a:r>
          </a:p>
          <a:p>
            <a:pPr marL="360363" lvl="1" indent="-171450">
              <a:spcAft>
                <a:spcPts val="3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rPr>
              <a:t>Partager la vision globale aux équipes de PMO de Kering Technologies.</a:t>
            </a:r>
          </a:p>
          <a:p>
            <a:pPr indent="-268650" algn="just">
              <a:spcAft>
                <a:spcPts val="300"/>
              </a:spcAft>
            </a:pPr>
            <a:endParaRPr lang="fr-FR" sz="900" dirty="0">
              <a:solidFill>
                <a:schemeClr val="tx1">
                  <a:lumMod val="75000"/>
                  <a:lumOff val="25000"/>
                </a:schemeClr>
              </a:solidFill>
              <a:latin typeface="Roboto" panose="02000000000000000000" pitchFamily="2" charset="0"/>
              <a:ea typeface="Roboto" panose="02000000000000000000" pitchFamily="2" charset="0"/>
            </a:endParaRPr>
          </a:p>
          <a:p>
            <a:pPr indent="-268650" algn="ctr">
              <a:spcAft>
                <a:spcPts val="300"/>
              </a:spcAft>
            </a:pPr>
            <a:r>
              <a:rPr lang="fr-FR" sz="900" dirty="0">
                <a:solidFill>
                  <a:schemeClr val="tx1">
                    <a:lumMod val="75000"/>
                    <a:lumOff val="25000"/>
                  </a:schemeClr>
                </a:solidFill>
                <a:latin typeface="Roboto" panose="02000000000000000000" pitchFamily="2" charset="0"/>
                <a:ea typeface="Roboto" panose="02000000000000000000" pitchFamily="2" charset="0"/>
              </a:rPr>
              <a:t>---------------------------------------------------------------------</a:t>
            </a:r>
          </a:p>
          <a:p>
            <a:pPr indent="-268650" algn="just">
              <a:spcAft>
                <a:spcPts val="300"/>
              </a:spcAft>
            </a:pPr>
            <a:endParaRPr lang="fr-FR" sz="900" dirty="0">
              <a:solidFill>
                <a:schemeClr val="tx1">
                  <a:lumMod val="75000"/>
                  <a:lumOff val="25000"/>
                </a:schemeClr>
              </a:solidFill>
              <a:latin typeface="Roboto" panose="02000000000000000000" pitchFamily="2" charset="0"/>
              <a:ea typeface="Roboto" panose="02000000000000000000" pitchFamily="2" charset="0"/>
            </a:endParaRPr>
          </a:p>
          <a:p>
            <a:pPr indent="-268650" algn="just">
              <a:spcAft>
                <a:spcPts val="300"/>
              </a:spcAft>
            </a:pPr>
            <a:r>
              <a:rPr lang="fr-FR" sz="900" dirty="0">
                <a:solidFill>
                  <a:schemeClr val="tx1">
                    <a:lumMod val="75000"/>
                    <a:lumOff val="25000"/>
                  </a:schemeClr>
                </a:solidFill>
                <a:latin typeface="Roboto" panose="02000000000000000000" pitchFamily="2" charset="0"/>
                <a:ea typeface="Roboto" panose="02000000000000000000" pitchFamily="2" charset="0"/>
              </a:rPr>
              <a:t>Gestion de la conduite du changement sur la gestion de la connaissance :</a:t>
            </a:r>
          </a:p>
          <a:p>
            <a:pPr marL="360363" lvl="1" indent="-171450">
              <a:spcAft>
                <a:spcPts val="3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rPr>
              <a:t>Accompagner les équipes à l’utilisation de Confluence</a:t>
            </a:r>
          </a:p>
          <a:p>
            <a:pPr marL="360363" lvl="1" indent="-171450">
              <a:spcAft>
                <a:spcPts val="3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rPr>
              <a:t>Accompagner la centralisation de la connaissance IT de Kering Technologies</a:t>
            </a:r>
          </a:p>
          <a:p>
            <a:pPr marL="360363" lvl="1" indent="-171450">
              <a:spcAft>
                <a:spcPts val="3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rPr>
              <a:t>Continuité de la mission avec </a:t>
            </a:r>
            <a:r>
              <a:rPr lang="fr-FR" sz="900" dirty="0" err="1">
                <a:solidFill>
                  <a:schemeClr val="tx1">
                    <a:lumMod val="75000"/>
                    <a:lumOff val="25000"/>
                  </a:schemeClr>
                </a:solidFill>
                <a:latin typeface="Roboto" panose="02000000000000000000" pitchFamily="2" charset="0"/>
                <a:ea typeface="Roboto" panose="02000000000000000000" pitchFamily="2" charset="0"/>
              </a:rPr>
              <a:t>Starclay</a:t>
            </a:r>
            <a:r>
              <a:rPr lang="fr-FR" sz="900" dirty="0">
                <a:solidFill>
                  <a:schemeClr val="tx1">
                    <a:lumMod val="75000"/>
                    <a:lumOff val="25000"/>
                  </a:schemeClr>
                </a:solidFill>
                <a:latin typeface="Roboto" panose="02000000000000000000" pitchFamily="2" charset="0"/>
                <a:ea typeface="Roboto" panose="02000000000000000000" pitchFamily="2" charset="0"/>
              </a:rPr>
              <a:t> et des tâches commencées dans cette mission.</a:t>
            </a:r>
          </a:p>
          <a:p>
            <a:pPr indent="-268650" algn="just">
              <a:spcAft>
                <a:spcPts val="300"/>
              </a:spcAft>
            </a:pPr>
            <a:endParaRPr lang="fr-FR" sz="900" dirty="0">
              <a:solidFill>
                <a:schemeClr val="tx1">
                  <a:lumMod val="75000"/>
                  <a:lumOff val="25000"/>
                </a:schemeClr>
              </a:solidFill>
              <a:latin typeface="Roboto" panose="02000000000000000000" pitchFamily="2" charset="0"/>
              <a:ea typeface="Roboto" panose="02000000000000000000" pitchFamily="2" charset="0"/>
            </a:endParaRPr>
          </a:p>
          <a:p>
            <a:pPr indent="-268650" algn="just"/>
            <a:r>
              <a:rPr lang="fr-FR" sz="1000" b="1" dirty="0">
                <a:solidFill>
                  <a:schemeClr val="tx1">
                    <a:lumMod val="75000"/>
                    <a:lumOff val="25000"/>
                  </a:schemeClr>
                </a:solidFill>
                <a:latin typeface="Roboto SemiBold" panose="02000000000000000000" pitchFamily="2" charset="0"/>
              </a:rPr>
              <a:t>Sujets &amp; Technologies </a:t>
            </a:r>
            <a:r>
              <a:rPr lang="fr-FR" sz="1000" b="1" dirty="0">
                <a:solidFill>
                  <a:schemeClr val="tx1">
                    <a:lumMod val="75000"/>
                    <a:lumOff val="25000"/>
                  </a:schemeClr>
                </a:solidFill>
                <a:latin typeface="Roboto" panose="02000000000000000000" pitchFamily="2" charset="0"/>
                <a:ea typeface="Roboto" panose="02000000000000000000" pitchFamily="2" charset="0"/>
              </a:rPr>
              <a:t>pendant cet emploi : </a:t>
            </a:r>
          </a:p>
          <a:p>
            <a:pPr indent="-268650" algn="just">
              <a:spcAft>
                <a:spcPts val="300"/>
              </a:spcAft>
            </a:pPr>
            <a:r>
              <a:rPr lang="fr-FR" sz="900" dirty="0" err="1">
                <a:solidFill>
                  <a:schemeClr val="tx1">
                    <a:lumMod val="75000"/>
                    <a:lumOff val="25000"/>
                  </a:schemeClr>
                </a:solidFill>
                <a:latin typeface="Roboto" panose="02000000000000000000" pitchFamily="2" charset="0"/>
                <a:ea typeface="Roboto" panose="02000000000000000000" pitchFamily="2" charset="0"/>
              </a:rPr>
              <a:t>AgilePgM</a:t>
            </a:r>
            <a:r>
              <a:rPr lang="fr-FR" sz="900" dirty="0">
                <a:solidFill>
                  <a:schemeClr val="tx1">
                    <a:lumMod val="75000"/>
                    <a:lumOff val="25000"/>
                  </a:schemeClr>
                </a:solidFill>
                <a:latin typeface="Roboto" panose="02000000000000000000" pitchFamily="2" charset="0"/>
                <a:ea typeface="Roboto" panose="02000000000000000000" pitchFamily="2" charset="0"/>
              </a:rPr>
              <a:t>, </a:t>
            </a:r>
            <a:r>
              <a:rPr lang="fr-FR" sz="900" dirty="0" err="1">
                <a:solidFill>
                  <a:schemeClr val="tx1">
                    <a:lumMod val="75000"/>
                    <a:lumOff val="25000"/>
                  </a:schemeClr>
                </a:solidFill>
                <a:latin typeface="Roboto" panose="02000000000000000000" pitchFamily="2" charset="0"/>
                <a:ea typeface="Roboto" panose="02000000000000000000" pitchFamily="2" charset="0"/>
              </a:rPr>
              <a:t>AgilePM</a:t>
            </a:r>
            <a:r>
              <a:rPr lang="fr-FR" sz="900" dirty="0">
                <a:solidFill>
                  <a:schemeClr val="tx1">
                    <a:lumMod val="75000"/>
                    <a:lumOff val="25000"/>
                  </a:schemeClr>
                </a:solidFill>
                <a:latin typeface="Roboto" panose="02000000000000000000" pitchFamily="2" charset="0"/>
                <a:ea typeface="Roboto" panose="02000000000000000000" pitchFamily="2" charset="0"/>
              </a:rPr>
              <a:t>, Approche « Agile », Confluence, </a:t>
            </a:r>
            <a:r>
              <a:rPr lang="fr-FR" sz="900" dirty="0" err="1">
                <a:solidFill>
                  <a:schemeClr val="tx1">
                    <a:lumMod val="75000"/>
                    <a:lumOff val="25000"/>
                  </a:schemeClr>
                </a:solidFill>
                <a:latin typeface="Roboto" panose="02000000000000000000" pitchFamily="2" charset="0"/>
                <a:ea typeface="Roboto" panose="02000000000000000000" pitchFamily="2" charset="0"/>
              </a:rPr>
              <a:t>Cucumber</a:t>
            </a:r>
            <a:r>
              <a:rPr lang="fr-FR" sz="900" dirty="0">
                <a:solidFill>
                  <a:schemeClr val="tx1">
                    <a:lumMod val="75000"/>
                    <a:lumOff val="25000"/>
                  </a:schemeClr>
                </a:solidFill>
                <a:latin typeface="Roboto" panose="02000000000000000000" pitchFamily="2" charset="0"/>
                <a:ea typeface="Roboto" panose="02000000000000000000" pitchFamily="2" charset="0"/>
              </a:rPr>
              <a:t>, Gestion de projet, </a:t>
            </a:r>
            <a:r>
              <a:rPr lang="fr-FR" sz="900" dirty="0" err="1">
                <a:solidFill>
                  <a:schemeClr val="tx1">
                    <a:lumMod val="75000"/>
                    <a:lumOff val="25000"/>
                  </a:schemeClr>
                </a:solidFill>
                <a:latin typeface="Roboto" panose="02000000000000000000" pitchFamily="2" charset="0"/>
                <a:ea typeface="Roboto" panose="02000000000000000000" pitchFamily="2" charset="0"/>
              </a:rPr>
              <a:t>Gherkins</a:t>
            </a:r>
            <a:r>
              <a:rPr lang="fr-FR" sz="900" dirty="0">
                <a:solidFill>
                  <a:schemeClr val="tx1">
                    <a:lumMod val="75000"/>
                    <a:lumOff val="25000"/>
                  </a:schemeClr>
                </a:solidFill>
                <a:latin typeface="Roboto" panose="02000000000000000000" pitchFamily="2" charset="0"/>
                <a:ea typeface="Roboto" panose="02000000000000000000" pitchFamily="2" charset="0"/>
              </a:rPr>
              <a:t>, GitHub, </a:t>
            </a:r>
            <a:r>
              <a:rPr lang="fr-FR" sz="900" dirty="0" err="1">
                <a:solidFill>
                  <a:schemeClr val="tx1">
                    <a:lumMod val="75000"/>
                    <a:lumOff val="25000"/>
                  </a:schemeClr>
                </a:solidFill>
                <a:latin typeface="Roboto" panose="02000000000000000000" pitchFamily="2" charset="0"/>
                <a:ea typeface="Roboto" panose="02000000000000000000" pitchFamily="2" charset="0"/>
              </a:rPr>
              <a:t>Gitlab</a:t>
            </a:r>
            <a:r>
              <a:rPr lang="fr-FR" sz="900" dirty="0">
                <a:solidFill>
                  <a:schemeClr val="tx1">
                    <a:lumMod val="75000"/>
                    <a:lumOff val="25000"/>
                  </a:schemeClr>
                </a:solidFill>
                <a:latin typeface="Roboto" panose="02000000000000000000" pitchFamily="2" charset="0"/>
                <a:ea typeface="Roboto" panose="02000000000000000000" pitchFamily="2" charset="0"/>
              </a:rPr>
              <a:t>, Groovy, HAPI, HTML, Java, JavaScript, Jenkins, JIRA Software, KANBAN, Microsoft Teams, Miro, </a:t>
            </a:r>
            <a:r>
              <a:rPr lang="fr-FR" sz="900" dirty="0" err="1">
                <a:solidFill>
                  <a:schemeClr val="tx1">
                    <a:lumMod val="75000"/>
                    <a:lumOff val="25000"/>
                  </a:schemeClr>
                </a:solidFill>
                <a:latin typeface="Roboto" panose="02000000000000000000" pitchFamily="2" charset="0"/>
                <a:ea typeface="Roboto" panose="02000000000000000000" pitchFamily="2" charset="0"/>
              </a:rPr>
              <a:t>OpsGenie</a:t>
            </a:r>
            <a:r>
              <a:rPr lang="fr-FR" sz="900" dirty="0">
                <a:solidFill>
                  <a:schemeClr val="tx1">
                    <a:lumMod val="75000"/>
                    <a:lumOff val="25000"/>
                  </a:schemeClr>
                </a:solidFill>
                <a:latin typeface="Roboto" panose="02000000000000000000" pitchFamily="2" charset="0"/>
                <a:ea typeface="Roboto" panose="02000000000000000000" pitchFamily="2" charset="0"/>
              </a:rPr>
              <a:t>, SCRUM, Scrum of Scrum, </a:t>
            </a:r>
            <a:r>
              <a:rPr lang="fr-FR" sz="900" dirty="0" err="1">
                <a:solidFill>
                  <a:schemeClr val="tx1">
                    <a:lumMod val="75000"/>
                    <a:lumOff val="25000"/>
                  </a:schemeClr>
                </a:solidFill>
                <a:latin typeface="Roboto" panose="02000000000000000000" pitchFamily="2" charset="0"/>
                <a:ea typeface="Roboto" panose="02000000000000000000" pitchFamily="2" charset="0"/>
              </a:rPr>
              <a:t>ServiceNow</a:t>
            </a:r>
            <a:r>
              <a:rPr lang="fr-FR" sz="900" dirty="0">
                <a:solidFill>
                  <a:schemeClr val="tx1">
                    <a:lumMod val="75000"/>
                    <a:lumOff val="25000"/>
                  </a:schemeClr>
                </a:solidFill>
                <a:latin typeface="Roboto" panose="02000000000000000000" pitchFamily="2" charset="0"/>
                <a:ea typeface="Roboto" panose="02000000000000000000" pitchFamily="2" charset="0"/>
              </a:rPr>
              <a:t>, Slack, </a:t>
            </a:r>
          </a:p>
        </p:txBody>
      </p:sp>
      <p:pic>
        <p:nvPicPr>
          <p:cNvPr id="8" name="Image 7" descr="Une image contenant Police, Graphique, texte, logo&#10;&#10;Description générée automatiquement">
            <a:extLst>
              <a:ext uri="{FF2B5EF4-FFF2-40B4-BE49-F238E27FC236}">
                <a16:creationId xmlns:a16="http://schemas.microsoft.com/office/drawing/2014/main" id="{E0484C05-D4F0-E3C1-B798-A260661AAF67}"/>
              </a:ext>
            </a:extLst>
          </p:cNvPr>
          <p:cNvPicPr>
            <a:picLocks noChangeAspect="1"/>
          </p:cNvPicPr>
          <p:nvPr>
            <p:custDataLst>
              <p:tags r:id="rId18"/>
            </p:custDataLst>
          </p:nvPr>
        </p:nvPicPr>
        <p:blipFill rotWithShape="1">
          <a:blip r:embed="rId33"/>
          <a:srcRect t="22664" b="21549"/>
          <a:stretch/>
        </p:blipFill>
        <p:spPr>
          <a:xfrm>
            <a:off x="6034608" y="1242819"/>
            <a:ext cx="1278048" cy="503485"/>
          </a:xfrm>
          <a:prstGeom prst="rect">
            <a:avLst/>
          </a:prstGeom>
        </p:spPr>
      </p:pic>
      <p:grpSp>
        <p:nvGrpSpPr>
          <p:cNvPr id="7" name="Groupe 6">
            <a:extLst>
              <a:ext uri="{FF2B5EF4-FFF2-40B4-BE49-F238E27FC236}">
                <a16:creationId xmlns:a16="http://schemas.microsoft.com/office/drawing/2014/main" id="{F8551AAE-03B5-CF73-787E-792D2D29E177}"/>
              </a:ext>
            </a:extLst>
          </p:cNvPr>
          <p:cNvGrpSpPr/>
          <p:nvPr/>
        </p:nvGrpSpPr>
        <p:grpSpPr>
          <a:xfrm>
            <a:off x="6487414" y="345335"/>
            <a:ext cx="550080" cy="652429"/>
            <a:chOff x="3258892" y="1900954"/>
            <a:chExt cx="3457538" cy="3981931"/>
          </a:xfrm>
        </p:grpSpPr>
        <p:pic>
          <p:nvPicPr>
            <p:cNvPr id="9" name="Image 8" descr="Une image contenant art, motif, Rectangle, carré&#10;&#10;Description générée automatiquement">
              <a:extLst>
                <a:ext uri="{FF2B5EF4-FFF2-40B4-BE49-F238E27FC236}">
                  <a16:creationId xmlns:a16="http://schemas.microsoft.com/office/drawing/2014/main" id="{C4D0909A-CF62-E2DE-4059-6C1CF56CBE6B}"/>
                </a:ext>
              </a:extLst>
            </p:cNvPr>
            <p:cNvPicPr>
              <a:picLocks noChangeAspect="1"/>
            </p:cNvPicPr>
            <p:nvPr/>
          </p:nvPicPr>
          <p:blipFill>
            <a:blip r:embed="rId34"/>
            <a:stretch>
              <a:fillRect/>
            </a:stretch>
          </p:blipFill>
          <p:spPr>
            <a:xfrm>
              <a:off x="3258892" y="1900954"/>
              <a:ext cx="3457538" cy="3981931"/>
            </a:xfrm>
            <a:prstGeom prst="rect">
              <a:avLst/>
            </a:prstGeom>
          </p:spPr>
        </p:pic>
        <p:pic>
          <p:nvPicPr>
            <p:cNvPr id="10" name="Image 9">
              <a:extLst>
                <a:ext uri="{FF2B5EF4-FFF2-40B4-BE49-F238E27FC236}">
                  <a16:creationId xmlns:a16="http://schemas.microsoft.com/office/drawing/2014/main" id="{1B9F16A4-342F-3F1D-99AB-FCDFB8FE06E8}"/>
                </a:ext>
              </a:extLst>
            </p:cNvPr>
            <p:cNvPicPr>
              <a:picLocks noChangeAspect="1"/>
            </p:cNvPicPr>
            <p:nvPr/>
          </p:nvPicPr>
          <p:blipFill>
            <a:blip r:embed="rId35"/>
            <a:stretch>
              <a:fillRect/>
            </a:stretch>
          </p:blipFill>
          <p:spPr>
            <a:xfrm>
              <a:off x="3996440" y="2011581"/>
              <a:ext cx="2608808" cy="2583627"/>
            </a:xfrm>
            <a:prstGeom prst="rect">
              <a:avLst/>
            </a:prstGeom>
          </p:spPr>
        </p:pic>
      </p:grpSp>
    </p:spTree>
    <p:extLst>
      <p:ext uri="{BB962C8B-B14F-4D97-AF65-F5344CB8AC3E}">
        <p14:creationId xmlns:p14="http://schemas.microsoft.com/office/powerpoint/2010/main" val="34862977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7D8574F-E1B9-568F-0762-E52FCC7B7EEF}"/>
              </a:ext>
            </a:extLst>
          </p:cNvPr>
          <p:cNvSpPr>
            <a:spLocks/>
          </p:cNvSpPr>
          <p:nvPr>
            <p:custDataLst>
              <p:tags r:id="rId1"/>
            </p:custDataLst>
          </p:nvPr>
        </p:nvSpPr>
        <p:spPr>
          <a:xfrm>
            <a:off x="0" y="8714845"/>
            <a:ext cx="7560000" cy="1973793"/>
          </a:xfrm>
          <a:prstGeom prst="rect">
            <a:avLst/>
          </a:prstGeom>
          <a:solidFill>
            <a:srgbClr val="EAEAE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Aft>
                <a:spcPts val="300"/>
              </a:spcAft>
            </a:pPr>
            <a:endParaRPr lang="fr-FR" dirty="0"/>
          </a:p>
        </p:txBody>
      </p:sp>
      <p:sp>
        <p:nvSpPr>
          <p:cNvPr id="12" name="Rectangle 11">
            <a:extLst>
              <a:ext uri="{FF2B5EF4-FFF2-40B4-BE49-F238E27FC236}">
                <a16:creationId xmlns:a16="http://schemas.microsoft.com/office/drawing/2014/main" id="{8C960FE9-3FCE-4113-887F-C4EA7DC37C50}"/>
              </a:ext>
            </a:extLst>
          </p:cNvPr>
          <p:cNvSpPr>
            <a:spLocks/>
          </p:cNvSpPr>
          <p:nvPr>
            <p:custDataLst>
              <p:tags r:id="rId2"/>
            </p:custDataLst>
          </p:nvPr>
        </p:nvSpPr>
        <p:spPr>
          <a:xfrm>
            <a:off x="0" y="2991"/>
            <a:ext cx="7560000" cy="1209120"/>
          </a:xfrm>
          <a:prstGeom prst="rect">
            <a:avLst/>
          </a:prstGeom>
          <a:solidFill>
            <a:srgbClr val="EAEAE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Aft>
                <a:spcPts val="300"/>
              </a:spcAft>
            </a:pPr>
            <a:endParaRPr lang="fr-FR" dirty="0"/>
          </a:p>
        </p:txBody>
      </p:sp>
      <p:cxnSp>
        <p:nvCxnSpPr>
          <p:cNvPr id="20" name="Connecteur droit 19">
            <a:extLst>
              <a:ext uri="{FF2B5EF4-FFF2-40B4-BE49-F238E27FC236}">
                <a16:creationId xmlns:a16="http://schemas.microsoft.com/office/drawing/2014/main" id="{0692D8E3-68D6-442A-8877-68D7386AE11B}"/>
              </a:ext>
            </a:extLst>
          </p:cNvPr>
          <p:cNvCxnSpPr>
            <a:cxnSpLocks/>
          </p:cNvCxnSpPr>
          <p:nvPr>
            <p:custDataLst>
              <p:tags r:id="rId3"/>
            </p:custDataLst>
          </p:nvPr>
        </p:nvCxnSpPr>
        <p:spPr>
          <a:xfrm>
            <a:off x="343924" y="1686938"/>
            <a:ext cx="4618641" cy="0"/>
          </a:xfrm>
          <a:prstGeom prst="line">
            <a:avLst/>
          </a:prstGeom>
          <a:ln w="6350">
            <a:solidFill>
              <a:srgbClr val="555454"/>
            </a:solidFill>
          </a:ln>
          <a:effectLst/>
        </p:spPr>
        <p:style>
          <a:lnRef idx="2">
            <a:schemeClr val="accent1"/>
          </a:lnRef>
          <a:fillRef idx="0">
            <a:schemeClr val="accent1"/>
          </a:fillRef>
          <a:effectRef idx="1">
            <a:schemeClr val="accent1"/>
          </a:effectRef>
          <a:fontRef idx="minor">
            <a:schemeClr val="tx1"/>
          </a:fontRef>
        </p:style>
      </p:cxnSp>
      <p:sp>
        <p:nvSpPr>
          <p:cNvPr id="19" name="Rectangle à coins arrondis 79">
            <a:extLst>
              <a:ext uri="{FF2B5EF4-FFF2-40B4-BE49-F238E27FC236}">
                <a16:creationId xmlns:a16="http://schemas.microsoft.com/office/drawing/2014/main" id="{2EAE9422-592F-4858-B5E6-78B7CF3F5ADB}"/>
              </a:ext>
            </a:extLst>
          </p:cNvPr>
          <p:cNvSpPr/>
          <p:nvPr>
            <p:custDataLst>
              <p:tags r:id="rId4"/>
            </p:custDataLst>
          </p:nvPr>
        </p:nvSpPr>
        <p:spPr>
          <a:xfrm>
            <a:off x="1701165" y="272745"/>
            <a:ext cx="2743236" cy="290233"/>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90000" bIns="36000" rtlCol="0" anchor="ctr"/>
          <a:lstStyle/>
          <a:p>
            <a:pPr>
              <a:spcAft>
                <a:spcPts val="300"/>
              </a:spcAft>
            </a:pPr>
            <a:r>
              <a:rPr lang="en-US" sz="1600" dirty="0">
                <a:solidFill>
                  <a:srgbClr val="555454"/>
                </a:solidFill>
                <a:latin typeface="Roboto SemiBold" panose="02000000000000000000" pitchFamily="2" charset="0"/>
                <a:ea typeface="Roboto SemiBold" panose="02000000000000000000" pitchFamily="2" charset="0"/>
                <a:cs typeface="Helvetica Neue Condensed" panose="02000503000000020004" pitchFamily="2" charset="0"/>
              </a:rPr>
              <a:t>Paul </a:t>
            </a:r>
            <a:r>
              <a:rPr lang="en-US" sz="1600" b="1" dirty="0">
                <a:solidFill>
                  <a:srgbClr val="BFBFBF"/>
                </a:solidFill>
                <a:latin typeface="Roboto SemiBold" panose="02000000000000000000" pitchFamily="2" charset="0"/>
              </a:rPr>
              <a:t>FLYE SAINTE MARIE</a:t>
            </a:r>
            <a:endParaRPr lang="en-US" sz="1600" b="1" dirty="0">
              <a:solidFill>
                <a:srgbClr val="BFBFBF"/>
              </a:solidFill>
              <a:latin typeface="Roboto SemiBold" panose="02000000000000000000" pitchFamily="2" charset="0"/>
              <a:ea typeface="Roboto SemiBold" panose="02000000000000000000" pitchFamily="2" charset="0"/>
              <a:cs typeface="Helvetica Neue Condensed" panose="02000503000000020004" pitchFamily="2" charset="0"/>
            </a:endParaRPr>
          </a:p>
        </p:txBody>
      </p:sp>
      <p:sp>
        <p:nvSpPr>
          <p:cNvPr id="24" name="Rectangle à coins arrondis 79">
            <a:extLst>
              <a:ext uri="{FF2B5EF4-FFF2-40B4-BE49-F238E27FC236}">
                <a16:creationId xmlns:a16="http://schemas.microsoft.com/office/drawing/2014/main" id="{10D5A0C0-D2ED-4EF9-8CEC-C92C0B32162A}"/>
              </a:ext>
            </a:extLst>
          </p:cNvPr>
          <p:cNvSpPr/>
          <p:nvPr>
            <p:custDataLst>
              <p:tags r:id="rId5"/>
            </p:custDataLst>
          </p:nvPr>
        </p:nvSpPr>
        <p:spPr>
          <a:xfrm>
            <a:off x="1706722" y="516330"/>
            <a:ext cx="5408757" cy="155220"/>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90000" bIns="36000" rtlCol="0" anchor="ctr"/>
          <a:lstStyle/>
          <a:p>
            <a:r>
              <a:rPr lang="en-US" sz="1050" b="1" dirty="0">
                <a:solidFill>
                  <a:schemeClr val="tx1">
                    <a:lumMod val="75000"/>
                    <a:lumOff val="25000"/>
                  </a:schemeClr>
                </a:solidFill>
                <a:latin typeface="Old Standard TT" panose="00000500000000000000" pitchFamily="2" charset="0"/>
              </a:rPr>
              <a:t>PRODUCT/SERVICE OWNER ATLASSIAN &amp; INSUFFLEUR AGILE</a:t>
            </a:r>
          </a:p>
        </p:txBody>
      </p:sp>
      <p:sp>
        <p:nvSpPr>
          <p:cNvPr id="25" name="Rectangle à coins arrondis 79">
            <a:extLst>
              <a:ext uri="{FF2B5EF4-FFF2-40B4-BE49-F238E27FC236}">
                <a16:creationId xmlns:a16="http://schemas.microsoft.com/office/drawing/2014/main" id="{33A9437E-165F-431B-BDC0-11DC7CDBB939}"/>
              </a:ext>
            </a:extLst>
          </p:cNvPr>
          <p:cNvSpPr/>
          <p:nvPr>
            <p:custDataLst>
              <p:tags r:id="rId6"/>
            </p:custDataLst>
          </p:nvPr>
        </p:nvSpPr>
        <p:spPr>
          <a:xfrm>
            <a:off x="338368" y="1390376"/>
            <a:ext cx="4618641" cy="321580"/>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spcAft>
                <a:spcPts val="300"/>
              </a:spcAft>
            </a:pPr>
            <a:r>
              <a:rPr lang="en-US" sz="1500" b="1" dirty="0" err="1">
                <a:solidFill>
                  <a:schemeClr val="tx1">
                    <a:lumMod val="75000"/>
                    <a:lumOff val="25000"/>
                  </a:schemeClr>
                </a:solidFill>
                <a:latin typeface="Old Standard TT" panose="00000500000000000000" pitchFamily="2" charset="0"/>
                <a:ea typeface="Helvetica Neue Condensed" panose="02000503000000020004" pitchFamily="2" charset="0"/>
                <a:cs typeface="Helvetica Neue Condensed" panose="02000503000000020004" pitchFamily="2" charset="0"/>
              </a:rPr>
              <a:t>Expériences</a:t>
            </a:r>
            <a:endParaRPr lang="en-US" sz="1500" b="1" dirty="0">
              <a:solidFill>
                <a:schemeClr val="tx1">
                  <a:lumMod val="75000"/>
                  <a:lumOff val="25000"/>
                </a:schemeClr>
              </a:solidFill>
              <a:latin typeface="Old Standard TT" panose="00000500000000000000" pitchFamily="2" charset="0"/>
              <a:ea typeface="Helvetica Neue Condensed" panose="02000503000000020004" pitchFamily="2" charset="0"/>
              <a:cs typeface="Helvetica Neue Condensed" panose="02000503000000020004" pitchFamily="2" charset="0"/>
            </a:endParaRPr>
          </a:p>
        </p:txBody>
      </p:sp>
      <p:pic>
        <p:nvPicPr>
          <p:cNvPr id="42" name="Image 41" descr="Une image contenant Visage humain, portrait, Barbe humaine, Front&#10;&#10;Description générée automatiquement">
            <a:extLst>
              <a:ext uri="{FF2B5EF4-FFF2-40B4-BE49-F238E27FC236}">
                <a16:creationId xmlns:a16="http://schemas.microsoft.com/office/drawing/2014/main" id="{B1F543C4-5CC3-AAA3-9E56-3FE8C72F0A87}"/>
              </a:ext>
            </a:extLst>
          </p:cNvPr>
          <p:cNvPicPr>
            <a:picLocks noChangeAspect="1"/>
          </p:cNvPicPr>
          <p:nvPr>
            <p:custDataLst>
              <p:tags r:id="rId7"/>
            </p:custDataLst>
          </p:nvPr>
        </p:nvPicPr>
        <p:blipFill>
          <a:blip r:embed="rId23"/>
          <a:stretch>
            <a:fillRect/>
          </a:stretch>
        </p:blipFill>
        <p:spPr>
          <a:xfrm>
            <a:off x="716446" y="161232"/>
            <a:ext cx="849354" cy="849354"/>
          </a:xfrm>
          <a:prstGeom prst="rect">
            <a:avLst/>
          </a:prstGeom>
        </p:spPr>
      </p:pic>
      <p:sp>
        <p:nvSpPr>
          <p:cNvPr id="57" name="ZoneTexte 56">
            <a:extLst>
              <a:ext uri="{FF2B5EF4-FFF2-40B4-BE49-F238E27FC236}">
                <a16:creationId xmlns:a16="http://schemas.microsoft.com/office/drawing/2014/main" id="{8629243E-52AC-BDCF-341C-9835AC342573}"/>
              </a:ext>
            </a:extLst>
          </p:cNvPr>
          <p:cNvSpPr txBox="1"/>
          <p:nvPr>
            <p:custDataLst>
              <p:tags r:id="rId8"/>
            </p:custDataLst>
          </p:nvPr>
        </p:nvSpPr>
        <p:spPr>
          <a:xfrm>
            <a:off x="184245" y="10411259"/>
            <a:ext cx="2852382" cy="200055"/>
          </a:xfrm>
          <a:prstGeom prst="rect">
            <a:avLst/>
          </a:prstGeom>
          <a:noFill/>
        </p:spPr>
        <p:txBody>
          <a:bodyPr wrap="square" rtlCol="0">
            <a:spAutoFit/>
          </a:bodyPr>
          <a:lstStyle/>
          <a:p>
            <a:r>
              <a:rPr lang="fr-FR" sz="700" dirty="0">
                <a:effectLst/>
                <a:latin typeface="Roboto Thin" panose="02000000000000000000" pitchFamily="2" charset="0"/>
                <a:ea typeface="Roboto Thin" panose="02000000000000000000" pitchFamily="2" charset="0"/>
                <a:cs typeface="Times New Roman" panose="02020603050405020304" pitchFamily="18" charset="0"/>
              </a:rPr>
              <a:t>Dossier de compétences  mis à jour le</a:t>
            </a:r>
            <a:r>
              <a:rPr lang="fr-FR" sz="700" b="1" dirty="0">
                <a:effectLst/>
                <a:latin typeface="Roboto Thin" panose="02000000000000000000" pitchFamily="2" charset="0"/>
                <a:ea typeface="Roboto Thin" panose="02000000000000000000" pitchFamily="2" charset="0"/>
                <a:cs typeface="Times New Roman" panose="02020603050405020304" pitchFamily="18" charset="0"/>
              </a:rPr>
              <a:t> </a:t>
            </a:r>
            <a:r>
              <a:rPr lang="fr-FR" sz="700" b="1" dirty="0">
                <a:latin typeface="Roboto Thin" panose="02000000000000000000" pitchFamily="2" charset="0"/>
                <a:ea typeface="Roboto Thin" panose="02000000000000000000" pitchFamily="2" charset="0"/>
                <a:cs typeface="Times New Roman" panose="02020603050405020304" pitchFamily="18" charset="0"/>
              </a:rPr>
              <a:t>14 mai 2025 </a:t>
            </a:r>
            <a:r>
              <a:rPr lang="fr-FR" sz="700" b="1" dirty="0">
                <a:effectLst/>
                <a:latin typeface="Roboto Thin" panose="02000000000000000000" pitchFamily="2" charset="0"/>
                <a:ea typeface="Roboto Thin" panose="02000000000000000000" pitchFamily="2" charset="0"/>
                <a:cs typeface="Times New Roman" panose="02020603050405020304" pitchFamily="18" charset="0"/>
              </a:rPr>
              <a:t>– Page </a:t>
            </a:r>
            <a:r>
              <a:rPr lang="fr-FR" sz="700" b="1" dirty="0">
                <a:latin typeface="Roboto Thin" panose="02000000000000000000" pitchFamily="2" charset="0"/>
                <a:ea typeface="Roboto Thin" panose="02000000000000000000" pitchFamily="2" charset="0"/>
                <a:cs typeface="Times New Roman" panose="02020603050405020304" pitchFamily="18" charset="0"/>
              </a:rPr>
              <a:t>9</a:t>
            </a:r>
            <a:r>
              <a:rPr lang="fr-FR" sz="700" b="1" dirty="0">
                <a:effectLst/>
                <a:latin typeface="Roboto Thin" panose="02000000000000000000" pitchFamily="2" charset="0"/>
                <a:ea typeface="Roboto Thin" panose="02000000000000000000" pitchFamily="2" charset="0"/>
                <a:cs typeface="Times New Roman" panose="02020603050405020304" pitchFamily="18" charset="0"/>
              </a:rPr>
              <a:t>  / 15 </a:t>
            </a:r>
            <a:endParaRPr lang="fr-FR" sz="700" b="1" dirty="0">
              <a:latin typeface="Roboto Thin" panose="02000000000000000000" pitchFamily="2" charset="0"/>
              <a:ea typeface="Roboto Thin" panose="02000000000000000000" pitchFamily="2" charset="0"/>
            </a:endParaRPr>
          </a:p>
        </p:txBody>
      </p:sp>
      <p:pic>
        <p:nvPicPr>
          <p:cNvPr id="34" name="Graphique 33" descr="Calendrier journalier contour">
            <a:extLst>
              <a:ext uri="{FF2B5EF4-FFF2-40B4-BE49-F238E27FC236}">
                <a16:creationId xmlns:a16="http://schemas.microsoft.com/office/drawing/2014/main" id="{7A9AC5E5-85ED-388C-3E3D-29CE50CA13BE}"/>
              </a:ext>
            </a:extLst>
          </p:cNvPr>
          <p:cNvPicPr>
            <a:picLocks noChangeAspect="1"/>
          </p:cNvPicPr>
          <p:nvPr>
            <p:custDataLst>
              <p:tags r:id="rId9"/>
            </p:custDataLst>
          </p:nvPr>
        </p:nvPicPr>
        <p:blipFill>
          <a:blip r:embed="rId24">
            <a:extLst>
              <a:ext uri="{96DAC541-7B7A-43D3-8B79-37D633B846F1}">
                <asvg:svgBlip xmlns:asvg="http://schemas.microsoft.com/office/drawing/2016/SVG/main" r:embed="rId25"/>
              </a:ext>
            </a:extLst>
          </a:blip>
          <a:stretch>
            <a:fillRect/>
          </a:stretch>
        </p:blipFill>
        <p:spPr>
          <a:xfrm>
            <a:off x="88791" y="10425995"/>
            <a:ext cx="147731" cy="147731"/>
          </a:xfrm>
          <a:prstGeom prst="rect">
            <a:avLst/>
          </a:prstGeom>
        </p:spPr>
      </p:pic>
      <p:pic>
        <p:nvPicPr>
          <p:cNvPr id="40" name="Graphique 39" descr="Internet contour">
            <a:extLst>
              <a:ext uri="{FF2B5EF4-FFF2-40B4-BE49-F238E27FC236}">
                <a16:creationId xmlns:a16="http://schemas.microsoft.com/office/drawing/2014/main" id="{DFEBE32C-9789-ED9C-FB63-C0415FDB9A79}"/>
              </a:ext>
            </a:extLst>
          </p:cNvPr>
          <p:cNvPicPr>
            <a:picLocks noChangeAspect="1"/>
          </p:cNvPicPr>
          <p:nvPr>
            <p:custDataLst>
              <p:tags r:id="rId10"/>
            </p:custDataLst>
          </p:nvPr>
        </p:nvPicPr>
        <p:blipFill>
          <a:blip r:embed="rId26">
            <a:extLst>
              <a:ext uri="{96DAC541-7B7A-43D3-8B79-37D633B846F1}">
                <asvg:svgBlip xmlns:asvg="http://schemas.microsoft.com/office/drawing/2016/SVG/main" r:embed="rId27"/>
              </a:ext>
            </a:extLst>
          </a:blip>
          <a:stretch>
            <a:fillRect/>
          </a:stretch>
        </p:blipFill>
        <p:spPr>
          <a:xfrm>
            <a:off x="3497314" y="723031"/>
            <a:ext cx="220113" cy="220113"/>
          </a:xfrm>
          <a:prstGeom prst="rect">
            <a:avLst/>
          </a:prstGeom>
        </p:spPr>
      </p:pic>
      <p:sp>
        <p:nvSpPr>
          <p:cNvPr id="41" name="Rectangle 40">
            <a:extLst>
              <a:ext uri="{FF2B5EF4-FFF2-40B4-BE49-F238E27FC236}">
                <a16:creationId xmlns:a16="http://schemas.microsoft.com/office/drawing/2014/main" id="{6251F00E-12C1-6EF7-3D72-921421580E42}"/>
              </a:ext>
            </a:extLst>
          </p:cNvPr>
          <p:cNvSpPr/>
          <p:nvPr>
            <p:custDataLst>
              <p:tags r:id="rId11"/>
            </p:custDataLst>
          </p:nvPr>
        </p:nvSpPr>
        <p:spPr>
          <a:xfrm>
            <a:off x="3801655" y="733231"/>
            <a:ext cx="1800000" cy="200055"/>
          </a:xfrm>
          <a:prstGeom prst="rect">
            <a:avLst/>
          </a:prstGeom>
        </p:spPr>
        <p:txBody>
          <a:bodyPr wrap="square" lIns="0" rIns="0" anchor="ctr">
            <a:spAutoFit/>
          </a:bodyPr>
          <a:lstStyle/>
          <a:p>
            <a:pPr>
              <a:spcAft>
                <a:spcPts val="300"/>
              </a:spcAft>
            </a:pPr>
            <a:r>
              <a:rPr lang="fr-FR" sz="700" dirty="0">
                <a:solidFill>
                  <a:schemeClr val="tx1">
                    <a:lumMod val="75000"/>
                    <a:lumOff val="25000"/>
                  </a:schemeClr>
                </a:solidFill>
                <a:latin typeface="Roboto" panose="02000000000000000000" pitchFamily="2" charset="0"/>
                <a:ea typeface="Roboto" panose="02000000000000000000" pitchFamily="2" charset="0"/>
                <a:hlinkClick r:id="rId28">
                  <a:extLst>
                    <a:ext uri="{A12FA001-AC4F-418D-AE19-62706E023703}">
                      <ahyp:hlinkClr xmlns:ahyp="http://schemas.microsoft.com/office/drawing/2018/hyperlinkcolor" val="tx"/>
                    </a:ext>
                  </a:extLst>
                </a:hlinkClick>
              </a:rPr>
              <a:t>https://paul-fsm.net</a:t>
            </a:r>
            <a:r>
              <a:rPr lang="fr-FR" sz="700" dirty="0">
                <a:solidFill>
                  <a:schemeClr val="tx1">
                    <a:lumMod val="75000"/>
                    <a:lumOff val="25000"/>
                  </a:schemeClr>
                </a:solidFill>
                <a:latin typeface="Roboto" panose="02000000000000000000" pitchFamily="2" charset="0"/>
                <a:ea typeface="Roboto" panose="02000000000000000000" pitchFamily="2" charset="0"/>
              </a:rPr>
              <a:t> </a:t>
            </a:r>
          </a:p>
        </p:txBody>
      </p:sp>
      <p:sp>
        <p:nvSpPr>
          <p:cNvPr id="45" name="Rectangle 44">
            <a:extLst>
              <a:ext uri="{FF2B5EF4-FFF2-40B4-BE49-F238E27FC236}">
                <a16:creationId xmlns:a16="http://schemas.microsoft.com/office/drawing/2014/main" id="{078A9BFD-74D4-893C-3F23-DA919D557326}"/>
              </a:ext>
            </a:extLst>
          </p:cNvPr>
          <p:cNvSpPr/>
          <p:nvPr>
            <p:custDataLst>
              <p:tags r:id="rId12"/>
            </p:custDataLst>
          </p:nvPr>
        </p:nvSpPr>
        <p:spPr>
          <a:xfrm>
            <a:off x="1957535" y="743089"/>
            <a:ext cx="1800000" cy="200055"/>
          </a:xfrm>
          <a:prstGeom prst="rect">
            <a:avLst/>
          </a:prstGeom>
        </p:spPr>
        <p:txBody>
          <a:bodyPr wrap="square" lIns="0" rIns="0" anchor="ctr">
            <a:spAutoFit/>
          </a:bodyPr>
          <a:lstStyle/>
          <a:p>
            <a:r>
              <a:rPr lang="fr-FR" sz="700" dirty="0">
                <a:solidFill>
                  <a:schemeClr val="tx1">
                    <a:lumMod val="75000"/>
                    <a:lumOff val="25000"/>
                  </a:schemeClr>
                </a:solidFill>
                <a:latin typeface="Roboto" panose="02000000000000000000" pitchFamily="2" charset="0"/>
                <a:ea typeface="Roboto" panose="02000000000000000000" pitchFamily="2" charset="0"/>
                <a:hlinkClick r:id="rId29">
                  <a:extLst>
                    <a:ext uri="{A12FA001-AC4F-418D-AE19-62706E023703}">
                      <ahyp:hlinkClr xmlns:ahyp="http://schemas.microsoft.com/office/drawing/2018/hyperlinkcolor" val="tx"/>
                    </a:ext>
                  </a:extLst>
                </a:hlinkClick>
              </a:rPr>
              <a:t>paul.flye.sainte.marie@gmail.com</a:t>
            </a:r>
            <a:endParaRPr lang="fr-FR" sz="700" dirty="0">
              <a:solidFill>
                <a:schemeClr val="tx1">
                  <a:lumMod val="75000"/>
                  <a:lumOff val="25000"/>
                </a:schemeClr>
              </a:solidFill>
              <a:latin typeface="Roboto" panose="02000000000000000000" pitchFamily="2" charset="0"/>
              <a:ea typeface="Roboto" panose="02000000000000000000" pitchFamily="2" charset="0"/>
            </a:endParaRPr>
          </a:p>
        </p:txBody>
      </p:sp>
      <p:pic>
        <p:nvPicPr>
          <p:cNvPr id="46" name="Graphique 45" descr="Adresse de courrier contour">
            <a:extLst>
              <a:ext uri="{FF2B5EF4-FFF2-40B4-BE49-F238E27FC236}">
                <a16:creationId xmlns:a16="http://schemas.microsoft.com/office/drawing/2014/main" id="{973EAD9C-0340-8F49-3735-FF50C869D620}"/>
              </a:ext>
            </a:extLst>
          </p:cNvPr>
          <p:cNvPicPr>
            <a:picLocks noChangeAspect="1"/>
          </p:cNvPicPr>
          <p:nvPr>
            <p:custDataLst>
              <p:tags r:id="rId13"/>
            </p:custDataLst>
          </p:nvPr>
        </p:nvPicPr>
        <p:blipFill>
          <a:blip r:embed="rId30">
            <a:extLst>
              <a:ext uri="{96DAC541-7B7A-43D3-8B79-37D633B846F1}">
                <asvg:svgBlip xmlns:asvg="http://schemas.microsoft.com/office/drawing/2016/SVG/main" r:embed="rId31"/>
              </a:ext>
            </a:extLst>
          </a:blip>
          <a:stretch>
            <a:fillRect/>
          </a:stretch>
        </p:blipFill>
        <p:spPr>
          <a:xfrm>
            <a:off x="1701165" y="747638"/>
            <a:ext cx="200055" cy="200055"/>
          </a:xfrm>
          <a:prstGeom prst="rect">
            <a:avLst/>
          </a:prstGeom>
        </p:spPr>
      </p:pic>
      <p:sp>
        <p:nvSpPr>
          <p:cNvPr id="47" name="Rectangle 46">
            <a:extLst>
              <a:ext uri="{FF2B5EF4-FFF2-40B4-BE49-F238E27FC236}">
                <a16:creationId xmlns:a16="http://schemas.microsoft.com/office/drawing/2014/main" id="{A21C1BF5-C623-F6D2-398F-DDFF77AA104E}"/>
              </a:ext>
            </a:extLst>
          </p:cNvPr>
          <p:cNvSpPr/>
          <p:nvPr>
            <p:custDataLst>
              <p:tags r:id="rId14"/>
            </p:custDataLst>
          </p:nvPr>
        </p:nvSpPr>
        <p:spPr>
          <a:xfrm>
            <a:off x="5105629" y="741048"/>
            <a:ext cx="881381" cy="200055"/>
          </a:xfrm>
          <a:prstGeom prst="rect">
            <a:avLst/>
          </a:prstGeom>
        </p:spPr>
        <p:txBody>
          <a:bodyPr wrap="square" lIns="0" rIns="0" anchor="ctr">
            <a:spAutoFit/>
          </a:bodyPr>
          <a:lstStyle/>
          <a:p>
            <a:pPr>
              <a:spcAft>
                <a:spcPts val="300"/>
              </a:spcAft>
            </a:pPr>
            <a:r>
              <a:rPr lang="fr-FR" sz="700" dirty="0">
                <a:solidFill>
                  <a:schemeClr val="tx1">
                    <a:lumMod val="75000"/>
                    <a:lumOff val="25000"/>
                  </a:schemeClr>
                </a:solidFill>
                <a:latin typeface="Roboto" panose="02000000000000000000" pitchFamily="2" charset="0"/>
                <a:ea typeface="Roboto" panose="02000000000000000000" pitchFamily="2" charset="0"/>
              </a:rPr>
              <a:t>07 81 79 09 03 </a:t>
            </a:r>
          </a:p>
        </p:txBody>
      </p:sp>
      <p:pic>
        <p:nvPicPr>
          <p:cNvPr id="51" name="Graphique 50" descr="Vibration du téléphone contour">
            <a:extLst>
              <a:ext uri="{FF2B5EF4-FFF2-40B4-BE49-F238E27FC236}">
                <a16:creationId xmlns:a16="http://schemas.microsoft.com/office/drawing/2014/main" id="{8EDF817B-092C-E05B-3052-D96F4DBE1003}"/>
              </a:ext>
            </a:extLst>
          </p:cNvPr>
          <p:cNvPicPr>
            <a:picLocks noChangeAspect="1"/>
          </p:cNvPicPr>
          <p:nvPr>
            <p:custDataLst>
              <p:tags r:id="rId15"/>
            </p:custDataLst>
          </p:nvPr>
        </p:nvPicPr>
        <p:blipFill>
          <a:blip r:embed="rId32">
            <a:extLst>
              <a:ext uri="{96DAC541-7B7A-43D3-8B79-37D633B846F1}">
                <asvg:svgBlip xmlns:asvg="http://schemas.microsoft.com/office/drawing/2016/SVG/main" r:embed="rId33"/>
              </a:ext>
            </a:extLst>
          </a:blip>
          <a:stretch>
            <a:fillRect/>
          </a:stretch>
        </p:blipFill>
        <p:spPr>
          <a:xfrm>
            <a:off x="4889143" y="760309"/>
            <a:ext cx="165613" cy="165613"/>
          </a:xfrm>
          <a:prstGeom prst="rect">
            <a:avLst/>
          </a:prstGeom>
        </p:spPr>
      </p:pic>
      <p:pic>
        <p:nvPicPr>
          <p:cNvPr id="2" name="Graphique 1" descr="Route contour">
            <a:extLst>
              <a:ext uri="{FF2B5EF4-FFF2-40B4-BE49-F238E27FC236}">
                <a16:creationId xmlns:a16="http://schemas.microsoft.com/office/drawing/2014/main" id="{72F98DB7-A059-5DB6-57BD-659D226D2C74}"/>
              </a:ext>
            </a:extLst>
          </p:cNvPr>
          <p:cNvPicPr>
            <a:picLocks noChangeAspect="1"/>
          </p:cNvPicPr>
          <p:nvPr>
            <p:custDataLst>
              <p:tags r:id="rId16"/>
            </p:custDataLst>
          </p:nvPr>
        </p:nvPicPr>
        <p:blipFill>
          <a:blip r:embed="rId34">
            <a:extLst>
              <a:ext uri="{96DAC541-7B7A-43D3-8B79-37D633B846F1}">
                <asvg:svgBlip xmlns:asvg="http://schemas.microsoft.com/office/drawing/2016/SVG/main" r:embed="rId35"/>
              </a:ext>
            </a:extLst>
          </a:blip>
          <a:stretch>
            <a:fillRect/>
          </a:stretch>
        </p:blipFill>
        <p:spPr>
          <a:xfrm>
            <a:off x="1415967" y="1446179"/>
            <a:ext cx="218980" cy="218980"/>
          </a:xfrm>
          <a:prstGeom prst="rect">
            <a:avLst/>
          </a:prstGeom>
        </p:spPr>
      </p:pic>
      <p:sp>
        <p:nvSpPr>
          <p:cNvPr id="4" name="ZoneTexte 3">
            <a:extLst>
              <a:ext uri="{FF2B5EF4-FFF2-40B4-BE49-F238E27FC236}">
                <a16:creationId xmlns:a16="http://schemas.microsoft.com/office/drawing/2014/main" id="{F29CEDC4-00AE-AFC9-FC08-CA54A3EABE83}"/>
              </a:ext>
            </a:extLst>
          </p:cNvPr>
          <p:cNvSpPr txBox="1"/>
          <p:nvPr>
            <p:custDataLst>
              <p:tags r:id="rId17"/>
            </p:custDataLst>
          </p:nvPr>
        </p:nvSpPr>
        <p:spPr>
          <a:xfrm>
            <a:off x="343864" y="1783380"/>
            <a:ext cx="6920536" cy="6909584"/>
          </a:xfrm>
          <a:prstGeom prst="rect">
            <a:avLst/>
          </a:prstGeom>
          <a:noFill/>
        </p:spPr>
        <p:txBody>
          <a:bodyPr wrap="square" lIns="0" tIns="0" rIns="0" bIns="0" rtlCol="0">
            <a:spAutoFit/>
          </a:bodyPr>
          <a:lstStyle/>
          <a:p>
            <a:pPr algn="just">
              <a:spcAft>
                <a:spcPts val="300"/>
              </a:spcAft>
            </a:pPr>
            <a:r>
              <a:rPr lang="fr-FR" sz="1050" b="1" dirty="0">
                <a:solidFill>
                  <a:schemeClr val="tx1">
                    <a:lumMod val="75000"/>
                    <a:lumOff val="25000"/>
                  </a:schemeClr>
                </a:solidFill>
                <a:latin typeface="Roboto" panose="02000000000000000000" pitchFamily="2" charset="0"/>
                <a:ea typeface="Roboto" panose="02000000000000000000" pitchFamily="2" charset="0"/>
              </a:rPr>
              <a:t>Consultant senior.</a:t>
            </a:r>
          </a:p>
          <a:p>
            <a:pPr algn="just">
              <a:spcAft>
                <a:spcPts val="600"/>
              </a:spcAft>
            </a:pPr>
            <a:r>
              <a:rPr lang="fr-FR" sz="900" b="1"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STARCLAY (ESN)</a:t>
            </a:r>
            <a:r>
              <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 / PARIS / CDI, en mission chez des clients </a:t>
            </a:r>
            <a:r>
              <a:rPr lang="fr-FR" sz="900" dirty="0">
                <a:solidFill>
                  <a:schemeClr val="tx1">
                    <a:lumMod val="75000"/>
                    <a:lumOff val="25000"/>
                  </a:schemeClr>
                </a:solidFill>
                <a:latin typeface="Roboto" panose="02000000000000000000" pitchFamily="2" charset="0"/>
                <a:ea typeface="Roboto" panose="02000000000000000000" pitchFamily="2" charset="0"/>
              </a:rPr>
              <a:t>de juin 2017 à mars 2019 </a:t>
            </a:r>
            <a:r>
              <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 </a:t>
            </a:r>
            <a:r>
              <a:rPr lang="fr-FR" sz="900" b="1" dirty="0">
                <a:solidFill>
                  <a:schemeClr val="tx1">
                    <a:lumMod val="75000"/>
                    <a:lumOff val="25000"/>
                  </a:schemeClr>
                </a:solidFill>
                <a:latin typeface="Roboto" panose="02000000000000000000" pitchFamily="2" charset="0"/>
                <a:ea typeface="Roboto" panose="02000000000000000000" pitchFamily="2" charset="0"/>
              </a:rPr>
              <a:t>2 ans et 1 mois</a:t>
            </a:r>
            <a:r>
              <a:rPr lang="fr-FR" sz="900" dirty="0">
                <a:solidFill>
                  <a:schemeClr val="tx1">
                    <a:lumMod val="75000"/>
                    <a:lumOff val="25000"/>
                  </a:schemeClr>
                </a:solidFill>
                <a:latin typeface="Roboto" panose="02000000000000000000" pitchFamily="2" charset="0"/>
                <a:ea typeface="Roboto" panose="02000000000000000000" pitchFamily="2" charset="0"/>
                <a:cs typeface="Helvetica Neue" panose="02000503000000020004" pitchFamily="2" charset="0"/>
              </a:rPr>
              <a:t>.</a:t>
            </a:r>
          </a:p>
          <a:p>
            <a:pPr algn="just">
              <a:spcAft>
                <a:spcPts val="600"/>
              </a:spcAft>
            </a:pPr>
            <a:r>
              <a:rPr lang="fr-FR" sz="900" b="1" dirty="0">
                <a:solidFill>
                  <a:schemeClr val="tx1">
                    <a:lumMod val="75000"/>
                    <a:lumOff val="25000"/>
                  </a:schemeClr>
                </a:solidFill>
                <a:latin typeface="Roboto" panose="02000000000000000000" pitchFamily="2" charset="0"/>
                <a:ea typeface="Roboto" panose="02000000000000000000" pitchFamily="2" charset="0"/>
              </a:rPr>
              <a:t>2 clients rencontrés.</a:t>
            </a:r>
          </a:p>
          <a:p>
            <a:pPr lvl="1" algn="just"/>
            <a:r>
              <a:rPr lang="fr-FR" sz="900" b="1" dirty="0">
                <a:solidFill>
                  <a:schemeClr val="tx1">
                    <a:lumMod val="75000"/>
                    <a:lumOff val="25000"/>
                  </a:schemeClr>
                </a:solidFill>
                <a:latin typeface="Roboto" panose="02000000000000000000" pitchFamily="2" charset="0"/>
                <a:ea typeface="Roboto" panose="02000000000000000000" pitchFamily="2" charset="0"/>
              </a:rPr>
              <a:t>Client : Groupe Kering - Kering Technologies - De juin 2017 à mars 2019 ( </a:t>
            </a:r>
            <a:r>
              <a:rPr lang="fr-FR" sz="900" dirty="0">
                <a:solidFill>
                  <a:schemeClr val="tx1">
                    <a:lumMod val="75000"/>
                    <a:lumOff val="25000"/>
                  </a:schemeClr>
                </a:solidFill>
                <a:latin typeface="Roboto" panose="02000000000000000000" pitchFamily="2" charset="0"/>
                <a:ea typeface="Roboto" panose="02000000000000000000" pitchFamily="2" charset="0"/>
              </a:rPr>
              <a:t>1 an et 10 mois )</a:t>
            </a:r>
          </a:p>
          <a:p>
            <a:pPr lvl="1" algn="just">
              <a:spcAft>
                <a:spcPts val="600"/>
              </a:spcAft>
            </a:pPr>
            <a:r>
              <a:rPr lang="fr-FR" sz="900" b="1" dirty="0">
                <a:solidFill>
                  <a:schemeClr val="tx1">
                    <a:lumMod val="75000"/>
                    <a:lumOff val="25000"/>
                  </a:schemeClr>
                </a:solidFill>
                <a:latin typeface="Roboto" panose="02000000000000000000" pitchFamily="2" charset="0"/>
                <a:ea typeface="Roboto" panose="02000000000000000000" pitchFamily="2" charset="0"/>
              </a:rPr>
              <a:t>Fonction : </a:t>
            </a:r>
            <a:r>
              <a:rPr lang="fr-FR" sz="900" dirty="0" err="1">
                <a:solidFill>
                  <a:schemeClr val="tx1">
                    <a:lumMod val="75000"/>
                    <a:lumOff val="25000"/>
                  </a:schemeClr>
                </a:solidFill>
                <a:latin typeface="Roboto" panose="02000000000000000000" pitchFamily="2" charset="0"/>
                <a:ea typeface="Roboto" panose="02000000000000000000" pitchFamily="2" charset="0"/>
              </a:rPr>
              <a:t>Knowledge</a:t>
            </a:r>
            <a:r>
              <a:rPr lang="fr-FR" sz="900" dirty="0">
                <a:solidFill>
                  <a:schemeClr val="tx1">
                    <a:lumMod val="75000"/>
                    <a:lumOff val="25000"/>
                  </a:schemeClr>
                </a:solidFill>
                <a:latin typeface="Roboto" panose="02000000000000000000" pitchFamily="2" charset="0"/>
                <a:ea typeface="Roboto" panose="02000000000000000000" pitchFamily="2" charset="0"/>
              </a:rPr>
              <a:t> et Gestion de projet agile Manager</a:t>
            </a:r>
          </a:p>
          <a:p>
            <a:pPr lvl="1" algn="just">
              <a:spcAft>
                <a:spcPts val="600"/>
              </a:spcAft>
            </a:pPr>
            <a:r>
              <a:rPr lang="fr-FR" sz="900" b="1" dirty="0">
                <a:solidFill>
                  <a:schemeClr val="tx1">
                    <a:lumMod val="75000"/>
                    <a:lumOff val="25000"/>
                  </a:schemeClr>
                </a:solidFill>
                <a:latin typeface="Roboto" panose="02000000000000000000" pitchFamily="2" charset="0"/>
                <a:ea typeface="Roboto" panose="02000000000000000000" pitchFamily="2" charset="0"/>
              </a:rPr>
              <a:t>2017 – 2019 – </a:t>
            </a:r>
            <a:r>
              <a:rPr lang="fr-FR" sz="900" dirty="0">
                <a:solidFill>
                  <a:schemeClr val="tx1">
                    <a:lumMod val="75000"/>
                    <a:lumOff val="25000"/>
                  </a:schemeClr>
                </a:solidFill>
                <a:latin typeface="Roboto" panose="02000000000000000000" pitchFamily="2" charset="0"/>
                <a:ea typeface="Roboto" panose="02000000000000000000" pitchFamily="2" charset="0"/>
              </a:rPr>
              <a:t>Conseil &amp; accompagnement des équipes en charge des tests</a:t>
            </a:r>
          </a:p>
          <a:p>
            <a:pPr marL="628650" lvl="1"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Accompagnement sur l’industrialisation de </a:t>
            </a:r>
            <a:r>
              <a:rPr lang="fr-FR" sz="900" dirty="0" err="1">
                <a:solidFill>
                  <a:schemeClr val="tx1">
                    <a:lumMod val="75000"/>
                    <a:lumOff val="25000"/>
                  </a:schemeClr>
                </a:solidFill>
                <a:latin typeface="Roboto" panose="02000000000000000000" pitchFamily="2" charset="0"/>
                <a:ea typeface="Roboto" panose="02000000000000000000" pitchFamily="2" charset="0"/>
              </a:rPr>
              <a:t>Gerkins</a:t>
            </a:r>
            <a:endParaRPr lang="fr-FR" sz="900" dirty="0">
              <a:solidFill>
                <a:schemeClr val="tx1">
                  <a:lumMod val="75000"/>
                  <a:lumOff val="25000"/>
                </a:schemeClr>
              </a:solidFill>
              <a:latin typeface="Roboto" panose="02000000000000000000" pitchFamily="2" charset="0"/>
              <a:ea typeface="Roboto" panose="02000000000000000000" pitchFamily="2" charset="0"/>
            </a:endParaRPr>
          </a:p>
          <a:p>
            <a:pPr marL="628650" lvl="1"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Aide à la rédaction des cahiers de tests (JIRA et Confluence) </a:t>
            </a:r>
          </a:p>
          <a:p>
            <a:pPr marL="628650" lvl="1"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Définition des bonnes pratiques avec les équipes de test suite à leur expériences &amp; feedbacks</a:t>
            </a:r>
          </a:p>
          <a:p>
            <a:pPr marL="628650" lvl="1"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Mise en place d’X-Ray et accompagnement à son utilisation</a:t>
            </a:r>
          </a:p>
          <a:p>
            <a:pPr marL="628650" lvl="1"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Accompagnement de la mise en place de test automatique via </a:t>
            </a:r>
            <a:r>
              <a:rPr lang="fr-FR" sz="900" dirty="0" err="1">
                <a:solidFill>
                  <a:schemeClr val="tx1">
                    <a:lumMod val="75000"/>
                    <a:lumOff val="25000"/>
                  </a:schemeClr>
                </a:solidFill>
                <a:latin typeface="Roboto" panose="02000000000000000000" pitchFamily="2" charset="0"/>
                <a:ea typeface="Roboto" panose="02000000000000000000" pitchFamily="2" charset="0"/>
              </a:rPr>
              <a:t>Cucumber</a:t>
            </a:r>
            <a:r>
              <a:rPr lang="fr-FR" sz="900" dirty="0">
                <a:solidFill>
                  <a:schemeClr val="tx1">
                    <a:lumMod val="75000"/>
                    <a:lumOff val="25000"/>
                  </a:schemeClr>
                </a:solidFill>
                <a:latin typeface="Roboto" panose="02000000000000000000" pitchFamily="2" charset="0"/>
                <a:ea typeface="Roboto" panose="02000000000000000000" pitchFamily="2" charset="0"/>
              </a:rPr>
              <a:t>/Jenkins</a:t>
            </a:r>
            <a:endParaRPr lang="fr-FR" sz="900" b="1" dirty="0">
              <a:solidFill>
                <a:schemeClr val="tx1">
                  <a:lumMod val="75000"/>
                  <a:lumOff val="25000"/>
                </a:schemeClr>
              </a:solidFill>
              <a:latin typeface="Roboto" panose="02000000000000000000" pitchFamily="2" charset="0"/>
              <a:ea typeface="Roboto" panose="02000000000000000000" pitchFamily="2" charset="0"/>
            </a:endParaRPr>
          </a:p>
          <a:p>
            <a:pPr lvl="1" algn="just">
              <a:spcAft>
                <a:spcPts val="600"/>
              </a:spcAft>
            </a:pPr>
            <a:r>
              <a:rPr lang="fr-FR" sz="900" b="1" dirty="0">
                <a:solidFill>
                  <a:schemeClr val="tx1">
                    <a:lumMod val="75000"/>
                    <a:lumOff val="25000"/>
                  </a:schemeClr>
                </a:solidFill>
                <a:latin typeface="Roboto" panose="02000000000000000000" pitchFamily="2" charset="0"/>
                <a:ea typeface="Roboto" panose="02000000000000000000" pitchFamily="2" charset="0"/>
              </a:rPr>
              <a:t>2018 – </a:t>
            </a:r>
            <a:r>
              <a:rPr lang="fr-FR" sz="900" dirty="0">
                <a:solidFill>
                  <a:schemeClr val="tx1">
                    <a:lumMod val="75000"/>
                    <a:lumOff val="25000"/>
                  </a:schemeClr>
                </a:solidFill>
                <a:latin typeface="Roboto" panose="02000000000000000000" pitchFamily="2" charset="0"/>
                <a:ea typeface="Roboto" panose="02000000000000000000" pitchFamily="2" charset="0"/>
              </a:rPr>
              <a:t>Gestion de projet de migration JIRA Software &amp; Confluence dans le Cloud d’</a:t>
            </a:r>
            <a:r>
              <a:rPr lang="fr-FR" sz="900" dirty="0" err="1">
                <a:solidFill>
                  <a:schemeClr val="tx1">
                    <a:lumMod val="75000"/>
                    <a:lumOff val="25000"/>
                  </a:schemeClr>
                </a:solidFill>
                <a:latin typeface="Roboto" panose="02000000000000000000" pitchFamily="2" charset="0"/>
                <a:ea typeface="Roboto" panose="02000000000000000000" pitchFamily="2" charset="0"/>
              </a:rPr>
              <a:t>Atlassian</a:t>
            </a:r>
            <a:r>
              <a:rPr lang="fr-FR" sz="900" dirty="0">
                <a:solidFill>
                  <a:schemeClr val="tx1">
                    <a:lumMod val="75000"/>
                    <a:lumOff val="25000"/>
                  </a:schemeClr>
                </a:solidFill>
                <a:latin typeface="Roboto" panose="02000000000000000000" pitchFamily="2" charset="0"/>
                <a:ea typeface="Roboto" panose="02000000000000000000" pitchFamily="2" charset="0"/>
              </a:rPr>
              <a:t> sur une version JIRA Software &amp; Confluence Serveur.</a:t>
            </a:r>
          </a:p>
          <a:p>
            <a:pPr marL="628650" lvl="1"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Rédaction de </a:t>
            </a:r>
            <a:r>
              <a:rPr lang="fr-FR" sz="900" dirty="0" err="1">
                <a:solidFill>
                  <a:schemeClr val="tx1">
                    <a:lumMod val="75000"/>
                    <a:lumOff val="25000"/>
                  </a:schemeClr>
                </a:solidFill>
                <a:latin typeface="Roboto" panose="02000000000000000000" pitchFamily="2" charset="0"/>
                <a:ea typeface="Roboto" panose="02000000000000000000" pitchFamily="2" charset="0"/>
              </a:rPr>
              <a:t>Request</a:t>
            </a:r>
            <a:r>
              <a:rPr lang="fr-FR" sz="900" dirty="0">
                <a:solidFill>
                  <a:schemeClr val="tx1">
                    <a:lumMod val="75000"/>
                    <a:lumOff val="25000"/>
                  </a:schemeClr>
                </a:solidFill>
                <a:latin typeface="Roboto" panose="02000000000000000000" pitchFamily="2" charset="0"/>
                <a:ea typeface="Roboto" panose="02000000000000000000" pitchFamily="2" charset="0"/>
              </a:rPr>
              <a:t> for </a:t>
            </a:r>
            <a:r>
              <a:rPr lang="fr-FR" sz="900" dirty="0" err="1">
                <a:solidFill>
                  <a:schemeClr val="tx1">
                    <a:lumMod val="75000"/>
                    <a:lumOff val="25000"/>
                  </a:schemeClr>
                </a:solidFill>
                <a:latin typeface="Roboto" panose="02000000000000000000" pitchFamily="2" charset="0"/>
                <a:ea typeface="Roboto" panose="02000000000000000000" pitchFamily="2" charset="0"/>
              </a:rPr>
              <a:t>Proposal</a:t>
            </a:r>
            <a:r>
              <a:rPr lang="fr-FR" sz="900" dirty="0">
                <a:solidFill>
                  <a:schemeClr val="tx1">
                    <a:lumMod val="75000"/>
                    <a:lumOff val="25000"/>
                  </a:schemeClr>
                </a:solidFill>
                <a:latin typeface="Roboto" panose="02000000000000000000" pitchFamily="2" charset="0"/>
                <a:ea typeface="Roboto" panose="02000000000000000000" pitchFamily="2" charset="0"/>
              </a:rPr>
              <a:t> pour la migration</a:t>
            </a:r>
          </a:p>
          <a:p>
            <a:pPr marL="1085850" lvl="2" indent="-171450" algn="just">
              <a:spcAft>
                <a:spcPts val="600"/>
              </a:spcAft>
              <a:buFont typeface="Courier New" panose="02070309020205020404" pitchFamily="49" charset="0"/>
              <a:buChar char="o"/>
            </a:pPr>
            <a:r>
              <a:rPr lang="fr-FR" sz="800" dirty="0">
                <a:solidFill>
                  <a:schemeClr val="tx1">
                    <a:lumMod val="75000"/>
                    <a:lumOff val="25000"/>
                  </a:schemeClr>
                </a:solidFill>
                <a:latin typeface="Roboto" panose="02000000000000000000" pitchFamily="2" charset="0"/>
                <a:ea typeface="Roboto" panose="02000000000000000000" pitchFamily="2" charset="0"/>
              </a:rPr>
              <a:t>Choix possible de migration</a:t>
            </a:r>
            <a:endParaRPr lang="fr-FR" sz="900" dirty="0">
              <a:solidFill>
                <a:schemeClr val="tx1">
                  <a:lumMod val="75000"/>
                  <a:lumOff val="25000"/>
                </a:schemeClr>
              </a:solidFill>
              <a:latin typeface="Roboto" panose="02000000000000000000" pitchFamily="2" charset="0"/>
              <a:ea typeface="Roboto" panose="02000000000000000000" pitchFamily="2" charset="0"/>
            </a:endParaRPr>
          </a:p>
          <a:p>
            <a:pPr marL="628650" lvl="1"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Conseil sur le choix du prestataire expert </a:t>
            </a:r>
            <a:r>
              <a:rPr lang="fr-FR" sz="900" dirty="0" err="1">
                <a:solidFill>
                  <a:schemeClr val="tx1">
                    <a:lumMod val="75000"/>
                    <a:lumOff val="25000"/>
                  </a:schemeClr>
                </a:solidFill>
                <a:latin typeface="Roboto" panose="02000000000000000000" pitchFamily="2" charset="0"/>
                <a:ea typeface="Roboto" panose="02000000000000000000" pitchFamily="2" charset="0"/>
              </a:rPr>
              <a:t>Atlassian</a:t>
            </a:r>
            <a:endParaRPr lang="fr-FR" sz="900" dirty="0">
              <a:solidFill>
                <a:schemeClr val="tx1">
                  <a:lumMod val="75000"/>
                  <a:lumOff val="25000"/>
                </a:schemeClr>
              </a:solidFill>
              <a:latin typeface="Roboto" panose="02000000000000000000" pitchFamily="2" charset="0"/>
              <a:ea typeface="Roboto" panose="02000000000000000000" pitchFamily="2" charset="0"/>
            </a:endParaRPr>
          </a:p>
          <a:p>
            <a:pPr marL="628650" lvl="1"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Conseil sur le choix d’infrastructure et de solution finale pour la migration</a:t>
            </a:r>
          </a:p>
          <a:p>
            <a:pPr marL="628650" lvl="1"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Accompagnement de ce prestataire à la prise d’information sur l’existant</a:t>
            </a:r>
          </a:p>
          <a:p>
            <a:pPr marL="628650" lvl="1"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Coordination d’une équipe de 5 personnes sur ce projet.</a:t>
            </a:r>
          </a:p>
          <a:p>
            <a:pPr marL="628650" lvl="1"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Coordination des équipes internes Kering sur les aspects du </a:t>
            </a:r>
            <a:r>
              <a:rPr lang="fr-FR" sz="900" dirty="0" err="1">
                <a:solidFill>
                  <a:schemeClr val="tx1">
                    <a:lumMod val="75000"/>
                    <a:lumOff val="25000"/>
                  </a:schemeClr>
                </a:solidFill>
                <a:latin typeface="Roboto" panose="02000000000000000000" pitchFamily="2" charset="0"/>
                <a:ea typeface="Roboto" panose="02000000000000000000" pitchFamily="2" charset="0"/>
              </a:rPr>
              <a:t>hosting</a:t>
            </a:r>
            <a:r>
              <a:rPr lang="fr-FR" sz="900" dirty="0">
                <a:solidFill>
                  <a:schemeClr val="tx1">
                    <a:lumMod val="75000"/>
                    <a:lumOff val="25000"/>
                  </a:schemeClr>
                </a:solidFill>
                <a:latin typeface="Roboto" panose="02000000000000000000" pitchFamily="2" charset="0"/>
                <a:ea typeface="Roboto" panose="02000000000000000000" pitchFamily="2" charset="0"/>
              </a:rPr>
              <a:t>, de la sécurité, des accès et des tests à réaliser.</a:t>
            </a:r>
          </a:p>
          <a:p>
            <a:pPr marL="628650" lvl="1"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Responsable de la communication auprès des utilisateurs des outils d’</a:t>
            </a:r>
            <a:r>
              <a:rPr lang="fr-FR" sz="900" dirty="0" err="1">
                <a:solidFill>
                  <a:schemeClr val="tx1">
                    <a:lumMod val="75000"/>
                    <a:lumOff val="25000"/>
                  </a:schemeClr>
                </a:solidFill>
                <a:latin typeface="Roboto" panose="02000000000000000000" pitchFamily="2" charset="0"/>
                <a:ea typeface="Roboto" panose="02000000000000000000" pitchFamily="2" charset="0"/>
              </a:rPr>
              <a:t>Atlassian</a:t>
            </a:r>
            <a:r>
              <a:rPr lang="fr-FR" sz="900" dirty="0">
                <a:solidFill>
                  <a:schemeClr val="tx1">
                    <a:lumMod val="75000"/>
                    <a:lumOff val="25000"/>
                  </a:schemeClr>
                </a:solidFill>
                <a:latin typeface="Roboto" panose="02000000000000000000" pitchFamily="2" charset="0"/>
                <a:ea typeface="Roboto" panose="02000000000000000000" pitchFamily="2" charset="0"/>
              </a:rPr>
              <a:t> (plus de 850 utilisateurs lors de la migration)</a:t>
            </a:r>
          </a:p>
          <a:p>
            <a:pPr lvl="1" algn="just">
              <a:spcAft>
                <a:spcPts val="600"/>
              </a:spcAft>
            </a:pPr>
            <a:r>
              <a:rPr lang="fr-FR" sz="900" b="1" dirty="0">
                <a:solidFill>
                  <a:schemeClr val="tx1">
                    <a:lumMod val="75000"/>
                    <a:lumOff val="25000"/>
                  </a:schemeClr>
                </a:solidFill>
                <a:latin typeface="Roboto" panose="02000000000000000000" pitchFamily="2" charset="0"/>
                <a:ea typeface="Roboto" panose="02000000000000000000" pitchFamily="2" charset="0"/>
              </a:rPr>
              <a:t>2017 – 2018 </a:t>
            </a:r>
            <a:r>
              <a:rPr lang="fr-FR" sz="900" dirty="0">
                <a:solidFill>
                  <a:schemeClr val="tx1">
                    <a:lumMod val="75000"/>
                    <a:lumOff val="25000"/>
                  </a:schemeClr>
                </a:solidFill>
                <a:latin typeface="Roboto" panose="02000000000000000000" pitchFamily="2" charset="0"/>
                <a:ea typeface="Roboto" panose="02000000000000000000" pitchFamily="2" charset="0"/>
              </a:rPr>
              <a:t>– Méthodes Agiles &amp; gestion de projet.</a:t>
            </a:r>
          </a:p>
          <a:p>
            <a:pPr marL="628650" lvl="1" indent="-171450" algn="just">
              <a:spcAft>
                <a:spcPts val="600"/>
              </a:spcAft>
              <a:buFont typeface="Arial" panose="020B0604020202020204" pitchFamily="34" charset="0"/>
              <a:buChar char="•"/>
            </a:pPr>
            <a:r>
              <a:rPr lang="fr-FR" sz="900" dirty="0">
                <a:solidFill>
                  <a:schemeClr val="tx1">
                    <a:lumMod val="75000"/>
                    <a:lumOff val="25000"/>
                  </a:schemeClr>
                </a:solidFill>
                <a:latin typeface="Roboto" panose="02000000000000000000" pitchFamily="2" charset="0"/>
                <a:ea typeface="Roboto" panose="02000000000000000000" pitchFamily="2" charset="0"/>
              </a:rPr>
              <a:t>Formalisation et configurations de JIRA (Espaces, Workflows, Type de tickets, Champs personnalisés, Écrans, Droits d’</a:t>
            </a:r>
            <a:r>
              <a:rPr lang="fr-FR" sz="900" dirty="0" err="1">
                <a:solidFill>
                  <a:schemeClr val="tx1">
                    <a:lumMod val="75000"/>
                    <a:lumOff val="25000"/>
                  </a:schemeClr>
                </a:solidFill>
                <a:latin typeface="Roboto" panose="02000000000000000000" pitchFamily="2" charset="0"/>
                <a:ea typeface="Roboto" panose="02000000000000000000" pitchFamily="2" charset="0"/>
              </a:rPr>
              <a:t>accès,Etc</a:t>
            </a:r>
            <a:r>
              <a:rPr lang="fr-FR" sz="900" dirty="0">
                <a:solidFill>
                  <a:schemeClr val="tx1">
                    <a:lumMod val="75000"/>
                    <a:lumOff val="25000"/>
                  </a:schemeClr>
                </a:solidFill>
                <a:latin typeface="Roboto" panose="02000000000000000000" pitchFamily="2" charset="0"/>
                <a:ea typeface="Roboto" panose="02000000000000000000" pitchFamily="2" charset="0"/>
              </a:rPr>
              <a:t>…)</a:t>
            </a:r>
          </a:p>
          <a:p>
            <a:pPr marL="628650" lvl="1"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Mise en place des processus pour la gestion de l’activité pour les projets IT Agile sur JIRA.</a:t>
            </a:r>
          </a:p>
          <a:p>
            <a:pPr marL="1085850" lvl="2"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Définition des types de tickets JIRA par catégorie sur JIRA.</a:t>
            </a:r>
          </a:p>
          <a:p>
            <a:pPr marL="1085850" lvl="2"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Création de workflows et d’écrans spécifiques par types de ticket JIRA</a:t>
            </a:r>
          </a:p>
          <a:p>
            <a:pPr marL="1085850" lvl="2"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Établissement de la stratégie de test dans JIRA</a:t>
            </a:r>
          </a:p>
          <a:p>
            <a:pPr marL="1085850" lvl="2" indent="-171450" algn="just">
              <a:spcAft>
                <a:spcPts val="600"/>
              </a:spcAft>
              <a:buFont typeface="Courier New" panose="02070309020205020404" pitchFamily="49" charset="0"/>
              <a:buChar char="o"/>
            </a:pPr>
            <a:r>
              <a:rPr lang="fr-FR" sz="900" dirty="0">
                <a:solidFill>
                  <a:schemeClr val="tx1">
                    <a:lumMod val="75000"/>
                    <a:lumOff val="25000"/>
                  </a:schemeClr>
                </a:solidFill>
                <a:latin typeface="Roboto" panose="02000000000000000000" pitchFamily="2" charset="0"/>
                <a:ea typeface="Roboto" panose="02000000000000000000" pitchFamily="2" charset="0"/>
              </a:rPr>
              <a:t>Établissement de la responsabilité des acteurs dans JIRA pour chaque type de ticket et le workflow associés.</a:t>
            </a:r>
          </a:p>
          <a:p>
            <a:pPr lvl="1" algn="just">
              <a:spcAft>
                <a:spcPts val="600"/>
              </a:spcAft>
            </a:pPr>
            <a:r>
              <a:rPr lang="fr-FR" sz="900" b="1" dirty="0">
                <a:solidFill>
                  <a:schemeClr val="tx1">
                    <a:lumMod val="75000"/>
                    <a:lumOff val="25000"/>
                  </a:schemeClr>
                </a:solidFill>
                <a:latin typeface="Roboto" panose="02000000000000000000" pitchFamily="2" charset="0"/>
                <a:ea typeface="Roboto" panose="02000000000000000000" pitchFamily="2" charset="0"/>
              </a:rPr>
              <a:t>2017 </a:t>
            </a:r>
            <a:r>
              <a:rPr lang="fr-FR" sz="900" dirty="0">
                <a:solidFill>
                  <a:schemeClr val="tx1">
                    <a:lumMod val="75000"/>
                    <a:lumOff val="25000"/>
                  </a:schemeClr>
                </a:solidFill>
                <a:latin typeface="Roboto" panose="02000000000000000000" pitchFamily="2" charset="0"/>
                <a:ea typeface="Roboto" panose="02000000000000000000" pitchFamily="2" charset="0"/>
              </a:rPr>
              <a:t>– Mise en place de JIRA Software et Confluence Cloud pour la gestion de projet du </a:t>
            </a:r>
            <a:r>
              <a:rPr lang="fr-FR" sz="900" dirty="0" err="1">
                <a:solidFill>
                  <a:schemeClr val="tx1">
                    <a:lumMod val="75000"/>
                    <a:lumOff val="25000"/>
                  </a:schemeClr>
                </a:solidFill>
                <a:latin typeface="Roboto" panose="02000000000000000000" pitchFamily="2" charset="0"/>
                <a:ea typeface="Roboto" panose="02000000000000000000" pitchFamily="2" charset="0"/>
              </a:rPr>
              <a:t>build</a:t>
            </a:r>
            <a:r>
              <a:rPr lang="fr-FR" sz="900" dirty="0">
                <a:solidFill>
                  <a:schemeClr val="tx1">
                    <a:lumMod val="75000"/>
                    <a:lumOff val="25000"/>
                  </a:schemeClr>
                </a:solidFill>
                <a:latin typeface="Roboto" panose="02000000000000000000" pitchFamily="2" charset="0"/>
                <a:ea typeface="Roboto" panose="02000000000000000000" pitchFamily="2" charset="0"/>
              </a:rPr>
              <a:t>.</a:t>
            </a:r>
          </a:p>
          <a:p>
            <a:pPr lvl="1" algn="just"/>
            <a:r>
              <a:rPr lang="fr-FR" sz="900" b="1" dirty="0">
                <a:solidFill>
                  <a:schemeClr val="tx1">
                    <a:lumMod val="75000"/>
                    <a:lumOff val="25000"/>
                  </a:schemeClr>
                </a:solidFill>
                <a:latin typeface="Roboto" panose="02000000000000000000" pitchFamily="2" charset="0"/>
                <a:ea typeface="Roboto" panose="02000000000000000000" pitchFamily="2" charset="0"/>
              </a:rPr>
              <a:t>Sujets &amp; Technologies abordés pendant cette mission : </a:t>
            </a:r>
          </a:p>
          <a:p>
            <a:pPr lvl="1" algn="just">
              <a:spcAft>
                <a:spcPts val="600"/>
              </a:spcAft>
            </a:pPr>
            <a:r>
              <a:rPr lang="fr-FR" sz="900" dirty="0" err="1">
                <a:solidFill>
                  <a:schemeClr val="tx1">
                    <a:lumMod val="75000"/>
                    <a:lumOff val="25000"/>
                  </a:schemeClr>
                </a:solidFill>
                <a:latin typeface="Roboto" panose="02000000000000000000" pitchFamily="2" charset="0"/>
                <a:ea typeface="Roboto" panose="02000000000000000000" pitchFamily="2" charset="0"/>
              </a:rPr>
              <a:t>AgilePgM</a:t>
            </a:r>
            <a:r>
              <a:rPr lang="fr-FR" sz="900" dirty="0">
                <a:solidFill>
                  <a:schemeClr val="tx1">
                    <a:lumMod val="75000"/>
                    <a:lumOff val="25000"/>
                  </a:schemeClr>
                </a:solidFill>
                <a:latin typeface="Roboto" panose="02000000000000000000" pitchFamily="2" charset="0"/>
                <a:ea typeface="Roboto" panose="02000000000000000000" pitchFamily="2" charset="0"/>
              </a:rPr>
              <a:t>, </a:t>
            </a:r>
            <a:r>
              <a:rPr lang="fr-FR" sz="900" dirty="0" err="1">
                <a:solidFill>
                  <a:schemeClr val="tx1">
                    <a:lumMod val="75000"/>
                    <a:lumOff val="25000"/>
                  </a:schemeClr>
                </a:solidFill>
                <a:latin typeface="Roboto" panose="02000000000000000000" pitchFamily="2" charset="0"/>
                <a:ea typeface="Roboto" panose="02000000000000000000" pitchFamily="2" charset="0"/>
              </a:rPr>
              <a:t>AgilePM</a:t>
            </a:r>
            <a:r>
              <a:rPr lang="fr-FR" sz="900" dirty="0">
                <a:solidFill>
                  <a:schemeClr val="tx1">
                    <a:lumMod val="75000"/>
                    <a:lumOff val="25000"/>
                  </a:schemeClr>
                </a:solidFill>
                <a:latin typeface="Roboto" panose="02000000000000000000" pitchFamily="2" charset="0"/>
                <a:ea typeface="Roboto" panose="02000000000000000000" pitchFamily="2" charset="0"/>
              </a:rPr>
              <a:t>, Approche « Agile », Confluence, </a:t>
            </a:r>
            <a:r>
              <a:rPr lang="fr-FR" sz="900" dirty="0" err="1">
                <a:solidFill>
                  <a:schemeClr val="tx1">
                    <a:lumMod val="75000"/>
                    <a:lumOff val="25000"/>
                  </a:schemeClr>
                </a:solidFill>
                <a:latin typeface="Roboto" panose="02000000000000000000" pitchFamily="2" charset="0"/>
                <a:ea typeface="Roboto" panose="02000000000000000000" pitchFamily="2" charset="0"/>
              </a:rPr>
              <a:t>Cucumber</a:t>
            </a:r>
            <a:r>
              <a:rPr lang="fr-FR" sz="900" dirty="0">
                <a:solidFill>
                  <a:schemeClr val="tx1">
                    <a:lumMod val="75000"/>
                    <a:lumOff val="25000"/>
                  </a:schemeClr>
                </a:solidFill>
                <a:latin typeface="Roboto" panose="02000000000000000000" pitchFamily="2" charset="0"/>
                <a:ea typeface="Roboto" panose="02000000000000000000" pitchFamily="2" charset="0"/>
              </a:rPr>
              <a:t>, Gestion de projet, </a:t>
            </a:r>
            <a:r>
              <a:rPr lang="fr-FR" sz="900" dirty="0" err="1">
                <a:solidFill>
                  <a:schemeClr val="tx1">
                    <a:lumMod val="75000"/>
                    <a:lumOff val="25000"/>
                  </a:schemeClr>
                </a:solidFill>
                <a:latin typeface="Roboto" panose="02000000000000000000" pitchFamily="2" charset="0"/>
                <a:ea typeface="Roboto" panose="02000000000000000000" pitchFamily="2" charset="0"/>
              </a:rPr>
              <a:t>Gherkins</a:t>
            </a:r>
            <a:r>
              <a:rPr lang="fr-FR" sz="900" dirty="0">
                <a:solidFill>
                  <a:schemeClr val="tx1">
                    <a:lumMod val="75000"/>
                    <a:lumOff val="25000"/>
                  </a:schemeClr>
                </a:solidFill>
                <a:latin typeface="Roboto" panose="02000000000000000000" pitchFamily="2" charset="0"/>
                <a:ea typeface="Roboto" panose="02000000000000000000" pitchFamily="2" charset="0"/>
              </a:rPr>
              <a:t>, Jenkins, Jira Confluence, JIRA Software, KANBAN, SCRUM, </a:t>
            </a:r>
            <a:endParaRPr lang="fr-FR" sz="800" dirty="0">
              <a:solidFill>
                <a:schemeClr val="tx1">
                  <a:lumMod val="75000"/>
                  <a:lumOff val="25000"/>
                </a:schemeClr>
              </a:solidFill>
              <a:latin typeface="Roboto" panose="02000000000000000000" pitchFamily="2" charset="0"/>
              <a:ea typeface="Roboto" panose="02000000000000000000" pitchFamily="2" charset="0"/>
            </a:endParaRPr>
          </a:p>
        </p:txBody>
      </p:sp>
      <p:pic>
        <p:nvPicPr>
          <p:cNvPr id="5" name="Image 4" descr="Une image contenant texte, Police, Graphique, logo&#10;&#10;Description générée automatiquement">
            <a:extLst>
              <a:ext uri="{FF2B5EF4-FFF2-40B4-BE49-F238E27FC236}">
                <a16:creationId xmlns:a16="http://schemas.microsoft.com/office/drawing/2014/main" id="{8F05F740-0728-EE10-C525-70873C9F9F51}"/>
              </a:ext>
            </a:extLst>
          </p:cNvPr>
          <p:cNvPicPr>
            <a:picLocks noChangeAspect="1"/>
          </p:cNvPicPr>
          <p:nvPr>
            <p:custDataLst>
              <p:tags r:id="rId18"/>
            </p:custDataLst>
          </p:nvPr>
        </p:nvPicPr>
        <p:blipFill rotWithShape="1">
          <a:blip r:embed="rId36"/>
          <a:srcRect t="26101" b="32031"/>
          <a:stretch/>
        </p:blipFill>
        <p:spPr>
          <a:xfrm>
            <a:off x="5665684" y="1287685"/>
            <a:ext cx="1715851" cy="477925"/>
          </a:xfrm>
          <a:prstGeom prst="rect">
            <a:avLst/>
          </a:prstGeom>
        </p:spPr>
      </p:pic>
      <p:pic>
        <p:nvPicPr>
          <p:cNvPr id="6" name="Image 5" descr="Une image contenant Police, Graphique, texte, logo&#10;&#10;Description générée automatiquement">
            <a:extLst>
              <a:ext uri="{FF2B5EF4-FFF2-40B4-BE49-F238E27FC236}">
                <a16:creationId xmlns:a16="http://schemas.microsoft.com/office/drawing/2014/main" id="{B9E671D0-565D-6490-8155-65E04EB58C6D}"/>
              </a:ext>
            </a:extLst>
          </p:cNvPr>
          <p:cNvPicPr>
            <a:picLocks noChangeAspect="1"/>
          </p:cNvPicPr>
          <p:nvPr>
            <p:custDataLst>
              <p:tags r:id="rId19"/>
            </p:custDataLst>
          </p:nvPr>
        </p:nvPicPr>
        <p:blipFill rotWithShape="1">
          <a:blip r:embed="rId37"/>
          <a:srcRect t="22664" b="21549"/>
          <a:stretch/>
        </p:blipFill>
        <p:spPr>
          <a:xfrm>
            <a:off x="6191288" y="1930198"/>
            <a:ext cx="664642" cy="261835"/>
          </a:xfrm>
          <a:prstGeom prst="rect">
            <a:avLst/>
          </a:prstGeom>
        </p:spPr>
      </p:pic>
      <p:sp>
        <p:nvSpPr>
          <p:cNvPr id="7" name="Rectangle à coins arrondis 79">
            <a:extLst>
              <a:ext uri="{FF2B5EF4-FFF2-40B4-BE49-F238E27FC236}">
                <a16:creationId xmlns:a16="http://schemas.microsoft.com/office/drawing/2014/main" id="{16A7D74E-FD78-EDD2-0C05-9392D501B653}"/>
              </a:ext>
            </a:extLst>
          </p:cNvPr>
          <p:cNvSpPr/>
          <p:nvPr>
            <p:custDataLst>
              <p:tags r:id="rId20"/>
            </p:custDataLst>
          </p:nvPr>
        </p:nvSpPr>
        <p:spPr>
          <a:xfrm>
            <a:off x="286611" y="8786612"/>
            <a:ext cx="6133381" cy="381281"/>
          </a:xfrm>
          <a:prstGeom prst="roundRect">
            <a:avLst>
              <a:gd name="adj" fmla="val 0"/>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90000" bIns="36000" rtlCol="0" anchor="ctr"/>
          <a:lstStyle/>
          <a:p>
            <a:pPr>
              <a:spcAft>
                <a:spcPts val="300"/>
              </a:spcAft>
            </a:pPr>
            <a:r>
              <a:rPr lang="en-US" sz="1200" i="1" dirty="0">
                <a:solidFill>
                  <a:schemeClr val="tx1">
                    <a:lumMod val="75000"/>
                    <a:lumOff val="25000"/>
                  </a:schemeClr>
                </a:solidFill>
                <a:latin typeface="Old Standard TT" panose="00000500000000000000" pitchFamily="2" charset="0"/>
              </a:rPr>
              <a:t>Je parle beaucoup </a:t>
            </a:r>
            <a:r>
              <a:rPr lang="en-US" sz="1200" i="1" dirty="0" err="1">
                <a:solidFill>
                  <a:schemeClr val="tx1">
                    <a:lumMod val="75000"/>
                    <a:lumOff val="25000"/>
                  </a:schemeClr>
                </a:solidFill>
                <a:latin typeface="Old Standard TT" panose="00000500000000000000" pitchFamily="2" charset="0"/>
              </a:rPr>
              <a:t>d’Agilité</a:t>
            </a:r>
            <a:r>
              <a:rPr lang="en-US" sz="1200" i="1" dirty="0">
                <a:solidFill>
                  <a:schemeClr val="tx1">
                    <a:lumMod val="75000"/>
                    <a:lumOff val="25000"/>
                  </a:schemeClr>
                </a:solidFill>
                <a:latin typeface="Old Standard TT" panose="00000500000000000000" pitchFamily="2" charset="0"/>
              </a:rPr>
              <a:t> dans </a:t>
            </a:r>
            <a:r>
              <a:rPr lang="en-US" sz="1200" i="1" dirty="0" err="1">
                <a:solidFill>
                  <a:schemeClr val="tx1">
                    <a:lumMod val="75000"/>
                    <a:lumOff val="25000"/>
                  </a:schemeClr>
                </a:solidFill>
                <a:latin typeface="Old Standard TT" panose="00000500000000000000" pitchFamily="2" charset="0"/>
              </a:rPr>
              <a:t>mes</a:t>
            </a:r>
            <a:r>
              <a:rPr lang="en-US" sz="1200" i="1" dirty="0">
                <a:solidFill>
                  <a:schemeClr val="tx1">
                    <a:lumMod val="75000"/>
                    <a:lumOff val="25000"/>
                  </a:schemeClr>
                </a:solidFill>
                <a:latin typeface="Old Standard TT" panose="00000500000000000000" pitchFamily="2" charset="0"/>
              </a:rPr>
              <a:t> </a:t>
            </a:r>
            <a:r>
              <a:rPr lang="en-US" sz="1200" i="1" dirty="0" err="1">
                <a:solidFill>
                  <a:schemeClr val="tx1">
                    <a:lumMod val="75000"/>
                    <a:lumOff val="25000"/>
                  </a:schemeClr>
                </a:solidFill>
                <a:latin typeface="Old Standard TT" panose="00000500000000000000" pitchFamily="2" charset="0"/>
              </a:rPr>
              <a:t>expériences</a:t>
            </a:r>
            <a:r>
              <a:rPr lang="en-US" sz="1200" i="1" dirty="0">
                <a:solidFill>
                  <a:schemeClr val="tx1">
                    <a:lumMod val="75000"/>
                    <a:lumOff val="25000"/>
                  </a:schemeClr>
                </a:solidFill>
                <a:latin typeface="Old Standard TT" panose="00000500000000000000" pitchFamily="2" charset="0"/>
              </a:rPr>
              <a:t>… et </a:t>
            </a:r>
            <a:r>
              <a:rPr lang="en-US" sz="1200" i="1" dirty="0" err="1">
                <a:solidFill>
                  <a:schemeClr val="tx1">
                    <a:lumMod val="75000"/>
                    <a:lumOff val="25000"/>
                  </a:schemeClr>
                </a:solidFill>
                <a:latin typeface="Old Standard TT" panose="00000500000000000000" pitchFamily="2" charset="0"/>
              </a:rPr>
              <a:t>c’est</a:t>
            </a:r>
            <a:r>
              <a:rPr lang="en-US" sz="1200" i="1" dirty="0">
                <a:solidFill>
                  <a:schemeClr val="tx1">
                    <a:lumMod val="75000"/>
                    <a:lumOff val="25000"/>
                  </a:schemeClr>
                </a:solidFill>
                <a:latin typeface="Old Standard TT" panose="00000500000000000000" pitchFamily="2" charset="0"/>
              </a:rPr>
              <a:t> quoi un </a:t>
            </a:r>
            <a:r>
              <a:rPr lang="en-US" sz="1200" i="1" dirty="0" err="1">
                <a:solidFill>
                  <a:schemeClr val="tx1">
                    <a:lumMod val="75000"/>
                    <a:lumOff val="25000"/>
                  </a:schemeClr>
                </a:solidFill>
                <a:latin typeface="Old Standard TT" panose="00000500000000000000" pitchFamily="2" charset="0"/>
              </a:rPr>
              <a:t>insuffleur</a:t>
            </a:r>
            <a:r>
              <a:rPr lang="en-US" sz="1200" i="1" dirty="0">
                <a:solidFill>
                  <a:schemeClr val="tx1">
                    <a:lumMod val="75000"/>
                    <a:lumOff val="25000"/>
                  </a:schemeClr>
                </a:solidFill>
                <a:latin typeface="Old Standard TT" panose="00000500000000000000" pitchFamily="2" charset="0"/>
              </a:rPr>
              <a:t> agile ? </a:t>
            </a:r>
          </a:p>
        </p:txBody>
      </p:sp>
      <p:sp>
        <p:nvSpPr>
          <p:cNvPr id="8" name="ZoneTexte 7">
            <a:extLst>
              <a:ext uri="{FF2B5EF4-FFF2-40B4-BE49-F238E27FC236}">
                <a16:creationId xmlns:a16="http://schemas.microsoft.com/office/drawing/2014/main" id="{8D437464-7B72-49B5-6A26-0877A10E3468}"/>
              </a:ext>
            </a:extLst>
          </p:cNvPr>
          <p:cNvSpPr txBox="1"/>
          <p:nvPr>
            <p:custDataLst>
              <p:tags r:id="rId21"/>
            </p:custDataLst>
          </p:nvPr>
        </p:nvSpPr>
        <p:spPr>
          <a:xfrm>
            <a:off x="212350" y="9096018"/>
            <a:ext cx="7062583" cy="1200329"/>
          </a:xfrm>
          <a:prstGeom prst="rect">
            <a:avLst/>
          </a:prstGeom>
          <a:noFill/>
        </p:spPr>
        <p:txBody>
          <a:bodyPr wrap="square" rtlCol="0">
            <a:spAutoFit/>
          </a:bodyPr>
          <a:lstStyle/>
          <a:p>
            <a:pPr algn="just"/>
            <a:r>
              <a:rPr lang="fr-FR" sz="900" b="1" dirty="0">
                <a:latin typeface="Roboto" panose="02000000000000000000" pitchFamily="2" charset="0"/>
                <a:ea typeface="Roboto" panose="02000000000000000000" pitchFamily="2" charset="0"/>
              </a:rPr>
              <a:t>Depuis 2013, </a:t>
            </a:r>
            <a:r>
              <a:rPr lang="fr-FR" sz="900" dirty="0">
                <a:latin typeface="Roboto" panose="02000000000000000000" pitchFamily="2" charset="0"/>
                <a:ea typeface="Roboto" panose="02000000000000000000" pitchFamily="2" charset="0"/>
              </a:rPr>
              <a:t>j’ai eu la chance de découvrir le manifeste agile et j’ai pu voir des contextes professionnels qui prônaient les valeurs de l’agilité. Ce fut, pour moi, une grande découverte !</a:t>
            </a:r>
          </a:p>
          <a:p>
            <a:pPr algn="just"/>
            <a:r>
              <a:rPr lang="fr-FR" sz="900" dirty="0">
                <a:latin typeface="Roboto" panose="02000000000000000000" pitchFamily="2" charset="0"/>
                <a:ea typeface="Roboto" panose="02000000000000000000" pitchFamily="2" charset="0"/>
              </a:rPr>
              <a:t>Ce manifeste a révolutionné </a:t>
            </a:r>
            <a:r>
              <a:rPr lang="fr-FR" sz="900" b="1" dirty="0">
                <a:latin typeface="Roboto" panose="02000000000000000000" pitchFamily="2" charset="0"/>
                <a:ea typeface="Roboto" panose="02000000000000000000" pitchFamily="2" charset="0"/>
              </a:rPr>
              <a:t>ma vision sur la gestion de projet informatique en privilégiant la flexibilité, la collaboration et l'adaptation continue </a:t>
            </a:r>
            <a:r>
              <a:rPr lang="fr-FR" sz="900" dirty="0">
                <a:latin typeface="Roboto" panose="02000000000000000000" pitchFamily="2" charset="0"/>
                <a:ea typeface="Roboto" panose="02000000000000000000" pitchFamily="2" charset="0"/>
              </a:rPr>
              <a:t>plutôt que le strict suivi d'un plan figé, comme c'est le cas dans le cycle en V traditionnel.</a:t>
            </a:r>
          </a:p>
          <a:p>
            <a:pPr algn="just"/>
            <a:endParaRPr lang="fr-FR" sz="900" dirty="0">
              <a:latin typeface="Roboto" panose="02000000000000000000" pitchFamily="2" charset="0"/>
              <a:ea typeface="Roboto" panose="02000000000000000000" pitchFamily="2" charset="0"/>
            </a:endParaRPr>
          </a:p>
          <a:p>
            <a:pPr algn="just"/>
            <a:r>
              <a:rPr lang="fr-FR" sz="900" dirty="0">
                <a:latin typeface="Roboto" panose="02000000000000000000" pitchFamily="2" charset="0"/>
                <a:ea typeface="Roboto" panose="02000000000000000000" pitchFamily="2" charset="0"/>
              </a:rPr>
              <a:t>Un « </a:t>
            </a:r>
            <a:r>
              <a:rPr lang="fr-FR" sz="900" b="1" dirty="0" err="1">
                <a:latin typeface="Roboto" panose="02000000000000000000" pitchFamily="2" charset="0"/>
                <a:ea typeface="Roboto" panose="02000000000000000000" pitchFamily="2" charset="0"/>
              </a:rPr>
              <a:t>insuffleur</a:t>
            </a:r>
            <a:r>
              <a:rPr lang="fr-FR" sz="900" b="1" dirty="0">
                <a:latin typeface="Roboto" panose="02000000000000000000" pitchFamily="2" charset="0"/>
                <a:ea typeface="Roboto" panose="02000000000000000000" pitchFamily="2" charset="0"/>
              </a:rPr>
              <a:t> Agile </a:t>
            </a:r>
            <a:r>
              <a:rPr lang="fr-FR" sz="900" dirty="0">
                <a:latin typeface="Roboto" panose="02000000000000000000" pitchFamily="2" charset="0"/>
                <a:ea typeface="Roboto" panose="02000000000000000000" pitchFamily="2" charset="0"/>
              </a:rPr>
              <a:t>» est une personne qui connait bien l’agilité, mais comprend également l’intérêt du cycle en V. </a:t>
            </a:r>
          </a:p>
          <a:p>
            <a:pPr algn="just"/>
            <a:r>
              <a:rPr lang="fr-FR" sz="900" dirty="0">
                <a:latin typeface="Roboto" panose="02000000000000000000" pitchFamily="2" charset="0"/>
                <a:ea typeface="Roboto" panose="02000000000000000000" pitchFamily="2" charset="0"/>
              </a:rPr>
              <a:t>Quel que soit le mode de gestion de projet choisi, les valeurs que prône le manifeste peuvent être « insuffler » dans cette gestion. </a:t>
            </a:r>
            <a:r>
              <a:rPr lang="fr-FR" sz="900" b="1" dirty="0">
                <a:latin typeface="Roboto" panose="02000000000000000000" pitchFamily="2" charset="0"/>
                <a:ea typeface="Roboto" panose="02000000000000000000" pitchFamily="2" charset="0"/>
              </a:rPr>
              <a:t>C’est ce que j’essaye de faire au quotidien.</a:t>
            </a:r>
          </a:p>
        </p:txBody>
      </p:sp>
      <p:grpSp>
        <p:nvGrpSpPr>
          <p:cNvPr id="13" name="Groupe 12">
            <a:extLst>
              <a:ext uri="{FF2B5EF4-FFF2-40B4-BE49-F238E27FC236}">
                <a16:creationId xmlns:a16="http://schemas.microsoft.com/office/drawing/2014/main" id="{8B6CBF50-E14C-7624-2C61-99BE168A14E4}"/>
              </a:ext>
            </a:extLst>
          </p:cNvPr>
          <p:cNvGrpSpPr/>
          <p:nvPr/>
        </p:nvGrpSpPr>
        <p:grpSpPr>
          <a:xfrm>
            <a:off x="6487414" y="345335"/>
            <a:ext cx="550080" cy="652429"/>
            <a:chOff x="3258892" y="1900954"/>
            <a:chExt cx="3457538" cy="3981931"/>
          </a:xfrm>
        </p:grpSpPr>
        <p:pic>
          <p:nvPicPr>
            <p:cNvPr id="14" name="Image 13" descr="Une image contenant art, motif, Rectangle, carré&#10;&#10;Description générée automatiquement">
              <a:extLst>
                <a:ext uri="{FF2B5EF4-FFF2-40B4-BE49-F238E27FC236}">
                  <a16:creationId xmlns:a16="http://schemas.microsoft.com/office/drawing/2014/main" id="{F4FE4E1F-A459-D4FE-9F47-B046F7DBCFE6}"/>
                </a:ext>
              </a:extLst>
            </p:cNvPr>
            <p:cNvPicPr>
              <a:picLocks noChangeAspect="1"/>
            </p:cNvPicPr>
            <p:nvPr/>
          </p:nvPicPr>
          <p:blipFill>
            <a:blip r:embed="rId38"/>
            <a:stretch>
              <a:fillRect/>
            </a:stretch>
          </p:blipFill>
          <p:spPr>
            <a:xfrm>
              <a:off x="3258892" y="1900954"/>
              <a:ext cx="3457538" cy="3981931"/>
            </a:xfrm>
            <a:prstGeom prst="rect">
              <a:avLst/>
            </a:prstGeom>
          </p:spPr>
        </p:pic>
        <p:pic>
          <p:nvPicPr>
            <p:cNvPr id="15" name="Image 14">
              <a:extLst>
                <a:ext uri="{FF2B5EF4-FFF2-40B4-BE49-F238E27FC236}">
                  <a16:creationId xmlns:a16="http://schemas.microsoft.com/office/drawing/2014/main" id="{74B9970F-CAEA-EEBE-E637-17DAF05E525F}"/>
                </a:ext>
              </a:extLst>
            </p:cNvPr>
            <p:cNvPicPr>
              <a:picLocks noChangeAspect="1"/>
            </p:cNvPicPr>
            <p:nvPr/>
          </p:nvPicPr>
          <p:blipFill>
            <a:blip r:embed="rId39"/>
            <a:stretch>
              <a:fillRect/>
            </a:stretch>
          </p:blipFill>
          <p:spPr>
            <a:xfrm>
              <a:off x="3996440" y="2011581"/>
              <a:ext cx="2608808" cy="2583627"/>
            </a:xfrm>
            <a:prstGeom prst="rect">
              <a:avLst/>
            </a:prstGeom>
          </p:spPr>
        </p:pic>
      </p:grpSp>
    </p:spTree>
    <p:extLst>
      <p:ext uri="{BB962C8B-B14F-4D97-AF65-F5344CB8AC3E}">
        <p14:creationId xmlns:p14="http://schemas.microsoft.com/office/powerpoint/2010/main" val="218402208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0"/>
</p:tagLst>
</file>

<file path=ppt/tags/tag100.xml><?xml version="1.0" encoding="utf-8"?>
<p:tagLst xmlns:a="http://schemas.openxmlformats.org/drawingml/2006/main" xmlns:r="http://schemas.openxmlformats.org/officeDocument/2006/relationships" xmlns:p="http://schemas.openxmlformats.org/presentationml/2006/main">
  <p:tag name="NUM" val="23"/>
</p:tagLst>
</file>

<file path=ppt/tags/tag101.xml><?xml version="1.0" encoding="utf-8"?>
<p:tagLst xmlns:a="http://schemas.openxmlformats.org/drawingml/2006/main" xmlns:r="http://schemas.openxmlformats.org/officeDocument/2006/relationships" xmlns:p="http://schemas.openxmlformats.org/presentationml/2006/main">
  <p:tag name="NUM" val="24"/>
</p:tagLst>
</file>

<file path=ppt/tags/tag102.xml><?xml version="1.0" encoding="utf-8"?>
<p:tagLst xmlns:a="http://schemas.openxmlformats.org/drawingml/2006/main" xmlns:r="http://schemas.openxmlformats.org/officeDocument/2006/relationships" xmlns:p="http://schemas.openxmlformats.org/presentationml/2006/main">
  <p:tag name="NUM" val="25"/>
</p:tagLst>
</file>

<file path=ppt/tags/tag103.xml><?xml version="1.0" encoding="utf-8"?>
<p:tagLst xmlns:a="http://schemas.openxmlformats.org/drawingml/2006/main" xmlns:r="http://schemas.openxmlformats.org/officeDocument/2006/relationships" xmlns:p="http://schemas.openxmlformats.org/presentationml/2006/main">
  <p:tag name="NUM" val="26"/>
</p:tagLst>
</file>

<file path=ppt/tags/tag104.xml><?xml version="1.0" encoding="utf-8"?>
<p:tagLst xmlns:a="http://schemas.openxmlformats.org/drawingml/2006/main" xmlns:r="http://schemas.openxmlformats.org/officeDocument/2006/relationships" xmlns:p="http://schemas.openxmlformats.org/presentationml/2006/main">
  <p:tag name="NUM" val="27"/>
</p:tagLst>
</file>

<file path=ppt/tags/tag105.xml><?xml version="1.0" encoding="utf-8"?>
<p:tagLst xmlns:a="http://schemas.openxmlformats.org/drawingml/2006/main" xmlns:r="http://schemas.openxmlformats.org/officeDocument/2006/relationships" xmlns:p="http://schemas.openxmlformats.org/presentationml/2006/main">
  <p:tag name="NUM" val="28"/>
</p:tagLst>
</file>

<file path=ppt/tags/tag106.xml><?xml version="1.0" encoding="utf-8"?>
<p:tagLst xmlns:a="http://schemas.openxmlformats.org/drawingml/2006/main" xmlns:r="http://schemas.openxmlformats.org/officeDocument/2006/relationships" xmlns:p="http://schemas.openxmlformats.org/presentationml/2006/main">
  <p:tag name="NUM" val="29"/>
</p:tagLst>
</file>

<file path=ppt/tags/tag107.xml><?xml version="1.0" encoding="utf-8"?>
<p:tagLst xmlns:a="http://schemas.openxmlformats.org/drawingml/2006/main" xmlns:r="http://schemas.openxmlformats.org/officeDocument/2006/relationships" xmlns:p="http://schemas.openxmlformats.org/presentationml/2006/main">
  <p:tag name="NUM" val="30"/>
</p:tagLst>
</file>

<file path=ppt/tags/tag108.xml><?xml version="1.0" encoding="utf-8"?>
<p:tagLst xmlns:a="http://schemas.openxmlformats.org/drawingml/2006/main" xmlns:r="http://schemas.openxmlformats.org/officeDocument/2006/relationships" xmlns:p="http://schemas.openxmlformats.org/presentationml/2006/main">
  <p:tag name="NUM" val="1"/>
</p:tagLst>
</file>

<file path=ppt/tags/tag109.xml><?xml version="1.0" encoding="utf-8"?>
<p:tagLst xmlns:a="http://schemas.openxmlformats.org/drawingml/2006/main" xmlns:r="http://schemas.openxmlformats.org/officeDocument/2006/relationships" xmlns:p="http://schemas.openxmlformats.org/presentationml/2006/main">
  <p:tag name="NUM" val="2"/>
</p:tagLst>
</file>

<file path=ppt/tags/tag11.xml><?xml version="1.0" encoding="utf-8"?>
<p:tagLst xmlns:a="http://schemas.openxmlformats.org/drawingml/2006/main" xmlns:r="http://schemas.openxmlformats.org/officeDocument/2006/relationships" xmlns:p="http://schemas.openxmlformats.org/presentationml/2006/main">
  <p:tag name="NUM" val="11"/>
</p:tagLst>
</file>

<file path=ppt/tags/tag110.xml><?xml version="1.0" encoding="utf-8"?>
<p:tagLst xmlns:a="http://schemas.openxmlformats.org/drawingml/2006/main" xmlns:r="http://schemas.openxmlformats.org/officeDocument/2006/relationships" xmlns:p="http://schemas.openxmlformats.org/presentationml/2006/main">
  <p:tag name="NUM" val="3"/>
</p:tagLst>
</file>

<file path=ppt/tags/tag111.xml><?xml version="1.0" encoding="utf-8"?>
<p:tagLst xmlns:a="http://schemas.openxmlformats.org/drawingml/2006/main" xmlns:r="http://schemas.openxmlformats.org/officeDocument/2006/relationships" xmlns:p="http://schemas.openxmlformats.org/presentationml/2006/main">
  <p:tag name="NUM" val="4"/>
</p:tagLst>
</file>

<file path=ppt/tags/tag112.xml><?xml version="1.0" encoding="utf-8"?>
<p:tagLst xmlns:a="http://schemas.openxmlformats.org/drawingml/2006/main" xmlns:r="http://schemas.openxmlformats.org/officeDocument/2006/relationships" xmlns:p="http://schemas.openxmlformats.org/presentationml/2006/main">
  <p:tag name="NUM" val="5"/>
</p:tagLst>
</file>

<file path=ppt/tags/tag113.xml><?xml version="1.0" encoding="utf-8"?>
<p:tagLst xmlns:a="http://schemas.openxmlformats.org/drawingml/2006/main" xmlns:r="http://schemas.openxmlformats.org/officeDocument/2006/relationships" xmlns:p="http://schemas.openxmlformats.org/presentationml/2006/main">
  <p:tag name="NUM" val="6"/>
</p:tagLst>
</file>

<file path=ppt/tags/tag114.xml><?xml version="1.0" encoding="utf-8"?>
<p:tagLst xmlns:a="http://schemas.openxmlformats.org/drawingml/2006/main" xmlns:r="http://schemas.openxmlformats.org/officeDocument/2006/relationships" xmlns:p="http://schemas.openxmlformats.org/presentationml/2006/main">
  <p:tag name="NUM" val="7"/>
</p:tagLst>
</file>

<file path=ppt/tags/tag115.xml><?xml version="1.0" encoding="utf-8"?>
<p:tagLst xmlns:a="http://schemas.openxmlformats.org/drawingml/2006/main" xmlns:r="http://schemas.openxmlformats.org/officeDocument/2006/relationships" xmlns:p="http://schemas.openxmlformats.org/presentationml/2006/main">
  <p:tag name="NUM" val="9"/>
</p:tagLst>
</file>

<file path=ppt/tags/tag116.xml><?xml version="1.0" encoding="utf-8"?>
<p:tagLst xmlns:a="http://schemas.openxmlformats.org/drawingml/2006/main" xmlns:r="http://schemas.openxmlformats.org/officeDocument/2006/relationships" xmlns:p="http://schemas.openxmlformats.org/presentationml/2006/main">
  <p:tag name="NUM" val="10"/>
</p:tagLst>
</file>

<file path=ppt/tags/tag117.xml><?xml version="1.0" encoding="utf-8"?>
<p:tagLst xmlns:a="http://schemas.openxmlformats.org/drawingml/2006/main" xmlns:r="http://schemas.openxmlformats.org/officeDocument/2006/relationships" xmlns:p="http://schemas.openxmlformats.org/presentationml/2006/main">
  <p:tag name="NUM" val="11"/>
</p:tagLst>
</file>

<file path=ppt/tags/tag118.xml><?xml version="1.0" encoding="utf-8"?>
<p:tagLst xmlns:a="http://schemas.openxmlformats.org/drawingml/2006/main" xmlns:r="http://schemas.openxmlformats.org/officeDocument/2006/relationships" xmlns:p="http://schemas.openxmlformats.org/presentationml/2006/main">
  <p:tag name="NUM" val="12"/>
</p:tagLst>
</file>

<file path=ppt/tags/tag119.xml><?xml version="1.0" encoding="utf-8"?>
<p:tagLst xmlns:a="http://schemas.openxmlformats.org/drawingml/2006/main" xmlns:r="http://schemas.openxmlformats.org/officeDocument/2006/relationships" xmlns:p="http://schemas.openxmlformats.org/presentationml/2006/main">
  <p:tag name="NUM" val="13"/>
</p:tagLst>
</file>

<file path=ppt/tags/tag12.xml><?xml version="1.0" encoding="utf-8"?>
<p:tagLst xmlns:a="http://schemas.openxmlformats.org/drawingml/2006/main" xmlns:r="http://schemas.openxmlformats.org/officeDocument/2006/relationships" xmlns:p="http://schemas.openxmlformats.org/presentationml/2006/main">
  <p:tag name="NUM" val="12"/>
</p:tagLst>
</file>

<file path=ppt/tags/tag120.xml><?xml version="1.0" encoding="utf-8"?>
<p:tagLst xmlns:a="http://schemas.openxmlformats.org/drawingml/2006/main" xmlns:r="http://schemas.openxmlformats.org/officeDocument/2006/relationships" xmlns:p="http://schemas.openxmlformats.org/presentationml/2006/main">
  <p:tag name="NUM" val="14"/>
</p:tagLst>
</file>

<file path=ppt/tags/tag121.xml><?xml version="1.0" encoding="utf-8"?>
<p:tagLst xmlns:a="http://schemas.openxmlformats.org/drawingml/2006/main" xmlns:r="http://schemas.openxmlformats.org/officeDocument/2006/relationships" xmlns:p="http://schemas.openxmlformats.org/presentationml/2006/main">
  <p:tag name="NUM" val="15"/>
</p:tagLst>
</file>

<file path=ppt/tags/tag122.xml><?xml version="1.0" encoding="utf-8"?>
<p:tagLst xmlns:a="http://schemas.openxmlformats.org/drawingml/2006/main" xmlns:r="http://schemas.openxmlformats.org/officeDocument/2006/relationships" xmlns:p="http://schemas.openxmlformats.org/presentationml/2006/main">
  <p:tag name="NUM" val="16"/>
</p:tagLst>
</file>

<file path=ppt/tags/tag123.xml><?xml version="1.0" encoding="utf-8"?>
<p:tagLst xmlns:a="http://schemas.openxmlformats.org/drawingml/2006/main" xmlns:r="http://schemas.openxmlformats.org/officeDocument/2006/relationships" xmlns:p="http://schemas.openxmlformats.org/presentationml/2006/main">
  <p:tag name="NUM" val="17"/>
</p:tagLst>
</file>

<file path=ppt/tags/tag124.xml><?xml version="1.0" encoding="utf-8"?>
<p:tagLst xmlns:a="http://schemas.openxmlformats.org/drawingml/2006/main" xmlns:r="http://schemas.openxmlformats.org/officeDocument/2006/relationships" xmlns:p="http://schemas.openxmlformats.org/presentationml/2006/main">
  <p:tag name="NUM" val="18"/>
</p:tagLst>
</file>

<file path=ppt/tags/tag125.xml><?xml version="1.0" encoding="utf-8"?>
<p:tagLst xmlns:a="http://schemas.openxmlformats.org/drawingml/2006/main" xmlns:r="http://schemas.openxmlformats.org/officeDocument/2006/relationships" xmlns:p="http://schemas.openxmlformats.org/presentationml/2006/main">
  <p:tag name="NUM" val="19"/>
</p:tagLst>
</file>

<file path=ppt/tags/tag126.xml><?xml version="1.0" encoding="utf-8"?>
<p:tagLst xmlns:a="http://schemas.openxmlformats.org/drawingml/2006/main" xmlns:r="http://schemas.openxmlformats.org/officeDocument/2006/relationships" xmlns:p="http://schemas.openxmlformats.org/presentationml/2006/main">
  <p:tag name="NUM" val="20"/>
</p:tagLst>
</file>

<file path=ppt/tags/tag127.xml><?xml version="1.0" encoding="utf-8"?>
<p:tagLst xmlns:a="http://schemas.openxmlformats.org/drawingml/2006/main" xmlns:r="http://schemas.openxmlformats.org/officeDocument/2006/relationships" xmlns:p="http://schemas.openxmlformats.org/presentationml/2006/main">
  <p:tag name="NUM" val="21"/>
</p:tagLst>
</file>

<file path=ppt/tags/tag128.xml><?xml version="1.0" encoding="utf-8"?>
<p:tagLst xmlns:a="http://schemas.openxmlformats.org/drawingml/2006/main" xmlns:r="http://schemas.openxmlformats.org/officeDocument/2006/relationships" xmlns:p="http://schemas.openxmlformats.org/presentationml/2006/main">
  <p:tag name="NUM" val="22"/>
</p:tagLst>
</file>

<file path=ppt/tags/tag129.xml><?xml version="1.0" encoding="utf-8"?>
<p:tagLst xmlns:a="http://schemas.openxmlformats.org/drawingml/2006/main" xmlns:r="http://schemas.openxmlformats.org/officeDocument/2006/relationships" xmlns:p="http://schemas.openxmlformats.org/presentationml/2006/main">
  <p:tag name="NUM" val="23"/>
</p:tagLst>
</file>

<file path=ppt/tags/tag13.xml><?xml version="1.0" encoding="utf-8"?>
<p:tagLst xmlns:a="http://schemas.openxmlformats.org/drawingml/2006/main" xmlns:r="http://schemas.openxmlformats.org/officeDocument/2006/relationships" xmlns:p="http://schemas.openxmlformats.org/presentationml/2006/main">
  <p:tag name="NUM" val="13"/>
</p:tagLst>
</file>

<file path=ppt/tags/tag130.xml><?xml version="1.0" encoding="utf-8"?>
<p:tagLst xmlns:a="http://schemas.openxmlformats.org/drawingml/2006/main" xmlns:r="http://schemas.openxmlformats.org/officeDocument/2006/relationships" xmlns:p="http://schemas.openxmlformats.org/presentationml/2006/main">
  <p:tag name="NUM" val="24"/>
</p:tagLst>
</file>

<file path=ppt/tags/tag131.xml><?xml version="1.0" encoding="utf-8"?>
<p:tagLst xmlns:a="http://schemas.openxmlformats.org/drawingml/2006/main" xmlns:r="http://schemas.openxmlformats.org/officeDocument/2006/relationships" xmlns:p="http://schemas.openxmlformats.org/presentationml/2006/main">
  <p:tag name="NUM" val="25"/>
</p:tagLst>
</file>

<file path=ppt/tags/tag132.xml><?xml version="1.0" encoding="utf-8"?>
<p:tagLst xmlns:a="http://schemas.openxmlformats.org/drawingml/2006/main" xmlns:r="http://schemas.openxmlformats.org/officeDocument/2006/relationships" xmlns:p="http://schemas.openxmlformats.org/presentationml/2006/main">
  <p:tag name="NUM" val="26"/>
</p:tagLst>
</file>

<file path=ppt/tags/tag133.xml><?xml version="1.0" encoding="utf-8"?>
<p:tagLst xmlns:a="http://schemas.openxmlformats.org/drawingml/2006/main" xmlns:r="http://schemas.openxmlformats.org/officeDocument/2006/relationships" xmlns:p="http://schemas.openxmlformats.org/presentationml/2006/main">
  <p:tag name="NUM" val="27"/>
</p:tagLst>
</file>

<file path=ppt/tags/tag134.xml><?xml version="1.0" encoding="utf-8"?>
<p:tagLst xmlns:a="http://schemas.openxmlformats.org/drawingml/2006/main" xmlns:r="http://schemas.openxmlformats.org/officeDocument/2006/relationships" xmlns:p="http://schemas.openxmlformats.org/presentationml/2006/main">
  <p:tag name="NUM" val="28"/>
</p:tagLst>
</file>

<file path=ppt/tags/tag135.xml><?xml version="1.0" encoding="utf-8"?>
<p:tagLst xmlns:a="http://schemas.openxmlformats.org/drawingml/2006/main" xmlns:r="http://schemas.openxmlformats.org/officeDocument/2006/relationships" xmlns:p="http://schemas.openxmlformats.org/presentationml/2006/main">
  <p:tag name="NUM" val="29"/>
</p:tagLst>
</file>

<file path=ppt/tags/tag136.xml><?xml version="1.0" encoding="utf-8"?>
<p:tagLst xmlns:a="http://schemas.openxmlformats.org/drawingml/2006/main" xmlns:r="http://schemas.openxmlformats.org/officeDocument/2006/relationships" xmlns:p="http://schemas.openxmlformats.org/presentationml/2006/main">
  <p:tag name="NUM" val="30"/>
</p:tagLst>
</file>

<file path=ppt/tags/tag137.xml><?xml version="1.0" encoding="utf-8"?>
<p:tagLst xmlns:a="http://schemas.openxmlformats.org/drawingml/2006/main" xmlns:r="http://schemas.openxmlformats.org/officeDocument/2006/relationships" xmlns:p="http://schemas.openxmlformats.org/presentationml/2006/main">
  <p:tag name="NUM" val="31"/>
</p:tagLst>
</file>

<file path=ppt/tags/tag138.xml><?xml version="1.0" encoding="utf-8"?>
<p:tagLst xmlns:a="http://schemas.openxmlformats.org/drawingml/2006/main" xmlns:r="http://schemas.openxmlformats.org/officeDocument/2006/relationships" xmlns:p="http://schemas.openxmlformats.org/presentationml/2006/main">
  <p:tag name="NUM" val="32"/>
</p:tagLst>
</file>

<file path=ppt/tags/tag139.xml><?xml version="1.0" encoding="utf-8"?>
<p:tagLst xmlns:a="http://schemas.openxmlformats.org/drawingml/2006/main" xmlns:r="http://schemas.openxmlformats.org/officeDocument/2006/relationships" xmlns:p="http://schemas.openxmlformats.org/presentationml/2006/main">
  <p:tag name="NUM" val="33"/>
</p:tagLst>
</file>

<file path=ppt/tags/tag14.xml><?xml version="1.0" encoding="utf-8"?>
<p:tagLst xmlns:a="http://schemas.openxmlformats.org/drawingml/2006/main" xmlns:r="http://schemas.openxmlformats.org/officeDocument/2006/relationships" xmlns:p="http://schemas.openxmlformats.org/presentationml/2006/main">
  <p:tag name="NUM" val="14"/>
</p:tagLst>
</file>

<file path=ppt/tags/tag140.xml><?xml version="1.0" encoding="utf-8"?>
<p:tagLst xmlns:a="http://schemas.openxmlformats.org/drawingml/2006/main" xmlns:r="http://schemas.openxmlformats.org/officeDocument/2006/relationships" xmlns:p="http://schemas.openxmlformats.org/presentationml/2006/main">
  <p:tag name="NUM" val="1"/>
</p:tagLst>
</file>

<file path=ppt/tags/tag141.xml><?xml version="1.0" encoding="utf-8"?>
<p:tagLst xmlns:a="http://schemas.openxmlformats.org/drawingml/2006/main" xmlns:r="http://schemas.openxmlformats.org/officeDocument/2006/relationships" xmlns:p="http://schemas.openxmlformats.org/presentationml/2006/main">
  <p:tag name="NUM" val="2"/>
</p:tagLst>
</file>

<file path=ppt/tags/tag142.xml><?xml version="1.0" encoding="utf-8"?>
<p:tagLst xmlns:a="http://schemas.openxmlformats.org/drawingml/2006/main" xmlns:r="http://schemas.openxmlformats.org/officeDocument/2006/relationships" xmlns:p="http://schemas.openxmlformats.org/presentationml/2006/main">
  <p:tag name="NUM" val="3"/>
</p:tagLst>
</file>

<file path=ppt/tags/tag143.xml><?xml version="1.0" encoding="utf-8"?>
<p:tagLst xmlns:a="http://schemas.openxmlformats.org/drawingml/2006/main" xmlns:r="http://schemas.openxmlformats.org/officeDocument/2006/relationships" xmlns:p="http://schemas.openxmlformats.org/presentationml/2006/main">
  <p:tag name="NUM" val="4"/>
</p:tagLst>
</file>

<file path=ppt/tags/tag144.xml><?xml version="1.0" encoding="utf-8"?>
<p:tagLst xmlns:a="http://schemas.openxmlformats.org/drawingml/2006/main" xmlns:r="http://schemas.openxmlformats.org/officeDocument/2006/relationships" xmlns:p="http://schemas.openxmlformats.org/presentationml/2006/main">
  <p:tag name="NUM" val="5"/>
</p:tagLst>
</file>

<file path=ppt/tags/tag145.xml><?xml version="1.0" encoding="utf-8"?>
<p:tagLst xmlns:a="http://schemas.openxmlformats.org/drawingml/2006/main" xmlns:r="http://schemas.openxmlformats.org/officeDocument/2006/relationships" xmlns:p="http://schemas.openxmlformats.org/presentationml/2006/main">
  <p:tag name="NUM" val="6"/>
</p:tagLst>
</file>

<file path=ppt/tags/tag146.xml><?xml version="1.0" encoding="utf-8"?>
<p:tagLst xmlns:a="http://schemas.openxmlformats.org/drawingml/2006/main" xmlns:r="http://schemas.openxmlformats.org/officeDocument/2006/relationships" xmlns:p="http://schemas.openxmlformats.org/presentationml/2006/main">
  <p:tag name="NUM" val="7"/>
</p:tagLst>
</file>

<file path=ppt/tags/tag147.xml><?xml version="1.0" encoding="utf-8"?>
<p:tagLst xmlns:a="http://schemas.openxmlformats.org/drawingml/2006/main" xmlns:r="http://schemas.openxmlformats.org/officeDocument/2006/relationships" xmlns:p="http://schemas.openxmlformats.org/presentationml/2006/main">
  <p:tag name="NUM" val="9"/>
</p:tagLst>
</file>

<file path=ppt/tags/tag148.xml><?xml version="1.0" encoding="utf-8"?>
<p:tagLst xmlns:a="http://schemas.openxmlformats.org/drawingml/2006/main" xmlns:r="http://schemas.openxmlformats.org/officeDocument/2006/relationships" xmlns:p="http://schemas.openxmlformats.org/presentationml/2006/main">
  <p:tag name="NUM" val="10"/>
</p:tagLst>
</file>

<file path=ppt/tags/tag149.xml><?xml version="1.0" encoding="utf-8"?>
<p:tagLst xmlns:a="http://schemas.openxmlformats.org/drawingml/2006/main" xmlns:r="http://schemas.openxmlformats.org/officeDocument/2006/relationships" xmlns:p="http://schemas.openxmlformats.org/presentationml/2006/main">
  <p:tag name="NUM" val="11"/>
</p:tagLst>
</file>

<file path=ppt/tags/tag15.xml><?xml version="1.0" encoding="utf-8"?>
<p:tagLst xmlns:a="http://schemas.openxmlformats.org/drawingml/2006/main" xmlns:r="http://schemas.openxmlformats.org/officeDocument/2006/relationships" xmlns:p="http://schemas.openxmlformats.org/presentationml/2006/main">
  <p:tag name="NUM" val="15"/>
</p:tagLst>
</file>

<file path=ppt/tags/tag150.xml><?xml version="1.0" encoding="utf-8"?>
<p:tagLst xmlns:a="http://schemas.openxmlformats.org/drawingml/2006/main" xmlns:r="http://schemas.openxmlformats.org/officeDocument/2006/relationships" xmlns:p="http://schemas.openxmlformats.org/presentationml/2006/main">
  <p:tag name="NUM" val="12"/>
</p:tagLst>
</file>

<file path=ppt/tags/tag151.xml><?xml version="1.0" encoding="utf-8"?>
<p:tagLst xmlns:a="http://schemas.openxmlformats.org/drawingml/2006/main" xmlns:r="http://schemas.openxmlformats.org/officeDocument/2006/relationships" xmlns:p="http://schemas.openxmlformats.org/presentationml/2006/main">
  <p:tag name="NUM" val="13"/>
</p:tagLst>
</file>

<file path=ppt/tags/tag152.xml><?xml version="1.0" encoding="utf-8"?>
<p:tagLst xmlns:a="http://schemas.openxmlformats.org/drawingml/2006/main" xmlns:r="http://schemas.openxmlformats.org/officeDocument/2006/relationships" xmlns:p="http://schemas.openxmlformats.org/presentationml/2006/main">
  <p:tag name="NUM" val="14"/>
</p:tagLst>
</file>

<file path=ppt/tags/tag153.xml><?xml version="1.0" encoding="utf-8"?>
<p:tagLst xmlns:a="http://schemas.openxmlformats.org/drawingml/2006/main" xmlns:r="http://schemas.openxmlformats.org/officeDocument/2006/relationships" xmlns:p="http://schemas.openxmlformats.org/presentationml/2006/main">
  <p:tag name="NUM" val="15"/>
</p:tagLst>
</file>

<file path=ppt/tags/tag154.xml><?xml version="1.0" encoding="utf-8"?>
<p:tagLst xmlns:a="http://schemas.openxmlformats.org/drawingml/2006/main" xmlns:r="http://schemas.openxmlformats.org/officeDocument/2006/relationships" xmlns:p="http://schemas.openxmlformats.org/presentationml/2006/main">
  <p:tag name="NUM" val="16"/>
</p:tagLst>
</file>

<file path=ppt/tags/tag155.xml><?xml version="1.0" encoding="utf-8"?>
<p:tagLst xmlns:a="http://schemas.openxmlformats.org/drawingml/2006/main" xmlns:r="http://schemas.openxmlformats.org/officeDocument/2006/relationships" xmlns:p="http://schemas.openxmlformats.org/presentationml/2006/main">
  <p:tag name="NUM" val="17"/>
</p:tagLst>
</file>

<file path=ppt/tags/tag156.xml><?xml version="1.0" encoding="utf-8"?>
<p:tagLst xmlns:a="http://schemas.openxmlformats.org/drawingml/2006/main" xmlns:r="http://schemas.openxmlformats.org/officeDocument/2006/relationships" xmlns:p="http://schemas.openxmlformats.org/presentationml/2006/main">
  <p:tag name="NUM" val="18"/>
</p:tagLst>
</file>

<file path=ppt/tags/tag157.xml><?xml version="1.0" encoding="utf-8"?>
<p:tagLst xmlns:a="http://schemas.openxmlformats.org/drawingml/2006/main" xmlns:r="http://schemas.openxmlformats.org/officeDocument/2006/relationships" xmlns:p="http://schemas.openxmlformats.org/presentationml/2006/main">
  <p:tag name="NUM" val="19"/>
</p:tagLst>
</file>

<file path=ppt/tags/tag158.xml><?xml version="1.0" encoding="utf-8"?>
<p:tagLst xmlns:a="http://schemas.openxmlformats.org/drawingml/2006/main" xmlns:r="http://schemas.openxmlformats.org/officeDocument/2006/relationships" xmlns:p="http://schemas.openxmlformats.org/presentationml/2006/main">
  <p:tag name="NUM" val="20"/>
</p:tagLst>
</file>

<file path=ppt/tags/tag159.xml><?xml version="1.0" encoding="utf-8"?>
<p:tagLst xmlns:a="http://schemas.openxmlformats.org/drawingml/2006/main" xmlns:r="http://schemas.openxmlformats.org/officeDocument/2006/relationships" xmlns:p="http://schemas.openxmlformats.org/presentationml/2006/main">
  <p:tag name="NUM" val="21"/>
</p:tagLst>
</file>

<file path=ppt/tags/tag16.xml><?xml version="1.0" encoding="utf-8"?>
<p:tagLst xmlns:a="http://schemas.openxmlformats.org/drawingml/2006/main" xmlns:r="http://schemas.openxmlformats.org/officeDocument/2006/relationships" xmlns:p="http://schemas.openxmlformats.org/presentationml/2006/main">
  <p:tag name="NUM" val="16"/>
</p:tagLst>
</file>

<file path=ppt/tags/tag160.xml><?xml version="1.0" encoding="utf-8"?>
<p:tagLst xmlns:a="http://schemas.openxmlformats.org/drawingml/2006/main" xmlns:r="http://schemas.openxmlformats.org/officeDocument/2006/relationships" xmlns:p="http://schemas.openxmlformats.org/presentationml/2006/main">
  <p:tag name="NUM" val="22"/>
</p:tagLst>
</file>

<file path=ppt/tags/tag161.xml><?xml version="1.0" encoding="utf-8"?>
<p:tagLst xmlns:a="http://schemas.openxmlformats.org/drawingml/2006/main" xmlns:r="http://schemas.openxmlformats.org/officeDocument/2006/relationships" xmlns:p="http://schemas.openxmlformats.org/presentationml/2006/main">
  <p:tag name="NUM" val="23"/>
</p:tagLst>
</file>

<file path=ppt/tags/tag162.xml><?xml version="1.0" encoding="utf-8"?>
<p:tagLst xmlns:a="http://schemas.openxmlformats.org/drawingml/2006/main" xmlns:r="http://schemas.openxmlformats.org/officeDocument/2006/relationships" xmlns:p="http://schemas.openxmlformats.org/presentationml/2006/main">
  <p:tag name="NUM" val="24"/>
</p:tagLst>
</file>

<file path=ppt/tags/tag163.xml><?xml version="1.0" encoding="utf-8"?>
<p:tagLst xmlns:a="http://schemas.openxmlformats.org/drawingml/2006/main" xmlns:r="http://schemas.openxmlformats.org/officeDocument/2006/relationships" xmlns:p="http://schemas.openxmlformats.org/presentationml/2006/main">
  <p:tag name="NUM" val="25"/>
</p:tagLst>
</file>

<file path=ppt/tags/tag164.xml><?xml version="1.0" encoding="utf-8"?>
<p:tagLst xmlns:a="http://schemas.openxmlformats.org/drawingml/2006/main" xmlns:r="http://schemas.openxmlformats.org/officeDocument/2006/relationships" xmlns:p="http://schemas.openxmlformats.org/presentationml/2006/main">
  <p:tag name="NUM" val="26"/>
</p:tagLst>
</file>

<file path=ppt/tags/tag165.xml><?xml version="1.0" encoding="utf-8"?>
<p:tagLst xmlns:a="http://schemas.openxmlformats.org/drawingml/2006/main" xmlns:r="http://schemas.openxmlformats.org/officeDocument/2006/relationships" xmlns:p="http://schemas.openxmlformats.org/presentationml/2006/main">
  <p:tag name="NUM" val="27"/>
</p:tagLst>
</file>

<file path=ppt/tags/tag166.xml><?xml version="1.0" encoding="utf-8"?>
<p:tagLst xmlns:a="http://schemas.openxmlformats.org/drawingml/2006/main" xmlns:r="http://schemas.openxmlformats.org/officeDocument/2006/relationships" xmlns:p="http://schemas.openxmlformats.org/presentationml/2006/main">
  <p:tag name="NUM" val="28"/>
</p:tagLst>
</file>

<file path=ppt/tags/tag167.xml><?xml version="1.0" encoding="utf-8"?>
<p:tagLst xmlns:a="http://schemas.openxmlformats.org/drawingml/2006/main" xmlns:r="http://schemas.openxmlformats.org/officeDocument/2006/relationships" xmlns:p="http://schemas.openxmlformats.org/presentationml/2006/main">
  <p:tag name="NUM" val="29"/>
</p:tagLst>
</file>

<file path=ppt/tags/tag168.xml><?xml version="1.0" encoding="utf-8"?>
<p:tagLst xmlns:a="http://schemas.openxmlformats.org/drawingml/2006/main" xmlns:r="http://schemas.openxmlformats.org/officeDocument/2006/relationships" xmlns:p="http://schemas.openxmlformats.org/presentationml/2006/main">
  <p:tag name="NUM" val="30"/>
</p:tagLst>
</file>

<file path=ppt/tags/tag169.xml><?xml version="1.0" encoding="utf-8"?>
<p:tagLst xmlns:a="http://schemas.openxmlformats.org/drawingml/2006/main" xmlns:r="http://schemas.openxmlformats.org/officeDocument/2006/relationships" xmlns:p="http://schemas.openxmlformats.org/presentationml/2006/main">
  <p:tag name="NUM" val="31"/>
</p:tagLst>
</file>

<file path=ppt/tags/tag17.xml><?xml version="1.0" encoding="utf-8"?>
<p:tagLst xmlns:a="http://schemas.openxmlformats.org/drawingml/2006/main" xmlns:r="http://schemas.openxmlformats.org/officeDocument/2006/relationships" xmlns:p="http://schemas.openxmlformats.org/presentationml/2006/main">
  <p:tag name="NUM" val="17"/>
</p:tagLst>
</file>

<file path=ppt/tags/tag170.xml><?xml version="1.0" encoding="utf-8"?>
<p:tagLst xmlns:a="http://schemas.openxmlformats.org/drawingml/2006/main" xmlns:r="http://schemas.openxmlformats.org/officeDocument/2006/relationships" xmlns:p="http://schemas.openxmlformats.org/presentationml/2006/main">
  <p:tag name="NUM" val="32"/>
</p:tagLst>
</file>

<file path=ppt/tags/tag171.xml><?xml version="1.0" encoding="utf-8"?>
<p:tagLst xmlns:a="http://schemas.openxmlformats.org/drawingml/2006/main" xmlns:r="http://schemas.openxmlformats.org/officeDocument/2006/relationships" xmlns:p="http://schemas.openxmlformats.org/presentationml/2006/main">
  <p:tag name="NUM" val="33"/>
</p:tagLst>
</file>

<file path=ppt/tags/tag172.xml><?xml version="1.0" encoding="utf-8"?>
<p:tagLst xmlns:a="http://schemas.openxmlformats.org/drawingml/2006/main" xmlns:r="http://schemas.openxmlformats.org/officeDocument/2006/relationships" xmlns:p="http://schemas.openxmlformats.org/presentationml/2006/main">
  <p:tag name="NUM" val="34"/>
</p:tagLst>
</file>

<file path=ppt/tags/tag173.xml><?xml version="1.0" encoding="utf-8"?>
<p:tagLst xmlns:a="http://schemas.openxmlformats.org/drawingml/2006/main" xmlns:r="http://schemas.openxmlformats.org/officeDocument/2006/relationships" xmlns:p="http://schemas.openxmlformats.org/presentationml/2006/main">
  <p:tag name="NUM" val="35"/>
</p:tagLst>
</file>

<file path=ppt/tags/tag174.xml><?xml version="1.0" encoding="utf-8"?>
<p:tagLst xmlns:a="http://schemas.openxmlformats.org/drawingml/2006/main" xmlns:r="http://schemas.openxmlformats.org/officeDocument/2006/relationships" xmlns:p="http://schemas.openxmlformats.org/presentationml/2006/main">
  <p:tag name="NUM" val="36"/>
</p:tagLst>
</file>

<file path=ppt/tags/tag175.xml><?xml version="1.0" encoding="utf-8"?>
<p:tagLst xmlns:a="http://schemas.openxmlformats.org/drawingml/2006/main" xmlns:r="http://schemas.openxmlformats.org/officeDocument/2006/relationships" xmlns:p="http://schemas.openxmlformats.org/presentationml/2006/main">
  <p:tag name="NUM" val="1"/>
</p:tagLst>
</file>

<file path=ppt/tags/tag176.xml><?xml version="1.0" encoding="utf-8"?>
<p:tagLst xmlns:a="http://schemas.openxmlformats.org/drawingml/2006/main" xmlns:r="http://schemas.openxmlformats.org/officeDocument/2006/relationships" xmlns:p="http://schemas.openxmlformats.org/presentationml/2006/main">
  <p:tag name="NUM" val="2"/>
</p:tagLst>
</file>

<file path=ppt/tags/tag177.xml><?xml version="1.0" encoding="utf-8"?>
<p:tagLst xmlns:a="http://schemas.openxmlformats.org/drawingml/2006/main" xmlns:r="http://schemas.openxmlformats.org/officeDocument/2006/relationships" xmlns:p="http://schemas.openxmlformats.org/presentationml/2006/main">
  <p:tag name="NUM" val="3"/>
</p:tagLst>
</file>

<file path=ppt/tags/tag178.xml><?xml version="1.0" encoding="utf-8"?>
<p:tagLst xmlns:a="http://schemas.openxmlformats.org/drawingml/2006/main" xmlns:r="http://schemas.openxmlformats.org/officeDocument/2006/relationships" xmlns:p="http://schemas.openxmlformats.org/presentationml/2006/main">
  <p:tag name="NUM" val="4"/>
</p:tagLst>
</file>

<file path=ppt/tags/tag179.xml><?xml version="1.0" encoding="utf-8"?>
<p:tagLst xmlns:a="http://schemas.openxmlformats.org/drawingml/2006/main" xmlns:r="http://schemas.openxmlformats.org/officeDocument/2006/relationships" xmlns:p="http://schemas.openxmlformats.org/presentationml/2006/main">
  <p:tag name="NUM" val="5"/>
</p:tagLst>
</file>

<file path=ppt/tags/tag18.xml><?xml version="1.0" encoding="utf-8"?>
<p:tagLst xmlns:a="http://schemas.openxmlformats.org/drawingml/2006/main" xmlns:r="http://schemas.openxmlformats.org/officeDocument/2006/relationships" xmlns:p="http://schemas.openxmlformats.org/presentationml/2006/main">
  <p:tag name="NUM" val="18"/>
</p:tagLst>
</file>

<file path=ppt/tags/tag180.xml><?xml version="1.0" encoding="utf-8"?>
<p:tagLst xmlns:a="http://schemas.openxmlformats.org/drawingml/2006/main" xmlns:r="http://schemas.openxmlformats.org/officeDocument/2006/relationships" xmlns:p="http://schemas.openxmlformats.org/presentationml/2006/main">
  <p:tag name="NUM" val="6"/>
</p:tagLst>
</file>

<file path=ppt/tags/tag181.xml><?xml version="1.0" encoding="utf-8"?>
<p:tagLst xmlns:a="http://schemas.openxmlformats.org/drawingml/2006/main" xmlns:r="http://schemas.openxmlformats.org/officeDocument/2006/relationships" xmlns:p="http://schemas.openxmlformats.org/presentationml/2006/main">
  <p:tag name="NUM" val="7"/>
</p:tagLst>
</file>

<file path=ppt/tags/tag182.xml><?xml version="1.0" encoding="utf-8"?>
<p:tagLst xmlns:a="http://schemas.openxmlformats.org/drawingml/2006/main" xmlns:r="http://schemas.openxmlformats.org/officeDocument/2006/relationships" xmlns:p="http://schemas.openxmlformats.org/presentationml/2006/main">
  <p:tag name="NUM" val="8"/>
</p:tagLst>
</file>

<file path=ppt/tags/tag183.xml><?xml version="1.0" encoding="utf-8"?>
<p:tagLst xmlns:a="http://schemas.openxmlformats.org/drawingml/2006/main" xmlns:r="http://schemas.openxmlformats.org/officeDocument/2006/relationships" xmlns:p="http://schemas.openxmlformats.org/presentationml/2006/main">
  <p:tag name="NUM" val="9"/>
</p:tagLst>
</file>

<file path=ppt/tags/tag184.xml><?xml version="1.0" encoding="utf-8"?>
<p:tagLst xmlns:a="http://schemas.openxmlformats.org/drawingml/2006/main" xmlns:r="http://schemas.openxmlformats.org/officeDocument/2006/relationships" xmlns:p="http://schemas.openxmlformats.org/presentationml/2006/main">
  <p:tag name="NUM" val="10"/>
</p:tagLst>
</file>

<file path=ppt/tags/tag185.xml><?xml version="1.0" encoding="utf-8"?>
<p:tagLst xmlns:a="http://schemas.openxmlformats.org/drawingml/2006/main" xmlns:r="http://schemas.openxmlformats.org/officeDocument/2006/relationships" xmlns:p="http://schemas.openxmlformats.org/presentationml/2006/main">
  <p:tag name="NUM" val="12"/>
</p:tagLst>
</file>

<file path=ppt/tags/tag186.xml><?xml version="1.0" encoding="utf-8"?>
<p:tagLst xmlns:a="http://schemas.openxmlformats.org/drawingml/2006/main" xmlns:r="http://schemas.openxmlformats.org/officeDocument/2006/relationships" xmlns:p="http://schemas.openxmlformats.org/presentationml/2006/main">
  <p:tag name="NUM" val="13"/>
</p:tagLst>
</file>

<file path=ppt/tags/tag187.xml><?xml version="1.0" encoding="utf-8"?>
<p:tagLst xmlns:a="http://schemas.openxmlformats.org/drawingml/2006/main" xmlns:r="http://schemas.openxmlformats.org/officeDocument/2006/relationships" xmlns:p="http://schemas.openxmlformats.org/presentationml/2006/main">
  <p:tag name="NUM" val="14"/>
</p:tagLst>
</file>

<file path=ppt/tags/tag188.xml><?xml version="1.0" encoding="utf-8"?>
<p:tagLst xmlns:a="http://schemas.openxmlformats.org/drawingml/2006/main" xmlns:r="http://schemas.openxmlformats.org/officeDocument/2006/relationships" xmlns:p="http://schemas.openxmlformats.org/presentationml/2006/main">
  <p:tag name="NUM" val="15"/>
</p:tagLst>
</file>

<file path=ppt/tags/tag189.xml><?xml version="1.0" encoding="utf-8"?>
<p:tagLst xmlns:a="http://schemas.openxmlformats.org/drawingml/2006/main" xmlns:r="http://schemas.openxmlformats.org/officeDocument/2006/relationships" xmlns:p="http://schemas.openxmlformats.org/presentationml/2006/main">
  <p:tag name="NUM" val="16"/>
</p:tagLst>
</file>

<file path=ppt/tags/tag19.xml><?xml version="1.0" encoding="utf-8"?>
<p:tagLst xmlns:a="http://schemas.openxmlformats.org/drawingml/2006/main" xmlns:r="http://schemas.openxmlformats.org/officeDocument/2006/relationships" xmlns:p="http://schemas.openxmlformats.org/presentationml/2006/main">
  <p:tag name="NUM" val="19"/>
</p:tagLst>
</file>

<file path=ppt/tags/tag190.xml><?xml version="1.0" encoding="utf-8"?>
<p:tagLst xmlns:a="http://schemas.openxmlformats.org/drawingml/2006/main" xmlns:r="http://schemas.openxmlformats.org/officeDocument/2006/relationships" xmlns:p="http://schemas.openxmlformats.org/presentationml/2006/main">
  <p:tag name="NUM" val="17"/>
</p:tagLst>
</file>

<file path=ppt/tags/tag191.xml><?xml version="1.0" encoding="utf-8"?>
<p:tagLst xmlns:a="http://schemas.openxmlformats.org/drawingml/2006/main" xmlns:r="http://schemas.openxmlformats.org/officeDocument/2006/relationships" xmlns:p="http://schemas.openxmlformats.org/presentationml/2006/main">
  <p:tag name="NUM" val="18"/>
</p:tagLst>
</file>

<file path=ppt/tags/tag192.xml><?xml version="1.0" encoding="utf-8"?>
<p:tagLst xmlns:a="http://schemas.openxmlformats.org/drawingml/2006/main" xmlns:r="http://schemas.openxmlformats.org/officeDocument/2006/relationships" xmlns:p="http://schemas.openxmlformats.org/presentationml/2006/main">
  <p:tag name="NUM" val="19"/>
</p:tagLst>
</file>

<file path=ppt/tags/tag193.xml><?xml version="1.0" encoding="utf-8"?>
<p:tagLst xmlns:a="http://schemas.openxmlformats.org/drawingml/2006/main" xmlns:r="http://schemas.openxmlformats.org/officeDocument/2006/relationships" xmlns:p="http://schemas.openxmlformats.org/presentationml/2006/main">
  <p:tag name="NUM" val="20"/>
</p:tagLst>
</file>

<file path=ppt/tags/tag194.xml><?xml version="1.0" encoding="utf-8"?>
<p:tagLst xmlns:a="http://schemas.openxmlformats.org/drawingml/2006/main" xmlns:r="http://schemas.openxmlformats.org/officeDocument/2006/relationships" xmlns:p="http://schemas.openxmlformats.org/presentationml/2006/main">
  <p:tag name="NUM" val="21"/>
</p:tagLst>
</file>

<file path=ppt/tags/tag195.xml><?xml version="1.0" encoding="utf-8"?>
<p:tagLst xmlns:a="http://schemas.openxmlformats.org/drawingml/2006/main" xmlns:r="http://schemas.openxmlformats.org/officeDocument/2006/relationships" xmlns:p="http://schemas.openxmlformats.org/presentationml/2006/main">
  <p:tag name="NUM" val="22"/>
</p:tagLst>
</file>

<file path=ppt/tags/tag196.xml><?xml version="1.0" encoding="utf-8"?>
<p:tagLst xmlns:a="http://schemas.openxmlformats.org/drawingml/2006/main" xmlns:r="http://schemas.openxmlformats.org/officeDocument/2006/relationships" xmlns:p="http://schemas.openxmlformats.org/presentationml/2006/main">
  <p:tag name="NUM" val="23"/>
</p:tagLst>
</file>

<file path=ppt/tags/tag197.xml><?xml version="1.0" encoding="utf-8"?>
<p:tagLst xmlns:a="http://schemas.openxmlformats.org/drawingml/2006/main" xmlns:r="http://schemas.openxmlformats.org/officeDocument/2006/relationships" xmlns:p="http://schemas.openxmlformats.org/presentationml/2006/main">
  <p:tag name="NUM" val="24"/>
</p:tagLst>
</file>

<file path=ppt/tags/tag198.xml><?xml version="1.0" encoding="utf-8"?>
<p:tagLst xmlns:a="http://schemas.openxmlformats.org/drawingml/2006/main" xmlns:r="http://schemas.openxmlformats.org/officeDocument/2006/relationships" xmlns:p="http://schemas.openxmlformats.org/presentationml/2006/main">
  <p:tag name="NUM" val="25"/>
</p:tagLst>
</file>

<file path=ppt/tags/tag199.xml><?xml version="1.0" encoding="utf-8"?>
<p:tagLst xmlns:a="http://schemas.openxmlformats.org/drawingml/2006/main" xmlns:r="http://schemas.openxmlformats.org/officeDocument/2006/relationships" xmlns:p="http://schemas.openxmlformats.org/presentationml/2006/main">
  <p:tag name="NUM" val="26"/>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20"/>
</p:tagLst>
</file>

<file path=ppt/tags/tag200.xml><?xml version="1.0" encoding="utf-8"?>
<p:tagLst xmlns:a="http://schemas.openxmlformats.org/drawingml/2006/main" xmlns:r="http://schemas.openxmlformats.org/officeDocument/2006/relationships" xmlns:p="http://schemas.openxmlformats.org/presentationml/2006/main">
  <p:tag name="NUM" val="27"/>
</p:tagLst>
</file>

<file path=ppt/tags/tag201.xml><?xml version="1.0" encoding="utf-8"?>
<p:tagLst xmlns:a="http://schemas.openxmlformats.org/drawingml/2006/main" xmlns:r="http://schemas.openxmlformats.org/officeDocument/2006/relationships" xmlns:p="http://schemas.openxmlformats.org/presentationml/2006/main">
  <p:tag name="NUM" val="28"/>
</p:tagLst>
</file>

<file path=ppt/tags/tag202.xml><?xml version="1.0" encoding="utf-8"?>
<p:tagLst xmlns:a="http://schemas.openxmlformats.org/drawingml/2006/main" xmlns:r="http://schemas.openxmlformats.org/officeDocument/2006/relationships" xmlns:p="http://schemas.openxmlformats.org/presentationml/2006/main">
  <p:tag name="NUM" val="29"/>
</p:tagLst>
</file>

<file path=ppt/tags/tag203.xml><?xml version="1.0" encoding="utf-8"?>
<p:tagLst xmlns:a="http://schemas.openxmlformats.org/drawingml/2006/main" xmlns:r="http://schemas.openxmlformats.org/officeDocument/2006/relationships" xmlns:p="http://schemas.openxmlformats.org/presentationml/2006/main">
  <p:tag name="NUM" val="30"/>
</p:tagLst>
</file>

<file path=ppt/tags/tag204.xml><?xml version="1.0" encoding="utf-8"?>
<p:tagLst xmlns:a="http://schemas.openxmlformats.org/drawingml/2006/main" xmlns:r="http://schemas.openxmlformats.org/officeDocument/2006/relationships" xmlns:p="http://schemas.openxmlformats.org/presentationml/2006/main">
  <p:tag name="NUM" val="31"/>
</p:tagLst>
</file>

<file path=ppt/tags/tag205.xml><?xml version="1.0" encoding="utf-8"?>
<p:tagLst xmlns:a="http://schemas.openxmlformats.org/drawingml/2006/main" xmlns:r="http://schemas.openxmlformats.org/officeDocument/2006/relationships" xmlns:p="http://schemas.openxmlformats.org/presentationml/2006/main">
  <p:tag name="NUM" val="32"/>
</p:tagLst>
</file>

<file path=ppt/tags/tag206.xml><?xml version="1.0" encoding="utf-8"?>
<p:tagLst xmlns:a="http://schemas.openxmlformats.org/drawingml/2006/main" xmlns:r="http://schemas.openxmlformats.org/officeDocument/2006/relationships" xmlns:p="http://schemas.openxmlformats.org/presentationml/2006/main">
  <p:tag name="NUM" val="33"/>
</p:tagLst>
</file>

<file path=ppt/tags/tag207.xml><?xml version="1.0" encoding="utf-8"?>
<p:tagLst xmlns:a="http://schemas.openxmlformats.org/drawingml/2006/main" xmlns:r="http://schemas.openxmlformats.org/officeDocument/2006/relationships" xmlns:p="http://schemas.openxmlformats.org/presentationml/2006/main">
  <p:tag name="NUM" val="34"/>
</p:tagLst>
</file>

<file path=ppt/tags/tag208.xml><?xml version="1.0" encoding="utf-8"?>
<p:tagLst xmlns:a="http://schemas.openxmlformats.org/drawingml/2006/main" xmlns:r="http://schemas.openxmlformats.org/officeDocument/2006/relationships" xmlns:p="http://schemas.openxmlformats.org/presentationml/2006/main">
  <p:tag name="NUM" val="35"/>
</p:tagLst>
</file>

<file path=ppt/tags/tag209.xml><?xml version="1.0" encoding="utf-8"?>
<p:tagLst xmlns:a="http://schemas.openxmlformats.org/drawingml/2006/main" xmlns:r="http://schemas.openxmlformats.org/officeDocument/2006/relationships" xmlns:p="http://schemas.openxmlformats.org/presentationml/2006/main">
  <p:tag name="NUM" val="36"/>
</p:tagLst>
</file>

<file path=ppt/tags/tag21.xml><?xml version="1.0" encoding="utf-8"?>
<p:tagLst xmlns:a="http://schemas.openxmlformats.org/drawingml/2006/main" xmlns:r="http://schemas.openxmlformats.org/officeDocument/2006/relationships" xmlns:p="http://schemas.openxmlformats.org/presentationml/2006/main">
  <p:tag name="NUM" val="21"/>
</p:tagLst>
</file>

<file path=ppt/tags/tag210.xml><?xml version="1.0" encoding="utf-8"?>
<p:tagLst xmlns:a="http://schemas.openxmlformats.org/drawingml/2006/main" xmlns:r="http://schemas.openxmlformats.org/officeDocument/2006/relationships" xmlns:p="http://schemas.openxmlformats.org/presentationml/2006/main">
  <p:tag name="NUM" val="37"/>
</p:tagLst>
</file>

<file path=ppt/tags/tag211.xml><?xml version="1.0" encoding="utf-8"?>
<p:tagLst xmlns:a="http://schemas.openxmlformats.org/drawingml/2006/main" xmlns:r="http://schemas.openxmlformats.org/officeDocument/2006/relationships" xmlns:p="http://schemas.openxmlformats.org/presentationml/2006/main">
  <p:tag name="NUM" val="38"/>
</p:tagLst>
</file>

<file path=ppt/tags/tag212.xml><?xml version="1.0" encoding="utf-8"?>
<p:tagLst xmlns:a="http://schemas.openxmlformats.org/drawingml/2006/main" xmlns:r="http://schemas.openxmlformats.org/officeDocument/2006/relationships" xmlns:p="http://schemas.openxmlformats.org/presentationml/2006/main">
  <p:tag name="NUM" val="39"/>
</p:tagLst>
</file>

<file path=ppt/tags/tag213.xml><?xml version="1.0" encoding="utf-8"?>
<p:tagLst xmlns:a="http://schemas.openxmlformats.org/drawingml/2006/main" xmlns:r="http://schemas.openxmlformats.org/officeDocument/2006/relationships" xmlns:p="http://schemas.openxmlformats.org/presentationml/2006/main">
  <p:tag name="NUM" val="40"/>
</p:tagLst>
</file>

<file path=ppt/tags/tag214.xml><?xml version="1.0" encoding="utf-8"?>
<p:tagLst xmlns:a="http://schemas.openxmlformats.org/drawingml/2006/main" xmlns:r="http://schemas.openxmlformats.org/officeDocument/2006/relationships" xmlns:p="http://schemas.openxmlformats.org/presentationml/2006/main">
  <p:tag name="NUM" val="41"/>
</p:tagLst>
</file>

<file path=ppt/tags/tag215.xml><?xml version="1.0" encoding="utf-8"?>
<p:tagLst xmlns:a="http://schemas.openxmlformats.org/drawingml/2006/main" xmlns:r="http://schemas.openxmlformats.org/officeDocument/2006/relationships" xmlns:p="http://schemas.openxmlformats.org/presentationml/2006/main">
  <p:tag name="NUM" val="42"/>
</p:tagLst>
</file>

<file path=ppt/tags/tag216.xml><?xml version="1.0" encoding="utf-8"?>
<p:tagLst xmlns:a="http://schemas.openxmlformats.org/drawingml/2006/main" xmlns:r="http://schemas.openxmlformats.org/officeDocument/2006/relationships" xmlns:p="http://schemas.openxmlformats.org/presentationml/2006/main">
  <p:tag name="NUM" val="43"/>
</p:tagLst>
</file>

<file path=ppt/tags/tag217.xml><?xml version="1.0" encoding="utf-8"?>
<p:tagLst xmlns:a="http://schemas.openxmlformats.org/drawingml/2006/main" xmlns:r="http://schemas.openxmlformats.org/officeDocument/2006/relationships" xmlns:p="http://schemas.openxmlformats.org/presentationml/2006/main">
  <p:tag name="NUM" val="1"/>
</p:tagLst>
</file>

<file path=ppt/tags/tag218.xml><?xml version="1.0" encoding="utf-8"?>
<p:tagLst xmlns:a="http://schemas.openxmlformats.org/drawingml/2006/main" xmlns:r="http://schemas.openxmlformats.org/officeDocument/2006/relationships" xmlns:p="http://schemas.openxmlformats.org/presentationml/2006/main">
  <p:tag name="NUM" val="2"/>
</p:tagLst>
</file>

<file path=ppt/tags/tag219.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22"/>
</p:tagLst>
</file>

<file path=ppt/tags/tag220.xml><?xml version="1.0" encoding="utf-8"?>
<p:tagLst xmlns:a="http://schemas.openxmlformats.org/drawingml/2006/main" xmlns:r="http://schemas.openxmlformats.org/officeDocument/2006/relationships" xmlns:p="http://schemas.openxmlformats.org/presentationml/2006/main">
  <p:tag name="NUM" val="4"/>
</p:tagLst>
</file>

<file path=ppt/tags/tag221.xml><?xml version="1.0" encoding="utf-8"?>
<p:tagLst xmlns:a="http://schemas.openxmlformats.org/drawingml/2006/main" xmlns:r="http://schemas.openxmlformats.org/officeDocument/2006/relationships" xmlns:p="http://schemas.openxmlformats.org/presentationml/2006/main">
  <p:tag name="NUM" val="5"/>
</p:tagLst>
</file>

<file path=ppt/tags/tag222.xml><?xml version="1.0" encoding="utf-8"?>
<p:tagLst xmlns:a="http://schemas.openxmlformats.org/drawingml/2006/main" xmlns:r="http://schemas.openxmlformats.org/officeDocument/2006/relationships" xmlns:p="http://schemas.openxmlformats.org/presentationml/2006/main">
  <p:tag name="NUM" val="6"/>
</p:tagLst>
</file>

<file path=ppt/tags/tag223.xml><?xml version="1.0" encoding="utf-8"?>
<p:tagLst xmlns:a="http://schemas.openxmlformats.org/drawingml/2006/main" xmlns:r="http://schemas.openxmlformats.org/officeDocument/2006/relationships" xmlns:p="http://schemas.openxmlformats.org/presentationml/2006/main">
  <p:tag name="NUM" val="7"/>
</p:tagLst>
</file>

<file path=ppt/tags/tag224.xml><?xml version="1.0" encoding="utf-8"?>
<p:tagLst xmlns:a="http://schemas.openxmlformats.org/drawingml/2006/main" xmlns:r="http://schemas.openxmlformats.org/officeDocument/2006/relationships" xmlns:p="http://schemas.openxmlformats.org/presentationml/2006/main">
  <p:tag name="NUM" val="8"/>
</p:tagLst>
</file>

<file path=ppt/tags/tag225.xml><?xml version="1.0" encoding="utf-8"?>
<p:tagLst xmlns:a="http://schemas.openxmlformats.org/drawingml/2006/main" xmlns:r="http://schemas.openxmlformats.org/officeDocument/2006/relationships" xmlns:p="http://schemas.openxmlformats.org/presentationml/2006/main">
  <p:tag name="NUM" val="10"/>
</p:tagLst>
</file>

<file path=ppt/tags/tag226.xml><?xml version="1.0" encoding="utf-8"?>
<p:tagLst xmlns:a="http://schemas.openxmlformats.org/drawingml/2006/main" xmlns:r="http://schemas.openxmlformats.org/officeDocument/2006/relationships" xmlns:p="http://schemas.openxmlformats.org/presentationml/2006/main">
  <p:tag name="NUM" val="11"/>
</p:tagLst>
</file>

<file path=ppt/tags/tag227.xml><?xml version="1.0" encoding="utf-8"?>
<p:tagLst xmlns:a="http://schemas.openxmlformats.org/drawingml/2006/main" xmlns:r="http://schemas.openxmlformats.org/officeDocument/2006/relationships" xmlns:p="http://schemas.openxmlformats.org/presentationml/2006/main">
  <p:tag name="NUM" val="12"/>
</p:tagLst>
</file>

<file path=ppt/tags/tag228.xml><?xml version="1.0" encoding="utf-8"?>
<p:tagLst xmlns:a="http://schemas.openxmlformats.org/drawingml/2006/main" xmlns:r="http://schemas.openxmlformats.org/officeDocument/2006/relationships" xmlns:p="http://schemas.openxmlformats.org/presentationml/2006/main">
  <p:tag name="NUM" val="13"/>
</p:tagLst>
</file>

<file path=ppt/tags/tag229.xml><?xml version="1.0" encoding="utf-8"?>
<p:tagLst xmlns:a="http://schemas.openxmlformats.org/drawingml/2006/main" xmlns:r="http://schemas.openxmlformats.org/officeDocument/2006/relationships" xmlns:p="http://schemas.openxmlformats.org/presentationml/2006/main">
  <p:tag name="NUM" val="14"/>
</p:tagLst>
</file>

<file path=ppt/tags/tag23.xml><?xml version="1.0" encoding="utf-8"?>
<p:tagLst xmlns:a="http://schemas.openxmlformats.org/drawingml/2006/main" xmlns:r="http://schemas.openxmlformats.org/officeDocument/2006/relationships" xmlns:p="http://schemas.openxmlformats.org/presentationml/2006/main">
  <p:tag name="NUM" val="23"/>
</p:tagLst>
</file>

<file path=ppt/tags/tag230.xml><?xml version="1.0" encoding="utf-8"?>
<p:tagLst xmlns:a="http://schemas.openxmlformats.org/drawingml/2006/main" xmlns:r="http://schemas.openxmlformats.org/officeDocument/2006/relationships" xmlns:p="http://schemas.openxmlformats.org/presentationml/2006/main">
  <p:tag name="NUM" val="15"/>
</p:tagLst>
</file>

<file path=ppt/tags/tag231.xml><?xml version="1.0" encoding="utf-8"?>
<p:tagLst xmlns:a="http://schemas.openxmlformats.org/drawingml/2006/main" xmlns:r="http://schemas.openxmlformats.org/officeDocument/2006/relationships" xmlns:p="http://schemas.openxmlformats.org/presentationml/2006/main">
  <p:tag name="NUM" val="16"/>
</p:tagLst>
</file>

<file path=ppt/tags/tag232.xml><?xml version="1.0" encoding="utf-8"?>
<p:tagLst xmlns:a="http://schemas.openxmlformats.org/drawingml/2006/main" xmlns:r="http://schemas.openxmlformats.org/officeDocument/2006/relationships" xmlns:p="http://schemas.openxmlformats.org/presentationml/2006/main">
  <p:tag name="NUM" val="17"/>
</p:tagLst>
</file>

<file path=ppt/tags/tag233.xml><?xml version="1.0" encoding="utf-8"?>
<p:tagLst xmlns:a="http://schemas.openxmlformats.org/drawingml/2006/main" xmlns:r="http://schemas.openxmlformats.org/officeDocument/2006/relationships" xmlns:p="http://schemas.openxmlformats.org/presentationml/2006/main">
  <p:tag name="NUM" val="18"/>
</p:tagLst>
</file>

<file path=ppt/tags/tag234.xml><?xml version="1.0" encoding="utf-8"?>
<p:tagLst xmlns:a="http://schemas.openxmlformats.org/drawingml/2006/main" xmlns:r="http://schemas.openxmlformats.org/officeDocument/2006/relationships" xmlns:p="http://schemas.openxmlformats.org/presentationml/2006/main">
  <p:tag name="NUM" val="19"/>
</p:tagLst>
</file>

<file path=ppt/tags/tag235.xml><?xml version="1.0" encoding="utf-8"?>
<p:tagLst xmlns:a="http://schemas.openxmlformats.org/drawingml/2006/main" xmlns:r="http://schemas.openxmlformats.org/officeDocument/2006/relationships" xmlns:p="http://schemas.openxmlformats.org/presentationml/2006/main">
  <p:tag name="NUM" val="20"/>
</p:tagLst>
</file>

<file path=ppt/tags/tag236.xml><?xml version="1.0" encoding="utf-8"?>
<p:tagLst xmlns:a="http://schemas.openxmlformats.org/drawingml/2006/main" xmlns:r="http://schemas.openxmlformats.org/officeDocument/2006/relationships" xmlns:p="http://schemas.openxmlformats.org/presentationml/2006/main">
  <p:tag name="NUM" val="21"/>
</p:tagLst>
</file>

<file path=ppt/tags/tag237.xml><?xml version="1.0" encoding="utf-8"?>
<p:tagLst xmlns:a="http://schemas.openxmlformats.org/drawingml/2006/main" xmlns:r="http://schemas.openxmlformats.org/officeDocument/2006/relationships" xmlns:p="http://schemas.openxmlformats.org/presentationml/2006/main">
  <p:tag name="NUM" val="22"/>
</p:tagLst>
</file>

<file path=ppt/tags/tag238.xml><?xml version="1.0" encoding="utf-8"?>
<p:tagLst xmlns:a="http://schemas.openxmlformats.org/drawingml/2006/main" xmlns:r="http://schemas.openxmlformats.org/officeDocument/2006/relationships" xmlns:p="http://schemas.openxmlformats.org/presentationml/2006/main">
  <p:tag name="NUM" val="23"/>
</p:tagLst>
</file>

<file path=ppt/tags/tag239.xml><?xml version="1.0" encoding="utf-8"?>
<p:tagLst xmlns:a="http://schemas.openxmlformats.org/drawingml/2006/main" xmlns:r="http://schemas.openxmlformats.org/officeDocument/2006/relationships" xmlns:p="http://schemas.openxmlformats.org/presentationml/2006/main">
  <p:tag name="NUM" val="24"/>
</p:tagLst>
</file>

<file path=ppt/tags/tag24.xml><?xml version="1.0" encoding="utf-8"?>
<p:tagLst xmlns:a="http://schemas.openxmlformats.org/drawingml/2006/main" xmlns:r="http://schemas.openxmlformats.org/officeDocument/2006/relationships" xmlns:p="http://schemas.openxmlformats.org/presentationml/2006/main">
  <p:tag name="NUM" val="24"/>
</p:tagLst>
</file>

<file path=ppt/tags/tag240.xml><?xml version="1.0" encoding="utf-8"?>
<p:tagLst xmlns:a="http://schemas.openxmlformats.org/drawingml/2006/main" xmlns:r="http://schemas.openxmlformats.org/officeDocument/2006/relationships" xmlns:p="http://schemas.openxmlformats.org/presentationml/2006/main">
  <p:tag name="NUM" val="1"/>
</p:tagLst>
</file>

<file path=ppt/tags/tag241.xml><?xml version="1.0" encoding="utf-8"?>
<p:tagLst xmlns:a="http://schemas.openxmlformats.org/drawingml/2006/main" xmlns:r="http://schemas.openxmlformats.org/officeDocument/2006/relationships" xmlns:p="http://schemas.openxmlformats.org/presentationml/2006/main">
  <p:tag name="NUM" val="2"/>
</p:tagLst>
</file>

<file path=ppt/tags/tag242.xml><?xml version="1.0" encoding="utf-8"?>
<p:tagLst xmlns:a="http://schemas.openxmlformats.org/drawingml/2006/main" xmlns:r="http://schemas.openxmlformats.org/officeDocument/2006/relationships" xmlns:p="http://schemas.openxmlformats.org/presentationml/2006/main">
  <p:tag name="NUM" val="3"/>
</p:tagLst>
</file>

<file path=ppt/tags/tag243.xml><?xml version="1.0" encoding="utf-8"?>
<p:tagLst xmlns:a="http://schemas.openxmlformats.org/drawingml/2006/main" xmlns:r="http://schemas.openxmlformats.org/officeDocument/2006/relationships" xmlns:p="http://schemas.openxmlformats.org/presentationml/2006/main">
  <p:tag name="NUM" val="4"/>
</p:tagLst>
</file>

<file path=ppt/tags/tag244.xml><?xml version="1.0" encoding="utf-8"?>
<p:tagLst xmlns:a="http://schemas.openxmlformats.org/drawingml/2006/main" xmlns:r="http://schemas.openxmlformats.org/officeDocument/2006/relationships" xmlns:p="http://schemas.openxmlformats.org/presentationml/2006/main">
  <p:tag name="NUM" val="5"/>
</p:tagLst>
</file>

<file path=ppt/tags/tag245.xml><?xml version="1.0" encoding="utf-8"?>
<p:tagLst xmlns:a="http://schemas.openxmlformats.org/drawingml/2006/main" xmlns:r="http://schemas.openxmlformats.org/officeDocument/2006/relationships" xmlns:p="http://schemas.openxmlformats.org/presentationml/2006/main">
  <p:tag name="NUM" val="6"/>
</p:tagLst>
</file>

<file path=ppt/tags/tag246.xml><?xml version="1.0" encoding="utf-8"?>
<p:tagLst xmlns:a="http://schemas.openxmlformats.org/drawingml/2006/main" xmlns:r="http://schemas.openxmlformats.org/officeDocument/2006/relationships" xmlns:p="http://schemas.openxmlformats.org/presentationml/2006/main">
  <p:tag name="NUM" val="7"/>
</p:tagLst>
</file>

<file path=ppt/tags/tag247.xml><?xml version="1.0" encoding="utf-8"?>
<p:tagLst xmlns:a="http://schemas.openxmlformats.org/drawingml/2006/main" xmlns:r="http://schemas.openxmlformats.org/officeDocument/2006/relationships" xmlns:p="http://schemas.openxmlformats.org/presentationml/2006/main">
  <p:tag name="NUM" val="8"/>
</p:tagLst>
</file>

<file path=ppt/tags/tag248.xml><?xml version="1.0" encoding="utf-8"?>
<p:tagLst xmlns:a="http://schemas.openxmlformats.org/drawingml/2006/main" xmlns:r="http://schemas.openxmlformats.org/officeDocument/2006/relationships" xmlns:p="http://schemas.openxmlformats.org/presentationml/2006/main">
  <p:tag name="NUM" val="10"/>
</p:tagLst>
</file>

<file path=ppt/tags/tag249.xml><?xml version="1.0" encoding="utf-8"?>
<p:tagLst xmlns:a="http://schemas.openxmlformats.org/drawingml/2006/main" xmlns:r="http://schemas.openxmlformats.org/officeDocument/2006/relationships" xmlns:p="http://schemas.openxmlformats.org/presentationml/2006/main">
  <p:tag name="NUM" val="11"/>
</p:tagLst>
</file>

<file path=ppt/tags/tag25.xml><?xml version="1.0" encoding="utf-8"?>
<p:tagLst xmlns:a="http://schemas.openxmlformats.org/drawingml/2006/main" xmlns:r="http://schemas.openxmlformats.org/officeDocument/2006/relationships" xmlns:p="http://schemas.openxmlformats.org/presentationml/2006/main">
  <p:tag name="NUM" val="25"/>
</p:tagLst>
</file>

<file path=ppt/tags/tag250.xml><?xml version="1.0" encoding="utf-8"?>
<p:tagLst xmlns:a="http://schemas.openxmlformats.org/drawingml/2006/main" xmlns:r="http://schemas.openxmlformats.org/officeDocument/2006/relationships" xmlns:p="http://schemas.openxmlformats.org/presentationml/2006/main">
  <p:tag name="NUM" val="12"/>
</p:tagLst>
</file>

<file path=ppt/tags/tag251.xml><?xml version="1.0" encoding="utf-8"?>
<p:tagLst xmlns:a="http://schemas.openxmlformats.org/drawingml/2006/main" xmlns:r="http://schemas.openxmlformats.org/officeDocument/2006/relationships" xmlns:p="http://schemas.openxmlformats.org/presentationml/2006/main">
  <p:tag name="NUM" val="13"/>
</p:tagLst>
</file>

<file path=ppt/tags/tag252.xml><?xml version="1.0" encoding="utf-8"?>
<p:tagLst xmlns:a="http://schemas.openxmlformats.org/drawingml/2006/main" xmlns:r="http://schemas.openxmlformats.org/officeDocument/2006/relationships" xmlns:p="http://schemas.openxmlformats.org/presentationml/2006/main">
  <p:tag name="NUM" val="14"/>
</p:tagLst>
</file>

<file path=ppt/tags/tag253.xml><?xml version="1.0" encoding="utf-8"?>
<p:tagLst xmlns:a="http://schemas.openxmlformats.org/drawingml/2006/main" xmlns:r="http://schemas.openxmlformats.org/officeDocument/2006/relationships" xmlns:p="http://schemas.openxmlformats.org/presentationml/2006/main">
  <p:tag name="NUM" val="15"/>
</p:tagLst>
</file>

<file path=ppt/tags/tag254.xml><?xml version="1.0" encoding="utf-8"?>
<p:tagLst xmlns:a="http://schemas.openxmlformats.org/drawingml/2006/main" xmlns:r="http://schemas.openxmlformats.org/officeDocument/2006/relationships" xmlns:p="http://schemas.openxmlformats.org/presentationml/2006/main">
  <p:tag name="NUM" val="16"/>
</p:tagLst>
</file>

<file path=ppt/tags/tag255.xml><?xml version="1.0" encoding="utf-8"?>
<p:tagLst xmlns:a="http://schemas.openxmlformats.org/drawingml/2006/main" xmlns:r="http://schemas.openxmlformats.org/officeDocument/2006/relationships" xmlns:p="http://schemas.openxmlformats.org/presentationml/2006/main">
  <p:tag name="NUM" val="17"/>
</p:tagLst>
</file>

<file path=ppt/tags/tag256.xml><?xml version="1.0" encoding="utf-8"?>
<p:tagLst xmlns:a="http://schemas.openxmlformats.org/drawingml/2006/main" xmlns:r="http://schemas.openxmlformats.org/officeDocument/2006/relationships" xmlns:p="http://schemas.openxmlformats.org/presentationml/2006/main">
  <p:tag name="NUM" val="18"/>
</p:tagLst>
</file>

<file path=ppt/tags/tag257.xml><?xml version="1.0" encoding="utf-8"?>
<p:tagLst xmlns:a="http://schemas.openxmlformats.org/drawingml/2006/main" xmlns:r="http://schemas.openxmlformats.org/officeDocument/2006/relationships" xmlns:p="http://schemas.openxmlformats.org/presentationml/2006/main">
  <p:tag name="NUM" val="19"/>
</p:tagLst>
</file>

<file path=ppt/tags/tag258.xml><?xml version="1.0" encoding="utf-8"?>
<p:tagLst xmlns:a="http://schemas.openxmlformats.org/drawingml/2006/main" xmlns:r="http://schemas.openxmlformats.org/officeDocument/2006/relationships" xmlns:p="http://schemas.openxmlformats.org/presentationml/2006/main">
  <p:tag name="NUM" val="1"/>
</p:tagLst>
</file>

<file path=ppt/tags/tag259.xml><?xml version="1.0" encoding="utf-8"?>
<p:tagLst xmlns:a="http://schemas.openxmlformats.org/drawingml/2006/main" xmlns:r="http://schemas.openxmlformats.org/officeDocument/2006/relationships" xmlns:p="http://schemas.openxmlformats.org/presentationml/2006/main">
  <p:tag name="NUM" val="2"/>
</p:tagLst>
</file>

<file path=ppt/tags/tag26.xml><?xml version="1.0" encoding="utf-8"?>
<p:tagLst xmlns:a="http://schemas.openxmlformats.org/drawingml/2006/main" xmlns:r="http://schemas.openxmlformats.org/officeDocument/2006/relationships" xmlns:p="http://schemas.openxmlformats.org/presentationml/2006/main">
  <p:tag name="NUM" val="26"/>
</p:tagLst>
</file>

<file path=ppt/tags/tag260.xml><?xml version="1.0" encoding="utf-8"?>
<p:tagLst xmlns:a="http://schemas.openxmlformats.org/drawingml/2006/main" xmlns:r="http://schemas.openxmlformats.org/officeDocument/2006/relationships" xmlns:p="http://schemas.openxmlformats.org/presentationml/2006/main">
  <p:tag name="NUM" val="3"/>
</p:tagLst>
</file>

<file path=ppt/tags/tag261.xml><?xml version="1.0" encoding="utf-8"?>
<p:tagLst xmlns:a="http://schemas.openxmlformats.org/drawingml/2006/main" xmlns:r="http://schemas.openxmlformats.org/officeDocument/2006/relationships" xmlns:p="http://schemas.openxmlformats.org/presentationml/2006/main">
  <p:tag name="NUM" val="4"/>
</p:tagLst>
</file>

<file path=ppt/tags/tag262.xml><?xml version="1.0" encoding="utf-8"?>
<p:tagLst xmlns:a="http://schemas.openxmlformats.org/drawingml/2006/main" xmlns:r="http://schemas.openxmlformats.org/officeDocument/2006/relationships" xmlns:p="http://schemas.openxmlformats.org/presentationml/2006/main">
  <p:tag name="NUM" val="5"/>
</p:tagLst>
</file>

<file path=ppt/tags/tag263.xml><?xml version="1.0" encoding="utf-8"?>
<p:tagLst xmlns:a="http://schemas.openxmlformats.org/drawingml/2006/main" xmlns:r="http://schemas.openxmlformats.org/officeDocument/2006/relationships" xmlns:p="http://schemas.openxmlformats.org/presentationml/2006/main">
  <p:tag name="NUM" val="6"/>
</p:tagLst>
</file>

<file path=ppt/tags/tag264.xml><?xml version="1.0" encoding="utf-8"?>
<p:tagLst xmlns:a="http://schemas.openxmlformats.org/drawingml/2006/main" xmlns:r="http://schemas.openxmlformats.org/officeDocument/2006/relationships" xmlns:p="http://schemas.openxmlformats.org/presentationml/2006/main">
  <p:tag name="NUM" val="7"/>
</p:tagLst>
</file>

<file path=ppt/tags/tag265.xml><?xml version="1.0" encoding="utf-8"?>
<p:tagLst xmlns:a="http://schemas.openxmlformats.org/drawingml/2006/main" xmlns:r="http://schemas.openxmlformats.org/officeDocument/2006/relationships" xmlns:p="http://schemas.openxmlformats.org/presentationml/2006/main">
  <p:tag name="NUM" val="8"/>
</p:tagLst>
</file>

<file path=ppt/tags/tag266.xml><?xml version="1.0" encoding="utf-8"?>
<p:tagLst xmlns:a="http://schemas.openxmlformats.org/drawingml/2006/main" xmlns:r="http://schemas.openxmlformats.org/officeDocument/2006/relationships" xmlns:p="http://schemas.openxmlformats.org/presentationml/2006/main">
  <p:tag name="NUM" val="9"/>
</p:tagLst>
</file>

<file path=ppt/tags/tag267.xml><?xml version="1.0" encoding="utf-8"?>
<p:tagLst xmlns:a="http://schemas.openxmlformats.org/drawingml/2006/main" xmlns:r="http://schemas.openxmlformats.org/officeDocument/2006/relationships" xmlns:p="http://schemas.openxmlformats.org/presentationml/2006/main">
  <p:tag name="NUM" val="11"/>
</p:tagLst>
</file>

<file path=ppt/tags/tag268.xml><?xml version="1.0" encoding="utf-8"?>
<p:tagLst xmlns:a="http://schemas.openxmlformats.org/drawingml/2006/main" xmlns:r="http://schemas.openxmlformats.org/officeDocument/2006/relationships" xmlns:p="http://schemas.openxmlformats.org/presentationml/2006/main">
  <p:tag name="NUM" val="12"/>
</p:tagLst>
</file>

<file path=ppt/tags/tag269.xml><?xml version="1.0" encoding="utf-8"?>
<p:tagLst xmlns:a="http://schemas.openxmlformats.org/drawingml/2006/main" xmlns:r="http://schemas.openxmlformats.org/officeDocument/2006/relationships" xmlns:p="http://schemas.openxmlformats.org/presentationml/2006/main">
  <p:tag name="NUM" val="13"/>
</p:tagLst>
</file>

<file path=ppt/tags/tag27.xml><?xml version="1.0" encoding="utf-8"?>
<p:tagLst xmlns:a="http://schemas.openxmlformats.org/drawingml/2006/main" xmlns:r="http://schemas.openxmlformats.org/officeDocument/2006/relationships" xmlns:p="http://schemas.openxmlformats.org/presentationml/2006/main">
  <p:tag name="NUM" val="27"/>
</p:tagLst>
</file>

<file path=ppt/tags/tag270.xml><?xml version="1.0" encoding="utf-8"?>
<p:tagLst xmlns:a="http://schemas.openxmlformats.org/drawingml/2006/main" xmlns:r="http://schemas.openxmlformats.org/officeDocument/2006/relationships" xmlns:p="http://schemas.openxmlformats.org/presentationml/2006/main">
  <p:tag name="NUM" val="14"/>
</p:tagLst>
</file>

<file path=ppt/tags/tag271.xml><?xml version="1.0" encoding="utf-8"?>
<p:tagLst xmlns:a="http://schemas.openxmlformats.org/drawingml/2006/main" xmlns:r="http://schemas.openxmlformats.org/officeDocument/2006/relationships" xmlns:p="http://schemas.openxmlformats.org/presentationml/2006/main">
  <p:tag name="NUM" val="15"/>
</p:tagLst>
</file>

<file path=ppt/tags/tag272.xml><?xml version="1.0" encoding="utf-8"?>
<p:tagLst xmlns:a="http://schemas.openxmlformats.org/drawingml/2006/main" xmlns:r="http://schemas.openxmlformats.org/officeDocument/2006/relationships" xmlns:p="http://schemas.openxmlformats.org/presentationml/2006/main">
  <p:tag name="NUM" val="16"/>
</p:tagLst>
</file>

<file path=ppt/tags/tag273.xml><?xml version="1.0" encoding="utf-8"?>
<p:tagLst xmlns:a="http://schemas.openxmlformats.org/drawingml/2006/main" xmlns:r="http://schemas.openxmlformats.org/officeDocument/2006/relationships" xmlns:p="http://schemas.openxmlformats.org/presentationml/2006/main">
  <p:tag name="NUM" val="17"/>
</p:tagLst>
</file>

<file path=ppt/tags/tag274.xml><?xml version="1.0" encoding="utf-8"?>
<p:tagLst xmlns:a="http://schemas.openxmlformats.org/drawingml/2006/main" xmlns:r="http://schemas.openxmlformats.org/officeDocument/2006/relationships" xmlns:p="http://schemas.openxmlformats.org/presentationml/2006/main">
  <p:tag name="NUM" val="18"/>
</p:tagLst>
</file>

<file path=ppt/tags/tag275.xml><?xml version="1.0" encoding="utf-8"?>
<p:tagLst xmlns:a="http://schemas.openxmlformats.org/drawingml/2006/main" xmlns:r="http://schemas.openxmlformats.org/officeDocument/2006/relationships" xmlns:p="http://schemas.openxmlformats.org/presentationml/2006/main">
  <p:tag name="NUM" val="19"/>
</p:tagLst>
</file>

<file path=ppt/tags/tag276.xml><?xml version="1.0" encoding="utf-8"?>
<p:tagLst xmlns:a="http://schemas.openxmlformats.org/drawingml/2006/main" xmlns:r="http://schemas.openxmlformats.org/officeDocument/2006/relationships" xmlns:p="http://schemas.openxmlformats.org/presentationml/2006/main">
  <p:tag name="NUM" val="20"/>
</p:tagLst>
</file>

<file path=ppt/tags/tag277.xml><?xml version="1.0" encoding="utf-8"?>
<p:tagLst xmlns:a="http://schemas.openxmlformats.org/drawingml/2006/main" xmlns:r="http://schemas.openxmlformats.org/officeDocument/2006/relationships" xmlns:p="http://schemas.openxmlformats.org/presentationml/2006/main">
  <p:tag name="NUM" val="21"/>
</p:tagLst>
</file>

<file path=ppt/tags/tag278.xml><?xml version="1.0" encoding="utf-8"?>
<p:tagLst xmlns:a="http://schemas.openxmlformats.org/drawingml/2006/main" xmlns:r="http://schemas.openxmlformats.org/officeDocument/2006/relationships" xmlns:p="http://schemas.openxmlformats.org/presentationml/2006/main">
  <p:tag name="NUM" val="22"/>
</p:tagLst>
</file>

<file path=ppt/tags/tag279.xml><?xml version="1.0" encoding="utf-8"?>
<p:tagLst xmlns:a="http://schemas.openxmlformats.org/drawingml/2006/main" xmlns:r="http://schemas.openxmlformats.org/officeDocument/2006/relationships" xmlns:p="http://schemas.openxmlformats.org/presentationml/2006/main">
  <p:tag name="NUM" val="1"/>
</p:tagLst>
</file>

<file path=ppt/tags/tag28.xml><?xml version="1.0" encoding="utf-8"?>
<p:tagLst xmlns:a="http://schemas.openxmlformats.org/drawingml/2006/main" xmlns:r="http://schemas.openxmlformats.org/officeDocument/2006/relationships" xmlns:p="http://schemas.openxmlformats.org/presentationml/2006/main">
  <p:tag name="NUM" val="28"/>
</p:tagLst>
</file>

<file path=ppt/tags/tag280.xml><?xml version="1.0" encoding="utf-8"?>
<p:tagLst xmlns:a="http://schemas.openxmlformats.org/drawingml/2006/main" xmlns:r="http://schemas.openxmlformats.org/officeDocument/2006/relationships" xmlns:p="http://schemas.openxmlformats.org/presentationml/2006/main">
  <p:tag name="NUM" val="2"/>
</p:tagLst>
</file>

<file path=ppt/tags/tag281.xml><?xml version="1.0" encoding="utf-8"?>
<p:tagLst xmlns:a="http://schemas.openxmlformats.org/drawingml/2006/main" xmlns:r="http://schemas.openxmlformats.org/officeDocument/2006/relationships" xmlns:p="http://schemas.openxmlformats.org/presentationml/2006/main">
  <p:tag name="NUM" val="3"/>
</p:tagLst>
</file>

<file path=ppt/tags/tag282.xml><?xml version="1.0" encoding="utf-8"?>
<p:tagLst xmlns:a="http://schemas.openxmlformats.org/drawingml/2006/main" xmlns:r="http://schemas.openxmlformats.org/officeDocument/2006/relationships" xmlns:p="http://schemas.openxmlformats.org/presentationml/2006/main">
  <p:tag name="NUM" val="4"/>
</p:tagLst>
</file>

<file path=ppt/tags/tag283.xml><?xml version="1.0" encoding="utf-8"?>
<p:tagLst xmlns:a="http://schemas.openxmlformats.org/drawingml/2006/main" xmlns:r="http://schemas.openxmlformats.org/officeDocument/2006/relationships" xmlns:p="http://schemas.openxmlformats.org/presentationml/2006/main">
  <p:tag name="NUM" val="5"/>
</p:tagLst>
</file>

<file path=ppt/tags/tag284.xml><?xml version="1.0" encoding="utf-8"?>
<p:tagLst xmlns:a="http://schemas.openxmlformats.org/drawingml/2006/main" xmlns:r="http://schemas.openxmlformats.org/officeDocument/2006/relationships" xmlns:p="http://schemas.openxmlformats.org/presentationml/2006/main">
  <p:tag name="NUM" val="6"/>
</p:tagLst>
</file>

<file path=ppt/tags/tag285.xml><?xml version="1.0" encoding="utf-8"?>
<p:tagLst xmlns:a="http://schemas.openxmlformats.org/drawingml/2006/main" xmlns:r="http://schemas.openxmlformats.org/officeDocument/2006/relationships" xmlns:p="http://schemas.openxmlformats.org/presentationml/2006/main">
  <p:tag name="NUM" val="7"/>
</p:tagLst>
</file>

<file path=ppt/tags/tag286.xml><?xml version="1.0" encoding="utf-8"?>
<p:tagLst xmlns:a="http://schemas.openxmlformats.org/drawingml/2006/main" xmlns:r="http://schemas.openxmlformats.org/officeDocument/2006/relationships" xmlns:p="http://schemas.openxmlformats.org/presentationml/2006/main">
  <p:tag name="NUM" val="8"/>
</p:tagLst>
</file>

<file path=ppt/tags/tag287.xml><?xml version="1.0" encoding="utf-8"?>
<p:tagLst xmlns:a="http://schemas.openxmlformats.org/drawingml/2006/main" xmlns:r="http://schemas.openxmlformats.org/officeDocument/2006/relationships" xmlns:p="http://schemas.openxmlformats.org/presentationml/2006/main">
  <p:tag name="NUM" val="9"/>
</p:tagLst>
</file>

<file path=ppt/tags/tag288.xml><?xml version="1.0" encoding="utf-8"?>
<p:tagLst xmlns:a="http://schemas.openxmlformats.org/drawingml/2006/main" xmlns:r="http://schemas.openxmlformats.org/officeDocument/2006/relationships" xmlns:p="http://schemas.openxmlformats.org/presentationml/2006/main">
  <p:tag name="NUM" val="11"/>
</p:tagLst>
</file>

<file path=ppt/tags/tag289.xml><?xml version="1.0" encoding="utf-8"?>
<p:tagLst xmlns:a="http://schemas.openxmlformats.org/drawingml/2006/main" xmlns:r="http://schemas.openxmlformats.org/officeDocument/2006/relationships" xmlns:p="http://schemas.openxmlformats.org/presentationml/2006/main">
  <p:tag name="NUM" val="12"/>
</p:tagLst>
</file>

<file path=ppt/tags/tag29.xml><?xml version="1.0" encoding="utf-8"?>
<p:tagLst xmlns:a="http://schemas.openxmlformats.org/drawingml/2006/main" xmlns:r="http://schemas.openxmlformats.org/officeDocument/2006/relationships" xmlns:p="http://schemas.openxmlformats.org/presentationml/2006/main">
  <p:tag name="NUM" val="29"/>
</p:tagLst>
</file>

<file path=ppt/tags/tag290.xml><?xml version="1.0" encoding="utf-8"?>
<p:tagLst xmlns:a="http://schemas.openxmlformats.org/drawingml/2006/main" xmlns:r="http://schemas.openxmlformats.org/officeDocument/2006/relationships" xmlns:p="http://schemas.openxmlformats.org/presentationml/2006/main">
  <p:tag name="NUM" val="13"/>
</p:tagLst>
</file>

<file path=ppt/tags/tag291.xml><?xml version="1.0" encoding="utf-8"?>
<p:tagLst xmlns:a="http://schemas.openxmlformats.org/drawingml/2006/main" xmlns:r="http://schemas.openxmlformats.org/officeDocument/2006/relationships" xmlns:p="http://schemas.openxmlformats.org/presentationml/2006/main">
  <p:tag name="NUM" val="14"/>
</p:tagLst>
</file>

<file path=ppt/tags/tag292.xml><?xml version="1.0" encoding="utf-8"?>
<p:tagLst xmlns:a="http://schemas.openxmlformats.org/drawingml/2006/main" xmlns:r="http://schemas.openxmlformats.org/officeDocument/2006/relationships" xmlns:p="http://schemas.openxmlformats.org/presentationml/2006/main">
  <p:tag name="NUM" val="15"/>
</p:tagLst>
</file>

<file path=ppt/tags/tag293.xml><?xml version="1.0" encoding="utf-8"?>
<p:tagLst xmlns:a="http://schemas.openxmlformats.org/drawingml/2006/main" xmlns:r="http://schemas.openxmlformats.org/officeDocument/2006/relationships" xmlns:p="http://schemas.openxmlformats.org/presentationml/2006/main">
  <p:tag name="NUM" val="16"/>
</p:tagLst>
</file>

<file path=ppt/tags/tag294.xml><?xml version="1.0" encoding="utf-8"?>
<p:tagLst xmlns:a="http://schemas.openxmlformats.org/drawingml/2006/main" xmlns:r="http://schemas.openxmlformats.org/officeDocument/2006/relationships" xmlns:p="http://schemas.openxmlformats.org/presentationml/2006/main">
  <p:tag name="NUM" val="17"/>
</p:tagLst>
</file>

<file path=ppt/tags/tag295.xml><?xml version="1.0" encoding="utf-8"?>
<p:tagLst xmlns:a="http://schemas.openxmlformats.org/drawingml/2006/main" xmlns:r="http://schemas.openxmlformats.org/officeDocument/2006/relationships" xmlns:p="http://schemas.openxmlformats.org/presentationml/2006/main">
  <p:tag name="NUM" val="18"/>
</p:tagLst>
</file>

<file path=ppt/tags/tag296.xml><?xml version="1.0" encoding="utf-8"?>
<p:tagLst xmlns:a="http://schemas.openxmlformats.org/drawingml/2006/main" xmlns:r="http://schemas.openxmlformats.org/officeDocument/2006/relationships" xmlns:p="http://schemas.openxmlformats.org/presentationml/2006/main">
  <p:tag name="NUM" val="19"/>
</p:tagLst>
</file>

<file path=ppt/tags/tag297.xml><?xml version="1.0" encoding="utf-8"?>
<p:tagLst xmlns:a="http://schemas.openxmlformats.org/drawingml/2006/main" xmlns:r="http://schemas.openxmlformats.org/officeDocument/2006/relationships" xmlns:p="http://schemas.openxmlformats.org/presentationml/2006/main">
  <p:tag name="NUM" val="20"/>
</p:tagLst>
</file>

<file path=ppt/tags/tag298.xml><?xml version="1.0" encoding="utf-8"?>
<p:tagLst xmlns:a="http://schemas.openxmlformats.org/drawingml/2006/main" xmlns:r="http://schemas.openxmlformats.org/officeDocument/2006/relationships" xmlns:p="http://schemas.openxmlformats.org/presentationml/2006/main">
  <p:tag name="NUM" val="21"/>
</p:tagLst>
</file>

<file path=ppt/tags/tag299.xml><?xml version="1.0" encoding="utf-8"?>
<p:tagLst xmlns:a="http://schemas.openxmlformats.org/drawingml/2006/main" xmlns:r="http://schemas.openxmlformats.org/officeDocument/2006/relationships" xmlns:p="http://schemas.openxmlformats.org/presentationml/2006/main">
  <p:tag name="NUM" val="22"/>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30"/>
</p:tagLst>
</file>

<file path=ppt/tags/tag300.xml><?xml version="1.0" encoding="utf-8"?>
<p:tagLst xmlns:a="http://schemas.openxmlformats.org/drawingml/2006/main" xmlns:r="http://schemas.openxmlformats.org/officeDocument/2006/relationships" xmlns:p="http://schemas.openxmlformats.org/presentationml/2006/main">
  <p:tag name="NUM" val="1"/>
</p:tagLst>
</file>

<file path=ppt/tags/tag301.xml><?xml version="1.0" encoding="utf-8"?>
<p:tagLst xmlns:a="http://schemas.openxmlformats.org/drawingml/2006/main" xmlns:r="http://schemas.openxmlformats.org/officeDocument/2006/relationships" xmlns:p="http://schemas.openxmlformats.org/presentationml/2006/main">
  <p:tag name="NUM" val="2"/>
</p:tagLst>
</file>

<file path=ppt/tags/tag302.xml><?xml version="1.0" encoding="utf-8"?>
<p:tagLst xmlns:a="http://schemas.openxmlformats.org/drawingml/2006/main" xmlns:r="http://schemas.openxmlformats.org/officeDocument/2006/relationships" xmlns:p="http://schemas.openxmlformats.org/presentationml/2006/main">
  <p:tag name="NUM" val="3"/>
</p:tagLst>
</file>

<file path=ppt/tags/tag303.xml><?xml version="1.0" encoding="utf-8"?>
<p:tagLst xmlns:a="http://schemas.openxmlformats.org/drawingml/2006/main" xmlns:r="http://schemas.openxmlformats.org/officeDocument/2006/relationships" xmlns:p="http://schemas.openxmlformats.org/presentationml/2006/main">
  <p:tag name="NUM" val="4"/>
</p:tagLst>
</file>

<file path=ppt/tags/tag304.xml><?xml version="1.0" encoding="utf-8"?>
<p:tagLst xmlns:a="http://schemas.openxmlformats.org/drawingml/2006/main" xmlns:r="http://schemas.openxmlformats.org/officeDocument/2006/relationships" xmlns:p="http://schemas.openxmlformats.org/presentationml/2006/main">
  <p:tag name="NUM" val="5"/>
</p:tagLst>
</file>

<file path=ppt/tags/tag305.xml><?xml version="1.0" encoding="utf-8"?>
<p:tagLst xmlns:a="http://schemas.openxmlformats.org/drawingml/2006/main" xmlns:r="http://schemas.openxmlformats.org/officeDocument/2006/relationships" xmlns:p="http://schemas.openxmlformats.org/presentationml/2006/main">
  <p:tag name="NUM" val="6"/>
</p:tagLst>
</file>

<file path=ppt/tags/tag306.xml><?xml version="1.0" encoding="utf-8"?>
<p:tagLst xmlns:a="http://schemas.openxmlformats.org/drawingml/2006/main" xmlns:r="http://schemas.openxmlformats.org/officeDocument/2006/relationships" xmlns:p="http://schemas.openxmlformats.org/presentationml/2006/main">
  <p:tag name="NUM" val="7"/>
</p:tagLst>
</file>

<file path=ppt/tags/tag307.xml><?xml version="1.0" encoding="utf-8"?>
<p:tagLst xmlns:a="http://schemas.openxmlformats.org/drawingml/2006/main" xmlns:r="http://schemas.openxmlformats.org/officeDocument/2006/relationships" xmlns:p="http://schemas.openxmlformats.org/presentationml/2006/main">
  <p:tag name="NUM" val="8"/>
</p:tagLst>
</file>

<file path=ppt/tags/tag308.xml><?xml version="1.0" encoding="utf-8"?>
<p:tagLst xmlns:a="http://schemas.openxmlformats.org/drawingml/2006/main" xmlns:r="http://schemas.openxmlformats.org/officeDocument/2006/relationships" xmlns:p="http://schemas.openxmlformats.org/presentationml/2006/main">
  <p:tag name="NUM" val="10"/>
</p:tagLst>
</file>

<file path=ppt/tags/tag309.xml><?xml version="1.0" encoding="utf-8"?>
<p:tagLst xmlns:a="http://schemas.openxmlformats.org/drawingml/2006/main" xmlns:r="http://schemas.openxmlformats.org/officeDocument/2006/relationships" xmlns:p="http://schemas.openxmlformats.org/presentationml/2006/main">
  <p:tag name="NUM" val="11"/>
</p:tagLst>
</file>

<file path=ppt/tags/tag31.xml><?xml version="1.0" encoding="utf-8"?>
<p:tagLst xmlns:a="http://schemas.openxmlformats.org/drawingml/2006/main" xmlns:r="http://schemas.openxmlformats.org/officeDocument/2006/relationships" xmlns:p="http://schemas.openxmlformats.org/presentationml/2006/main">
  <p:tag name="NUM" val="31"/>
</p:tagLst>
</file>

<file path=ppt/tags/tag310.xml><?xml version="1.0" encoding="utf-8"?>
<p:tagLst xmlns:a="http://schemas.openxmlformats.org/drawingml/2006/main" xmlns:r="http://schemas.openxmlformats.org/officeDocument/2006/relationships" xmlns:p="http://schemas.openxmlformats.org/presentationml/2006/main">
  <p:tag name="NUM" val="12"/>
</p:tagLst>
</file>

<file path=ppt/tags/tag311.xml><?xml version="1.0" encoding="utf-8"?>
<p:tagLst xmlns:a="http://schemas.openxmlformats.org/drawingml/2006/main" xmlns:r="http://schemas.openxmlformats.org/officeDocument/2006/relationships" xmlns:p="http://schemas.openxmlformats.org/presentationml/2006/main">
  <p:tag name="NUM" val="13"/>
</p:tagLst>
</file>

<file path=ppt/tags/tag312.xml><?xml version="1.0" encoding="utf-8"?>
<p:tagLst xmlns:a="http://schemas.openxmlformats.org/drawingml/2006/main" xmlns:r="http://schemas.openxmlformats.org/officeDocument/2006/relationships" xmlns:p="http://schemas.openxmlformats.org/presentationml/2006/main">
  <p:tag name="NUM" val="14"/>
</p:tagLst>
</file>

<file path=ppt/tags/tag313.xml><?xml version="1.0" encoding="utf-8"?>
<p:tagLst xmlns:a="http://schemas.openxmlformats.org/drawingml/2006/main" xmlns:r="http://schemas.openxmlformats.org/officeDocument/2006/relationships" xmlns:p="http://schemas.openxmlformats.org/presentationml/2006/main">
  <p:tag name="NUM" val="15"/>
</p:tagLst>
</file>

<file path=ppt/tags/tag314.xml><?xml version="1.0" encoding="utf-8"?>
<p:tagLst xmlns:a="http://schemas.openxmlformats.org/drawingml/2006/main" xmlns:r="http://schemas.openxmlformats.org/officeDocument/2006/relationships" xmlns:p="http://schemas.openxmlformats.org/presentationml/2006/main">
  <p:tag name="NUM" val="16"/>
</p:tagLst>
</file>

<file path=ppt/tags/tag315.xml><?xml version="1.0" encoding="utf-8"?>
<p:tagLst xmlns:a="http://schemas.openxmlformats.org/drawingml/2006/main" xmlns:r="http://schemas.openxmlformats.org/officeDocument/2006/relationships" xmlns:p="http://schemas.openxmlformats.org/presentationml/2006/main">
  <p:tag name="NUM" val="17"/>
</p:tagLst>
</file>

<file path=ppt/tags/tag316.xml><?xml version="1.0" encoding="utf-8"?>
<p:tagLst xmlns:a="http://schemas.openxmlformats.org/drawingml/2006/main" xmlns:r="http://schemas.openxmlformats.org/officeDocument/2006/relationships" xmlns:p="http://schemas.openxmlformats.org/presentationml/2006/main">
  <p:tag name="NUM" val="18"/>
</p:tagLst>
</file>

<file path=ppt/tags/tag317.xml><?xml version="1.0" encoding="utf-8"?>
<p:tagLst xmlns:a="http://schemas.openxmlformats.org/drawingml/2006/main" xmlns:r="http://schemas.openxmlformats.org/officeDocument/2006/relationships" xmlns:p="http://schemas.openxmlformats.org/presentationml/2006/main">
  <p:tag name="NUM" val="19"/>
</p:tagLst>
</file>

<file path=ppt/tags/tag318.xml><?xml version="1.0" encoding="utf-8"?>
<p:tagLst xmlns:a="http://schemas.openxmlformats.org/drawingml/2006/main" xmlns:r="http://schemas.openxmlformats.org/officeDocument/2006/relationships" xmlns:p="http://schemas.openxmlformats.org/presentationml/2006/main">
  <p:tag name="NUM" val="20"/>
</p:tagLst>
</file>

<file path=ppt/tags/tag319.xml><?xml version="1.0" encoding="utf-8"?>
<p:tagLst xmlns:a="http://schemas.openxmlformats.org/drawingml/2006/main" xmlns:r="http://schemas.openxmlformats.org/officeDocument/2006/relationships" xmlns:p="http://schemas.openxmlformats.org/presentationml/2006/main">
  <p:tag name="NUM" val="21"/>
</p:tagLst>
</file>

<file path=ppt/tags/tag32.xml><?xml version="1.0" encoding="utf-8"?>
<p:tagLst xmlns:a="http://schemas.openxmlformats.org/drawingml/2006/main" xmlns:r="http://schemas.openxmlformats.org/officeDocument/2006/relationships" xmlns:p="http://schemas.openxmlformats.org/presentationml/2006/main">
  <p:tag name="NUM" val="32"/>
</p:tagLst>
</file>

<file path=ppt/tags/tag320.xml><?xml version="1.0" encoding="utf-8"?>
<p:tagLst xmlns:a="http://schemas.openxmlformats.org/drawingml/2006/main" xmlns:r="http://schemas.openxmlformats.org/officeDocument/2006/relationships" xmlns:p="http://schemas.openxmlformats.org/presentationml/2006/main">
  <p:tag name="NUM" val="22"/>
</p:tagLst>
</file>

<file path=ppt/tags/tag321.xml><?xml version="1.0" encoding="utf-8"?>
<p:tagLst xmlns:a="http://schemas.openxmlformats.org/drawingml/2006/main" xmlns:r="http://schemas.openxmlformats.org/officeDocument/2006/relationships" xmlns:p="http://schemas.openxmlformats.org/presentationml/2006/main">
  <p:tag name="NUM" val="1"/>
</p:tagLst>
</file>

<file path=ppt/tags/tag322.xml><?xml version="1.0" encoding="utf-8"?>
<p:tagLst xmlns:a="http://schemas.openxmlformats.org/drawingml/2006/main" xmlns:r="http://schemas.openxmlformats.org/officeDocument/2006/relationships" xmlns:p="http://schemas.openxmlformats.org/presentationml/2006/main">
  <p:tag name="NUM" val="2"/>
</p:tagLst>
</file>

<file path=ppt/tags/tag323.xml><?xml version="1.0" encoding="utf-8"?>
<p:tagLst xmlns:a="http://schemas.openxmlformats.org/drawingml/2006/main" xmlns:r="http://schemas.openxmlformats.org/officeDocument/2006/relationships" xmlns:p="http://schemas.openxmlformats.org/presentationml/2006/main">
  <p:tag name="NUM" val="3"/>
</p:tagLst>
</file>

<file path=ppt/tags/tag324.xml><?xml version="1.0" encoding="utf-8"?>
<p:tagLst xmlns:a="http://schemas.openxmlformats.org/drawingml/2006/main" xmlns:r="http://schemas.openxmlformats.org/officeDocument/2006/relationships" xmlns:p="http://schemas.openxmlformats.org/presentationml/2006/main">
  <p:tag name="NUM" val="4"/>
</p:tagLst>
</file>

<file path=ppt/tags/tag325.xml><?xml version="1.0" encoding="utf-8"?>
<p:tagLst xmlns:a="http://schemas.openxmlformats.org/drawingml/2006/main" xmlns:r="http://schemas.openxmlformats.org/officeDocument/2006/relationships" xmlns:p="http://schemas.openxmlformats.org/presentationml/2006/main">
  <p:tag name="NUM" val="5"/>
</p:tagLst>
</file>

<file path=ppt/tags/tag326.xml><?xml version="1.0" encoding="utf-8"?>
<p:tagLst xmlns:a="http://schemas.openxmlformats.org/drawingml/2006/main" xmlns:r="http://schemas.openxmlformats.org/officeDocument/2006/relationships" xmlns:p="http://schemas.openxmlformats.org/presentationml/2006/main">
  <p:tag name="NUM" val="6"/>
</p:tagLst>
</file>

<file path=ppt/tags/tag327.xml><?xml version="1.0" encoding="utf-8"?>
<p:tagLst xmlns:a="http://schemas.openxmlformats.org/drawingml/2006/main" xmlns:r="http://schemas.openxmlformats.org/officeDocument/2006/relationships" xmlns:p="http://schemas.openxmlformats.org/presentationml/2006/main">
  <p:tag name="NUM" val="7"/>
</p:tagLst>
</file>

<file path=ppt/tags/tag328.xml><?xml version="1.0" encoding="utf-8"?>
<p:tagLst xmlns:a="http://schemas.openxmlformats.org/drawingml/2006/main" xmlns:r="http://schemas.openxmlformats.org/officeDocument/2006/relationships" xmlns:p="http://schemas.openxmlformats.org/presentationml/2006/main">
  <p:tag name="NUM" val="8"/>
</p:tagLst>
</file>

<file path=ppt/tags/tag329.xml><?xml version="1.0" encoding="utf-8"?>
<p:tagLst xmlns:a="http://schemas.openxmlformats.org/drawingml/2006/main" xmlns:r="http://schemas.openxmlformats.org/officeDocument/2006/relationships" xmlns:p="http://schemas.openxmlformats.org/presentationml/2006/main">
  <p:tag name="NUM" val="10"/>
</p:tagLst>
</file>

<file path=ppt/tags/tag33.xml><?xml version="1.0" encoding="utf-8"?>
<p:tagLst xmlns:a="http://schemas.openxmlformats.org/drawingml/2006/main" xmlns:r="http://schemas.openxmlformats.org/officeDocument/2006/relationships" xmlns:p="http://schemas.openxmlformats.org/presentationml/2006/main">
  <p:tag name="NUM" val="33"/>
</p:tagLst>
</file>

<file path=ppt/tags/tag330.xml><?xml version="1.0" encoding="utf-8"?>
<p:tagLst xmlns:a="http://schemas.openxmlformats.org/drawingml/2006/main" xmlns:r="http://schemas.openxmlformats.org/officeDocument/2006/relationships" xmlns:p="http://schemas.openxmlformats.org/presentationml/2006/main">
  <p:tag name="NUM" val="11"/>
</p:tagLst>
</file>

<file path=ppt/tags/tag331.xml><?xml version="1.0" encoding="utf-8"?>
<p:tagLst xmlns:a="http://schemas.openxmlformats.org/drawingml/2006/main" xmlns:r="http://schemas.openxmlformats.org/officeDocument/2006/relationships" xmlns:p="http://schemas.openxmlformats.org/presentationml/2006/main">
  <p:tag name="NUM" val="12"/>
</p:tagLst>
</file>

<file path=ppt/tags/tag332.xml><?xml version="1.0" encoding="utf-8"?>
<p:tagLst xmlns:a="http://schemas.openxmlformats.org/drawingml/2006/main" xmlns:r="http://schemas.openxmlformats.org/officeDocument/2006/relationships" xmlns:p="http://schemas.openxmlformats.org/presentationml/2006/main">
  <p:tag name="NUM" val="13"/>
</p:tagLst>
</file>

<file path=ppt/tags/tag333.xml><?xml version="1.0" encoding="utf-8"?>
<p:tagLst xmlns:a="http://schemas.openxmlformats.org/drawingml/2006/main" xmlns:r="http://schemas.openxmlformats.org/officeDocument/2006/relationships" xmlns:p="http://schemas.openxmlformats.org/presentationml/2006/main">
  <p:tag name="NUM" val="14"/>
</p:tagLst>
</file>

<file path=ppt/tags/tag334.xml><?xml version="1.0" encoding="utf-8"?>
<p:tagLst xmlns:a="http://schemas.openxmlformats.org/drawingml/2006/main" xmlns:r="http://schemas.openxmlformats.org/officeDocument/2006/relationships" xmlns:p="http://schemas.openxmlformats.org/presentationml/2006/main">
  <p:tag name="NUM" val="15"/>
</p:tagLst>
</file>

<file path=ppt/tags/tag335.xml><?xml version="1.0" encoding="utf-8"?>
<p:tagLst xmlns:a="http://schemas.openxmlformats.org/drawingml/2006/main" xmlns:r="http://schemas.openxmlformats.org/officeDocument/2006/relationships" xmlns:p="http://schemas.openxmlformats.org/presentationml/2006/main">
  <p:tag name="NUM" val="16"/>
</p:tagLst>
</file>

<file path=ppt/tags/tag336.xml><?xml version="1.0" encoding="utf-8"?>
<p:tagLst xmlns:a="http://schemas.openxmlformats.org/drawingml/2006/main" xmlns:r="http://schemas.openxmlformats.org/officeDocument/2006/relationships" xmlns:p="http://schemas.openxmlformats.org/presentationml/2006/main">
  <p:tag name="NUM" val="17"/>
</p:tagLst>
</file>

<file path=ppt/tags/tag337.xml><?xml version="1.0" encoding="utf-8"?>
<p:tagLst xmlns:a="http://schemas.openxmlformats.org/drawingml/2006/main" xmlns:r="http://schemas.openxmlformats.org/officeDocument/2006/relationships" xmlns:p="http://schemas.openxmlformats.org/presentationml/2006/main">
  <p:tag name="NUM" val="18"/>
</p:tagLst>
</file>

<file path=ppt/tags/tag338.xml><?xml version="1.0" encoding="utf-8"?>
<p:tagLst xmlns:a="http://schemas.openxmlformats.org/drawingml/2006/main" xmlns:r="http://schemas.openxmlformats.org/officeDocument/2006/relationships" xmlns:p="http://schemas.openxmlformats.org/presentationml/2006/main">
  <p:tag name="NUM" val="19"/>
</p:tagLst>
</file>

<file path=ppt/tags/tag339.xml><?xml version="1.0" encoding="utf-8"?>
<p:tagLst xmlns:a="http://schemas.openxmlformats.org/drawingml/2006/main" xmlns:r="http://schemas.openxmlformats.org/officeDocument/2006/relationships" xmlns:p="http://schemas.openxmlformats.org/presentationml/2006/main">
  <p:tag name="NUM" val="20"/>
</p:tagLst>
</file>

<file path=ppt/tags/tag34.xml><?xml version="1.0" encoding="utf-8"?>
<p:tagLst xmlns:a="http://schemas.openxmlformats.org/drawingml/2006/main" xmlns:r="http://schemas.openxmlformats.org/officeDocument/2006/relationships" xmlns:p="http://schemas.openxmlformats.org/presentationml/2006/main">
  <p:tag name="NUM" val="34"/>
</p:tagLst>
</file>

<file path=ppt/tags/tag340.xml><?xml version="1.0" encoding="utf-8"?>
<p:tagLst xmlns:a="http://schemas.openxmlformats.org/drawingml/2006/main" xmlns:r="http://schemas.openxmlformats.org/officeDocument/2006/relationships" xmlns:p="http://schemas.openxmlformats.org/presentationml/2006/main">
  <p:tag name="NUM" val="21"/>
</p:tagLst>
</file>

<file path=ppt/tags/tag341.xml><?xml version="1.0" encoding="utf-8"?>
<p:tagLst xmlns:a="http://schemas.openxmlformats.org/drawingml/2006/main" xmlns:r="http://schemas.openxmlformats.org/officeDocument/2006/relationships" xmlns:p="http://schemas.openxmlformats.org/presentationml/2006/main">
  <p:tag name="NUM" val="22"/>
</p:tagLst>
</file>

<file path=ppt/tags/tag342.xml><?xml version="1.0" encoding="utf-8"?>
<p:tagLst xmlns:a="http://schemas.openxmlformats.org/drawingml/2006/main" xmlns:r="http://schemas.openxmlformats.org/officeDocument/2006/relationships" xmlns:p="http://schemas.openxmlformats.org/presentationml/2006/main">
  <p:tag name="NUM" val="1"/>
</p:tagLst>
</file>

<file path=ppt/tags/tag343.xml><?xml version="1.0" encoding="utf-8"?>
<p:tagLst xmlns:a="http://schemas.openxmlformats.org/drawingml/2006/main" xmlns:r="http://schemas.openxmlformats.org/officeDocument/2006/relationships" xmlns:p="http://schemas.openxmlformats.org/presentationml/2006/main">
  <p:tag name="NUM" val="2"/>
</p:tagLst>
</file>

<file path=ppt/tags/tag344.xml><?xml version="1.0" encoding="utf-8"?>
<p:tagLst xmlns:a="http://schemas.openxmlformats.org/drawingml/2006/main" xmlns:r="http://schemas.openxmlformats.org/officeDocument/2006/relationships" xmlns:p="http://schemas.openxmlformats.org/presentationml/2006/main">
  <p:tag name="NUM" val="3"/>
</p:tagLst>
</file>

<file path=ppt/tags/tag345.xml><?xml version="1.0" encoding="utf-8"?>
<p:tagLst xmlns:a="http://schemas.openxmlformats.org/drawingml/2006/main" xmlns:r="http://schemas.openxmlformats.org/officeDocument/2006/relationships" xmlns:p="http://schemas.openxmlformats.org/presentationml/2006/main">
  <p:tag name="NUM" val="4"/>
</p:tagLst>
</file>

<file path=ppt/tags/tag346.xml><?xml version="1.0" encoding="utf-8"?>
<p:tagLst xmlns:a="http://schemas.openxmlformats.org/drawingml/2006/main" xmlns:r="http://schemas.openxmlformats.org/officeDocument/2006/relationships" xmlns:p="http://schemas.openxmlformats.org/presentationml/2006/main">
  <p:tag name="NUM" val="5"/>
</p:tagLst>
</file>

<file path=ppt/tags/tag347.xml><?xml version="1.0" encoding="utf-8"?>
<p:tagLst xmlns:a="http://schemas.openxmlformats.org/drawingml/2006/main" xmlns:r="http://schemas.openxmlformats.org/officeDocument/2006/relationships" xmlns:p="http://schemas.openxmlformats.org/presentationml/2006/main">
  <p:tag name="NUM" val="6"/>
</p:tagLst>
</file>

<file path=ppt/tags/tag348.xml><?xml version="1.0" encoding="utf-8"?>
<p:tagLst xmlns:a="http://schemas.openxmlformats.org/drawingml/2006/main" xmlns:r="http://schemas.openxmlformats.org/officeDocument/2006/relationships" xmlns:p="http://schemas.openxmlformats.org/presentationml/2006/main">
  <p:tag name="NUM" val="7"/>
</p:tagLst>
</file>

<file path=ppt/tags/tag349.xml><?xml version="1.0" encoding="utf-8"?>
<p:tagLst xmlns:a="http://schemas.openxmlformats.org/drawingml/2006/main" xmlns:r="http://schemas.openxmlformats.org/officeDocument/2006/relationships" xmlns:p="http://schemas.openxmlformats.org/presentationml/2006/main">
  <p:tag name="NUM" val="8"/>
</p:tagLst>
</file>

<file path=ppt/tags/tag35.xml><?xml version="1.0" encoding="utf-8"?>
<p:tagLst xmlns:a="http://schemas.openxmlformats.org/drawingml/2006/main" xmlns:r="http://schemas.openxmlformats.org/officeDocument/2006/relationships" xmlns:p="http://schemas.openxmlformats.org/presentationml/2006/main">
  <p:tag name="NUM" val="35"/>
</p:tagLst>
</file>

<file path=ppt/tags/tag350.xml><?xml version="1.0" encoding="utf-8"?>
<p:tagLst xmlns:a="http://schemas.openxmlformats.org/drawingml/2006/main" xmlns:r="http://schemas.openxmlformats.org/officeDocument/2006/relationships" xmlns:p="http://schemas.openxmlformats.org/presentationml/2006/main">
  <p:tag name="NUM" val="10"/>
</p:tagLst>
</file>

<file path=ppt/tags/tag351.xml><?xml version="1.0" encoding="utf-8"?>
<p:tagLst xmlns:a="http://schemas.openxmlformats.org/drawingml/2006/main" xmlns:r="http://schemas.openxmlformats.org/officeDocument/2006/relationships" xmlns:p="http://schemas.openxmlformats.org/presentationml/2006/main">
  <p:tag name="NUM" val="11"/>
</p:tagLst>
</file>

<file path=ppt/tags/tag352.xml><?xml version="1.0" encoding="utf-8"?>
<p:tagLst xmlns:a="http://schemas.openxmlformats.org/drawingml/2006/main" xmlns:r="http://schemas.openxmlformats.org/officeDocument/2006/relationships" xmlns:p="http://schemas.openxmlformats.org/presentationml/2006/main">
  <p:tag name="NUM" val="12"/>
</p:tagLst>
</file>

<file path=ppt/tags/tag353.xml><?xml version="1.0" encoding="utf-8"?>
<p:tagLst xmlns:a="http://schemas.openxmlformats.org/drawingml/2006/main" xmlns:r="http://schemas.openxmlformats.org/officeDocument/2006/relationships" xmlns:p="http://schemas.openxmlformats.org/presentationml/2006/main">
  <p:tag name="NUM" val="13"/>
</p:tagLst>
</file>

<file path=ppt/tags/tag354.xml><?xml version="1.0" encoding="utf-8"?>
<p:tagLst xmlns:a="http://schemas.openxmlformats.org/drawingml/2006/main" xmlns:r="http://schemas.openxmlformats.org/officeDocument/2006/relationships" xmlns:p="http://schemas.openxmlformats.org/presentationml/2006/main">
  <p:tag name="NUM" val="14"/>
</p:tagLst>
</file>

<file path=ppt/tags/tag355.xml><?xml version="1.0" encoding="utf-8"?>
<p:tagLst xmlns:a="http://schemas.openxmlformats.org/drawingml/2006/main" xmlns:r="http://schemas.openxmlformats.org/officeDocument/2006/relationships" xmlns:p="http://schemas.openxmlformats.org/presentationml/2006/main">
  <p:tag name="NUM" val="15"/>
</p:tagLst>
</file>

<file path=ppt/tags/tag356.xml><?xml version="1.0" encoding="utf-8"?>
<p:tagLst xmlns:a="http://schemas.openxmlformats.org/drawingml/2006/main" xmlns:r="http://schemas.openxmlformats.org/officeDocument/2006/relationships" xmlns:p="http://schemas.openxmlformats.org/presentationml/2006/main">
  <p:tag name="NUM" val="16"/>
</p:tagLst>
</file>

<file path=ppt/tags/tag357.xml><?xml version="1.0" encoding="utf-8"?>
<p:tagLst xmlns:a="http://schemas.openxmlformats.org/drawingml/2006/main" xmlns:r="http://schemas.openxmlformats.org/officeDocument/2006/relationships" xmlns:p="http://schemas.openxmlformats.org/presentationml/2006/main">
  <p:tag name="NUM" val="17"/>
</p:tagLst>
</file>

<file path=ppt/tags/tag358.xml><?xml version="1.0" encoding="utf-8"?>
<p:tagLst xmlns:a="http://schemas.openxmlformats.org/drawingml/2006/main" xmlns:r="http://schemas.openxmlformats.org/officeDocument/2006/relationships" xmlns:p="http://schemas.openxmlformats.org/presentationml/2006/main">
  <p:tag name="NUM" val="18"/>
</p:tagLst>
</file>

<file path=ppt/tags/tag359.xml><?xml version="1.0" encoding="utf-8"?>
<p:tagLst xmlns:a="http://schemas.openxmlformats.org/drawingml/2006/main" xmlns:r="http://schemas.openxmlformats.org/officeDocument/2006/relationships" xmlns:p="http://schemas.openxmlformats.org/presentationml/2006/main">
  <p:tag name="NUM" val="19"/>
</p:tagLst>
</file>

<file path=ppt/tags/tag36.xml><?xml version="1.0" encoding="utf-8"?>
<p:tagLst xmlns:a="http://schemas.openxmlformats.org/drawingml/2006/main" xmlns:r="http://schemas.openxmlformats.org/officeDocument/2006/relationships" xmlns:p="http://schemas.openxmlformats.org/presentationml/2006/main">
  <p:tag name="NUM" val="36"/>
</p:tagLst>
</file>

<file path=ppt/tags/tag360.xml><?xml version="1.0" encoding="utf-8"?>
<p:tagLst xmlns:a="http://schemas.openxmlformats.org/drawingml/2006/main" xmlns:r="http://schemas.openxmlformats.org/officeDocument/2006/relationships" xmlns:p="http://schemas.openxmlformats.org/presentationml/2006/main">
  <p:tag name="NUM" val="20"/>
</p:tagLst>
</file>

<file path=ppt/tags/tag361.xml><?xml version="1.0" encoding="utf-8"?>
<p:tagLst xmlns:a="http://schemas.openxmlformats.org/drawingml/2006/main" xmlns:r="http://schemas.openxmlformats.org/officeDocument/2006/relationships" xmlns:p="http://schemas.openxmlformats.org/presentationml/2006/main">
  <p:tag name="NUM" val="21"/>
</p:tagLst>
</file>

<file path=ppt/tags/tag362.xml><?xml version="1.0" encoding="utf-8"?>
<p:tagLst xmlns:a="http://schemas.openxmlformats.org/drawingml/2006/main" xmlns:r="http://schemas.openxmlformats.org/officeDocument/2006/relationships" xmlns:p="http://schemas.openxmlformats.org/presentationml/2006/main">
  <p:tag name="NUM" val="22"/>
</p:tagLst>
</file>

<file path=ppt/tags/tag363.xml><?xml version="1.0" encoding="utf-8"?>
<p:tagLst xmlns:a="http://schemas.openxmlformats.org/drawingml/2006/main" xmlns:r="http://schemas.openxmlformats.org/officeDocument/2006/relationships" xmlns:p="http://schemas.openxmlformats.org/presentationml/2006/main">
  <p:tag name="NUM" val="23"/>
</p:tagLst>
</file>

<file path=ppt/tags/tag364.xml><?xml version="1.0" encoding="utf-8"?>
<p:tagLst xmlns:a="http://schemas.openxmlformats.org/drawingml/2006/main" xmlns:r="http://schemas.openxmlformats.org/officeDocument/2006/relationships" xmlns:p="http://schemas.openxmlformats.org/presentationml/2006/main">
  <p:tag name="NUM" val="1"/>
</p:tagLst>
</file>

<file path=ppt/tags/tag365.xml><?xml version="1.0" encoding="utf-8"?>
<p:tagLst xmlns:a="http://schemas.openxmlformats.org/drawingml/2006/main" xmlns:r="http://schemas.openxmlformats.org/officeDocument/2006/relationships" xmlns:p="http://schemas.openxmlformats.org/presentationml/2006/main">
  <p:tag name="NUM" val="2"/>
</p:tagLst>
</file>

<file path=ppt/tags/tag366.xml><?xml version="1.0" encoding="utf-8"?>
<p:tagLst xmlns:a="http://schemas.openxmlformats.org/drawingml/2006/main" xmlns:r="http://schemas.openxmlformats.org/officeDocument/2006/relationships" xmlns:p="http://schemas.openxmlformats.org/presentationml/2006/main">
  <p:tag name="NUM" val="3"/>
</p:tagLst>
</file>

<file path=ppt/tags/tag367.xml><?xml version="1.0" encoding="utf-8"?>
<p:tagLst xmlns:a="http://schemas.openxmlformats.org/drawingml/2006/main" xmlns:r="http://schemas.openxmlformats.org/officeDocument/2006/relationships" xmlns:p="http://schemas.openxmlformats.org/presentationml/2006/main">
  <p:tag name="NUM" val="4"/>
</p:tagLst>
</file>

<file path=ppt/tags/tag368.xml><?xml version="1.0" encoding="utf-8"?>
<p:tagLst xmlns:a="http://schemas.openxmlformats.org/drawingml/2006/main" xmlns:r="http://schemas.openxmlformats.org/officeDocument/2006/relationships" xmlns:p="http://schemas.openxmlformats.org/presentationml/2006/main">
  <p:tag name="NUM" val="5"/>
</p:tagLst>
</file>

<file path=ppt/tags/tag369.xml><?xml version="1.0" encoding="utf-8"?>
<p:tagLst xmlns:a="http://schemas.openxmlformats.org/drawingml/2006/main" xmlns:r="http://schemas.openxmlformats.org/officeDocument/2006/relationships" xmlns:p="http://schemas.openxmlformats.org/presentationml/2006/main">
  <p:tag name="NUM" val="6"/>
</p:tagLst>
</file>

<file path=ppt/tags/tag37.xml><?xml version="1.0" encoding="utf-8"?>
<p:tagLst xmlns:a="http://schemas.openxmlformats.org/drawingml/2006/main" xmlns:r="http://schemas.openxmlformats.org/officeDocument/2006/relationships" xmlns:p="http://schemas.openxmlformats.org/presentationml/2006/main">
  <p:tag name="NUM" val="37"/>
</p:tagLst>
</file>

<file path=ppt/tags/tag370.xml><?xml version="1.0" encoding="utf-8"?>
<p:tagLst xmlns:a="http://schemas.openxmlformats.org/drawingml/2006/main" xmlns:r="http://schemas.openxmlformats.org/officeDocument/2006/relationships" xmlns:p="http://schemas.openxmlformats.org/presentationml/2006/main">
  <p:tag name="NUM" val="7"/>
</p:tagLst>
</file>

<file path=ppt/tags/tag371.xml><?xml version="1.0" encoding="utf-8"?>
<p:tagLst xmlns:a="http://schemas.openxmlformats.org/drawingml/2006/main" xmlns:r="http://schemas.openxmlformats.org/officeDocument/2006/relationships" xmlns:p="http://schemas.openxmlformats.org/presentationml/2006/main">
  <p:tag name="NUM" val="8"/>
</p:tagLst>
</file>

<file path=ppt/tags/tag372.xml><?xml version="1.0" encoding="utf-8"?>
<p:tagLst xmlns:a="http://schemas.openxmlformats.org/drawingml/2006/main" xmlns:r="http://schemas.openxmlformats.org/officeDocument/2006/relationships" xmlns:p="http://schemas.openxmlformats.org/presentationml/2006/main">
  <p:tag name="NUM" val="10"/>
</p:tagLst>
</file>

<file path=ppt/tags/tag373.xml><?xml version="1.0" encoding="utf-8"?>
<p:tagLst xmlns:a="http://schemas.openxmlformats.org/drawingml/2006/main" xmlns:r="http://schemas.openxmlformats.org/officeDocument/2006/relationships" xmlns:p="http://schemas.openxmlformats.org/presentationml/2006/main">
  <p:tag name="NUM" val="11"/>
</p:tagLst>
</file>

<file path=ppt/tags/tag374.xml><?xml version="1.0" encoding="utf-8"?>
<p:tagLst xmlns:a="http://schemas.openxmlformats.org/drawingml/2006/main" xmlns:r="http://schemas.openxmlformats.org/officeDocument/2006/relationships" xmlns:p="http://schemas.openxmlformats.org/presentationml/2006/main">
  <p:tag name="NUM" val="12"/>
</p:tagLst>
</file>

<file path=ppt/tags/tag375.xml><?xml version="1.0" encoding="utf-8"?>
<p:tagLst xmlns:a="http://schemas.openxmlformats.org/drawingml/2006/main" xmlns:r="http://schemas.openxmlformats.org/officeDocument/2006/relationships" xmlns:p="http://schemas.openxmlformats.org/presentationml/2006/main">
  <p:tag name="NUM" val="13"/>
</p:tagLst>
</file>

<file path=ppt/tags/tag376.xml><?xml version="1.0" encoding="utf-8"?>
<p:tagLst xmlns:a="http://schemas.openxmlformats.org/drawingml/2006/main" xmlns:r="http://schemas.openxmlformats.org/officeDocument/2006/relationships" xmlns:p="http://schemas.openxmlformats.org/presentationml/2006/main">
  <p:tag name="NUM" val="14"/>
</p:tagLst>
</file>

<file path=ppt/tags/tag377.xml><?xml version="1.0" encoding="utf-8"?>
<p:tagLst xmlns:a="http://schemas.openxmlformats.org/drawingml/2006/main" xmlns:r="http://schemas.openxmlformats.org/officeDocument/2006/relationships" xmlns:p="http://schemas.openxmlformats.org/presentationml/2006/main">
  <p:tag name="NUM" val="15"/>
</p:tagLst>
</file>

<file path=ppt/tags/tag378.xml><?xml version="1.0" encoding="utf-8"?>
<p:tagLst xmlns:a="http://schemas.openxmlformats.org/drawingml/2006/main" xmlns:r="http://schemas.openxmlformats.org/officeDocument/2006/relationships" xmlns:p="http://schemas.openxmlformats.org/presentationml/2006/main">
  <p:tag name="NUM" val="16"/>
</p:tagLst>
</file>

<file path=ppt/tags/tag379.xml><?xml version="1.0" encoding="utf-8"?>
<p:tagLst xmlns:a="http://schemas.openxmlformats.org/drawingml/2006/main" xmlns:r="http://schemas.openxmlformats.org/officeDocument/2006/relationships" xmlns:p="http://schemas.openxmlformats.org/presentationml/2006/main">
  <p:tag name="NUM" val="17"/>
</p:tagLst>
</file>

<file path=ppt/tags/tag38.xml><?xml version="1.0" encoding="utf-8"?>
<p:tagLst xmlns:a="http://schemas.openxmlformats.org/drawingml/2006/main" xmlns:r="http://schemas.openxmlformats.org/officeDocument/2006/relationships" xmlns:p="http://schemas.openxmlformats.org/presentationml/2006/main">
  <p:tag name="NUM" val="38"/>
</p:tagLst>
</file>

<file path=ppt/tags/tag380.xml><?xml version="1.0" encoding="utf-8"?>
<p:tagLst xmlns:a="http://schemas.openxmlformats.org/drawingml/2006/main" xmlns:r="http://schemas.openxmlformats.org/officeDocument/2006/relationships" xmlns:p="http://schemas.openxmlformats.org/presentationml/2006/main">
  <p:tag name="NUM" val="18"/>
</p:tagLst>
</file>

<file path=ppt/tags/tag381.xml><?xml version="1.0" encoding="utf-8"?>
<p:tagLst xmlns:a="http://schemas.openxmlformats.org/drawingml/2006/main" xmlns:r="http://schemas.openxmlformats.org/officeDocument/2006/relationships" xmlns:p="http://schemas.openxmlformats.org/presentationml/2006/main">
  <p:tag name="NUM" val="19"/>
</p:tagLst>
</file>

<file path=ppt/tags/tag382.xml><?xml version="1.0" encoding="utf-8"?>
<p:tagLst xmlns:a="http://schemas.openxmlformats.org/drawingml/2006/main" xmlns:r="http://schemas.openxmlformats.org/officeDocument/2006/relationships" xmlns:p="http://schemas.openxmlformats.org/presentationml/2006/main">
  <p:tag name="NUM" val="20"/>
</p:tagLst>
</file>

<file path=ppt/tags/tag383.xml><?xml version="1.0" encoding="utf-8"?>
<p:tagLst xmlns:a="http://schemas.openxmlformats.org/drawingml/2006/main" xmlns:r="http://schemas.openxmlformats.org/officeDocument/2006/relationships" xmlns:p="http://schemas.openxmlformats.org/presentationml/2006/main">
  <p:tag name="NUM" val="1"/>
</p:tagLst>
</file>

<file path=ppt/tags/tag384.xml><?xml version="1.0" encoding="utf-8"?>
<p:tagLst xmlns:a="http://schemas.openxmlformats.org/drawingml/2006/main" xmlns:r="http://schemas.openxmlformats.org/officeDocument/2006/relationships" xmlns:p="http://schemas.openxmlformats.org/presentationml/2006/main">
  <p:tag name="NUM" val="2"/>
</p:tagLst>
</file>

<file path=ppt/tags/tag385.xml><?xml version="1.0" encoding="utf-8"?>
<p:tagLst xmlns:a="http://schemas.openxmlformats.org/drawingml/2006/main" xmlns:r="http://schemas.openxmlformats.org/officeDocument/2006/relationships" xmlns:p="http://schemas.openxmlformats.org/presentationml/2006/main">
  <p:tag name="NUM" val="3"/>
</p:tagLst>
</file>

<file path=ppt/tags/tag386.xml><?xml version="1.0" encoding="utf-8"?>
<p:tagLst xmlns:a="http://schemas.openxmlformats.org/drawingml/2006/main" xmlns:r="http://schemas.openxmlformats.org/officeDocument/2006/relationships" xmlns:p="http://schemas.openxmlformats.org/presentationml/2006/main">
  <p:tag name="NUM" val="4"/>
</p:tagLst>
</file>

<file path=ppt/tags/tag387.xml><?xml version="1.0" encoding="utf-8"?>
<p:tagLst xmlns:a="http://schemas.openxmlformats.org/drawingml/2006/main" xmlns:r="http://schemas.openxmlformats.org/officeDocument/2006/relationships" xmlns:p="http://schemas.openxmlformats.org/presentationml/2006/main">
  <p:tag name="NUM" val="5"/>
</p:tagLst>
</file>

<file path=ppt/tags/tag388.xml><?xml version="1.0" encoding="utf-8"?>
<p:tagLst xmlns:a="http://schemas.openxmlformats.org/drawingml/2006/main" xmlns:r="http://schemas.openxmlformats.org/officeDocument/2006/relationships" xmlns:p="http://schemas.openxmlformats.org/presentationml/2006/main">
  <p:tag name="NUM" val="6"/>
</p:tagLst>
</file>

<file path=ppt/tags/tag389.xml><?xml version="1.0" encoding="utf-8"?>
<p:tagLst xmlns:a="http://schemas.openxmlformats.org/drawingml/2006/main" xmlns:r="http://schemas.openxmlformats.org/officeDocument/2006/relationships" xmlns:p="http://schemas.openxmlformats.org/presentationml/2006/main">
  <p:tag name="NUM" val="7"/>
</p:tagLst>
</file>

<file path=ppt/tags/tag39.xml><?xml version="1.0" encoding="utf-8"?>
<p:tagLst xmlns:a="http://schemas.openxmlformats.org/drawingml/2006/main" xmlns:r="http://schemas.openxmlformats.org/officeDocument/2006/relationships" xmlns:p="http://schemas.openxmlformats.org/presentationml/2006/main">
  <p:tag name="NUM" val="39"/>
</p:tagLst>
</file>

<file path=ppt/tags/tag390.xml><?xml version="1.0" encoding="utf-8"?>
<p:tagLst xmlns:a="http://schemas.openxmlformats.org/drawingml/2006/main" xmlns:r="http://schemas.openxmlformats.org/officeDocument/2006/relationships" xmlns:p="http://schemas.openxmlformats.org/presentationml/2006/main">
  <p:tag name="NUM" val="8"/>
</p:tagLst>
</file>

<file path=ppt/tags/tag391.xml><?xml version="1.0" encoding="utf-8"?>
<p:tagLst xmlns:a="http://schemas.openxmlformats.org/drawingml/2006/main" xmlns:r="http://schemas.openxmlformats.org/officeDocument/2006/relationships" xmlns:p="http://schemas.openxmlformats.org/presentationml/2006/main">
  <p:tag name="NUM" val="9"/>
</p:tagLst>
</file>

<file path=ppt/tags/tag392.xml><?xml version="1.0" encoding="utf-8"?>
<p:tagLst xmlns:a="http://schemas.openxmlformats.org/drawingml/2006/main" xmlns:r="http://schemas.openxmlformats.org/officeDocument/2006/relationships" xmlns:p="http://schemas.openxmlformats.org/presentationml/2006/main">
  <p:tag name="NUM" val="11"/>
</p:tagLst>
</file>

<file path=ppt/tags/tag393.xml><?xml version="1.0" encoding="utf-8"?>
<p:tagLst xmlns:a="http://schemas.openxmlformats.org/drawingml/2006/main" xmlns:r="http://schemas.openxmlformats.org/officeDocument/2006/relationships" xmlns:p="http://schemas.openxmlformats.org/presentationml/2006/main">
  <p:tag name="NUM" val="12"/>
</p:tagLst>
</file>

<file path=ppt/tags/tag394.xml><?xml version="1.0" encoding="utf-8"?>
<p:tagLst xmlns:a="http://schemas.openxmlformats.org/drawingml/2006/main" xmlns:r="http://schemas.openxmlformats.org/officeDocument/2006/relationships" xmlns:p="http://schemas.openxmlformats.org/presentationml/2006/main">
  <p:tag name="NUM" val="13"/>
</p:tagLst>
</file>

<file path=ppt/tags/tag395.xml><?xml version="1.0" encoding="utf-8"?>
<p:tagLst xmlns:a="http://schemas.openxmlformats.org/drawingml/2006/main" xmlns:r="http://schemas.openxmlformats.org/officeDocument/2006/relationships" xmlns:p="http://schemas.openxmlformats.org/presentationml/2006/main">
  <p:tag name="NUM" val="14"/>
</p:tagLst>
</file>

<file path=ppt/tags/tag396.xml><?xml version="1.0" encoding="utf-8"?>
<p:tagLst xmlns:a="http://schemas.openxmlformats.org/drawingml/2006/main" xmlns:r="http://schemas.openxmlformats.org/officeDocument/2006/relationships" xmlns:p="http://schemas.openxmlformats.org/presentationml/2006/main">
  <p:tag name="NUM" val="15"/>
</p:tagLst>
</file>

<file path=ppt/tags/tag397.xml><?xml version="1.0" encoding="utf-8"?>
<p:tagLst xmlns:a="http://schemas.openxmlformats.org/drawingml/2006/main" xmlns:r="http://schemas.openxmlformats.org/officeDocument/2006/relationships" xmlns:p="http://schemas.openxmlformats.org/presentationml/2006/main">
  <p:tag name="NUM" val="16"/>
</p:tagLst>
</file>

<file path=ppt/tags/tag398.xml><?xml version="1.0" encoding="utf-8"?>
<p:tagLst xmlns:a="http://schemas.openxmlformats.org/drawingml/2006/main" xmlns:r="http://schemas.openxmlformats.org/officeDocument/2006/relationships" xmlns:p="http://schemas.openxmlformats.org/presentationml/2006/main">
  <p:tag name="NUM" val="17"/>
</p:tagLst>
</file>

<file path=ppt/tags/tag399.xml><?xml version="1.0" encoding="utf-8"?>
<p:tagLst xmlns:a="http://schemas.openxmlformats.org/drawingml/2006/main" xmlns:r="http://schemas.openxmlformats.org/officeDocument/2006/relationships" xmlns:p="http://schemas.openxmlformats.org/presentationml/2006/main">
  <p:tag name="NUM" val="18"/>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40"/>
</p:tagLst>
</file>

<file path=ppt/tags/tag400.xml><?xml version="1.0" encoding="utf-8"?>
<p:tagLst xmlns:a="http://schemas.openxmlformats.org/drawingml/2006/main" xmlns:r="http://schemas.openxmlformats.org/officeDocument/2006/relationships" xmlns:p="http://schemas.openxmlformats.org/presentationml/2006/main">
  <p:tag name="NUM" val="19"/>
</p:tagLst>
</file>

<file path=ppt/tags/tag401.xml><?xml version="1.0" encoding="utf-8"?>
<p:tagLst xmlns:a="http://schemas.openxmlformats.org/drawingml/2006/main" xmlns:r="http://schemas.openxmlformats.org/officeDocument/2006/relationships" xmlns:p="http://schemas.openxmlformats.org/presentationml/2006/main">
  <p:tag name="NUM" val="20"/>
</p:tagLst>
</file>

<file path=ppt/tags/tag402.xml><?xml version="1.0" encoding="utf-8"?>
<p:tagLst xmlns:a="http://schemas.openxmlformats.org/drawingml/2006/main" xmlns:r="http://schemas.openxmlformats.org/officeDocument/2006/relationships" xmlns:p="http://schemas.openxmlformats.org/presentationml/2006/main">
  <p:tag name="NUM" val="21"/>
</p:tagLst>
</file>

<file path=ppt/tags/tag403.xml><?xml version="1.0" encoding="utf-8"?>
<p:tagLst xmlns:a="http://schemas.openxmlformats.org/drawingml/2006/main" xmlns:r="http://schemas.openxmlformats.org/officeDocument/2006/relationships" xmlns:p="http://schemas.openxmlformats.org/presentationml/2006/main">
  <p:tag name="NUM" val="22"/>
</p:tagLst>
</file>

<file path=ppt/tags/tag404.xml><?xml version="1.0" encoding="utf-8"?>
<p:tagLst xmlns:a="http://schemas.openxmlformats.org/drawingml/2006/main" xmlns:r="http://schemas.openxmlformats.org/officeDocument/2006/relationships" xmlns:p="http://schemas.openxmlformats.org/presentationml/2006/main">
  <p:tag name="NUM" val="23"/>
</p:tagLst>
</file>

<file path=ppt/tags/tag41.xml><?xml version="1.0" encoding="utf-8"?>
<p:tagLst xmlns:a="http://schemas.openxmlformats.org/drawingml/2006/main" xmlns:r="http://schemas.openxmlformats.org/officeDocument/2006/relationships" xmlns:p="http://schemas.openxmlformats.org/presentationml/2006/main">
  <p:tag name="NUM" val="41"/>
</p:tagLst>
</file>

<file path=ppt/tags/tag42.xml><?xml version="1.0" encoding="utf-8"?>
<p:tagLst xmlns:a="http://schemas.openxmlformats.org/drawingml/2006/main" xmlns:r="http://schemas.openxmlformats.org/officeDocument/2006/relationships" xmlns:p="http://schemas.openxmlformats.org/presentationml/2006/main">
  <p:tag name="NUM" val="43"/>
</p:tagLst>
</file>

<file path=ppt/tags/tag43.xml><?xml version="1.0" encoding="utf-8"?>
<p:tagLst xmlns:a="http://schemas.openxmlformats.org/drawingml/2006/main" xmlns:r="http://schemas.openxmlformats.org/officeDocument/2006/relationships" xmlns:p="http://schemas.openxmlformats.org/presentationml/2006/main">
  <p:tag name="NUM" val="44"/>
</p:tagLst>
</file>

<file path=ppt/tags/tag44.xml><?xml version="1.0" encoding="utf-8"?>
<p:tagLst xmlns:a="http://schemas.openxmlformats.org/drawingml/2006/main" xmlns:r="http://schemas.openxmlformats.org/officeDocument/2006/relationships" xmlns:p="http://schemas.openxmlformats.org/presentationml/2006/main">
  <p:tag name="NUM" val="1"/>
</p:tagLst>
</file>

<file path=ppt/tags/tag45.xml><?xml version="1.0" encoding="utf-8"?>
<p:tagLst xmlns:a="http://schemas.openxmlformats.org/drawingml/2006/main" xmlns:r="http://schemas.openxmlformats.org/officeDocument/2006/relationships" xmlns:p="http://schemas.openxmlformats.org/presentationml/2006/main">
  <p:tag name="NUM" val="2"/>
</p:tagLst>
</file>

<file path=ppt/tags/tag46.xml><?xml version="1.0" encoding="utf-8"?>
<p:tagLst xmlns:a="http://schemas.openxmlformats.org/drawingml/2006/main" xmlns:r="http://schemas.openxmlformats.org/officeDocument/2006/relationships" xmlns:p="http://schemas.openxmlformats.org/presentationml/2006/main">
  <p:tag name="NUM" val="3"/>
</p:tagLst>
</file>

<file path=ppt/tags/tag47.xml><?xml version="1.0" encoding="utf-8"?>
<p:tagLst xmlns:a="http://schemas.openxmlformats.org/drawingml/2006/main" xmlns:r="http://schemas.openxmlformats.org/officeDocument/2006/relationships" xmlns:p="http://schemas.openxmlformats.org/presentationml/2006/main">
  <p:tag name="NUM" val="4"/>
</p:tagLst>
</file>

<file path=ppt/tags/tag48.xml><?xml version="1.0" encoding="utf-8"?>
<p:tagLst xmlns:a="http://schemas.openxmlformats.org/drawingml/2006/main" xmlns:r="http://schemas.openxmlformats.org/officeDocument/2006/relationships" xmlns:p="http://schemas.openxmlformats.org/presentationml/2006/main">
  <p:tag name="NUM" val="5"/>
</p:tagLst>
</file>

<file path=ppt/tags/tag49.xml><?xml version="1.0" encoding="utf-8"?>
<p:tagLst xmlns:a="http://schemas.openxmlformats.org/drawingml/2006/main" xmlns:r="http://schemas.openxmlformats.org/officeDocument/2006/relationships" xmlns:p="http://schemas.openxmlformats.org/presentationml/2006/main">
  <p:tag name="NUM" val="6"/>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7"/>
</p:tagLst>
</file>

<file path=ppt/tags/tag51.xml><?xml version="1.0" encoding="utf-8"?>
<p:tagLst xmlns:a="http://schemas.openxmlformats.org/drawingml/2006/main" xmlns:r="http://schemas.openxmlformats.org/officeDocument/2006/relationships" xmlns:p="http://schemas.openxmlformats.org/presentationml/2006/main">
  <p:tag name="NUM" val="8"/>
</p:tagLst>
</file>

<file path=ppt/tags/tag52.xml><?xml version="1.0" encoding="utf-8"?>
<p:tagLst xmlns:a="http://schemas.openxmlformats.org/drawingml/2006/main" xmlns:r="http://schemas.openxmlformats.org/officeDocument/2006/relationships" xmlns:p="http://schemas.openxmlformats.org/presentationml/2006/main">
  <p:tag name="NUM" val="10"/>
</p:tagLst>
</file>

<file path=ppt/tags/tag53.xml><?xml version="1.0" encoding="utf-8"?>
<p:tagLst xmlns:a="http://schemas.openxmlformats.org/drawingml/2006/main" xmlns:r="http://schemas.openxmlformats.org/officeDocument/2006/relationships" xmlns:p="http://schemas.openxmlformats.org/presentationml/2006/main">
  <p:tag name="NUM" val="11"/>
</p:tagLst>
</file>

<file path=ppt/tags/tag54.xml><?xml version="1.0" encoding="utf-8"?>
<p:tagLst xmlns:a="http://schemas.openxmlformats.org/drawingml/2006/main" xmlns:r="http://schemas.openxmlformats.org/officeDocument/2006/relationships" xmlns:p="http://schemas.openxmlformats.org/presentationml/2006/main">
  <p:tag name="NUM" val="12"/>
</p:tagLst>
</file>

<file path=ppt/tags/tag55.xml><?xml version="1.0" encoding="utf-8"?>
<p:tagLst xmlns:a="http://schemas.openxmlformats.org/drawingml/2006/main" xmlns:r="http://schemas.openxmlformats.org/officeDocument/2006/relationships" xmlns:p="http://schemas.openxmlformats.org/presentationml/2006/main">
  <p:tag name="NUM" val="13"/>
</p:tagLst>
</file>

<file path=ppt/tags/tag56.xml><?xml version="1.0" encoding="utf-8"?>
<p:tagLst xmlns:a="http://schemas.openxmlformats.org/drawingml/2006/main" xmlns:r="http://schemas.openxmlformats.org/officeDocument/2006/relationships" xmlns:p="http://schemas.openxmlformats.org/presentationml/2006/main">
  <p:tag name="NUM" val="14"/>
</p:tagLst>
</file>

<file path=ppt/tags/tag57.xml><?xml version="1.0" encoding="utf-8"?>
<p:tagLst xmlns:a="http://schemas.openxmlformats.org/drawingml/2006/main" xmlns:r="http://schemas.openxmlformats.org/officeDocument/2006/relationships" xmlns:p="http://schemas.openxmlformats.org/presentationml/2006/main">
  <p:tag name="NUM" val="15"/>
</p:tagLst>
</file>

<file path=ppt/tags/tag58.xml><?xml version="1.0" encoding="utf-8"?>
<p:tagLst xmlns:a="http://schemas.openxmlformats.org/drawingml/2006/main" xmlns:r="http://schemas.openxmlformats.org/officeDocument/2006/relationships" xmlns:p="http://schemas.openxmlformats.org/presentationml/2006/main">
  <p:tag name="NUM" val="16"/>
</p:tagLst>
</file>

<file path=ppt/tags/tag59.xml><?xml version="1.0" encoding="utf-8"?>
<p:tagLst xmlns:a="http://schemas.openxmlformats.org/drawingml/2006/main" xmlns:r="http://schemas.openxmlformats.org/officeDocument/2006/relationships" xmlns:p="http://schemas.openxmlformats.org/presentationml/2006/main">
  <p:tag name="NUM" val="17"/>
</p:tagLst>
</file>

<file path=ppt/tags/tag6.xml><?xml version="1.0" encoding="utf-8"?>
<p:tagLst xmlns:a="http://schemas.openxmlformats.org/drawingml/2006/main" xmlns:r="http://schemas.openxmlformats.org/officeDocument/2006/relationships" xmlns:p="http://schemas.openxmlformats.org/presentationml/2006/main">
  <p:tag name="NUM" val="6"/>
</p:tagLst>
</file>

<file path=ppt/tags/tag60.xml><?xml version="1.0" encoding="utf-8"?>
<p:tagLst xmlns:a="http://schemas.openxmlformats.org/drawingml/2006/main" xmlns:r="http://schemas.openxmlformats.org/officeDocument/2006/relationships" xmlns:p="http://schemas.openxmlformats.org/presentationml/2006/main">
  <p:tag name="NUM" val="18"/>
</p:tagLst>
</file>

<file path=ppt/tags/tag61.xml><?xml version="1.0" encoding="utf-8"?>
<p:tagLst xmlns:a="http://schemas.openxmlformats.org/drawingml/2006/main" xmlns:r="http://schemas.openxmlformats.org/officeDocument/2006/relationships" xmlns:p="http://schemas.openxmlformats.org/presentationml/2006/main">
  <p:tag name="NUM" val="19"/>
</p:tagLst>
</file>

<file path=ppt/tags/tag62.xml><?xml version="1.0" encoding="utf-8"?>
<p:tagLst xmlns:a="http://schemas.openxmlformats.org/drawingml/2006/main" xmlns:r="http://schemas.openxmlformats.org/officeDocument/2006/relationships" xmlns:p="http://schemas.openxmlformats.org/presentationml/2006/main">
  <p:tag name="NUM" val="20"/>
</p:tagLst>
</file>

<file path=ppt/tags/tag63.xml><?xml version="1.0" encoding="utf-8"?>
<p:tagLst xmlns:a="http://schemas.openxmlformats.org/drawingml/2006/main" xmlns:r="http://schemas.openxmlformats.org/officeDocument/2006/relationships" xmlns:p="http://schemas.openxmlformats.org/presentationml/2006/main">
  <p:tag name="NUM" val="21"/>
</p:tagLst>
</file>

<file path=ppt/tags/tag64.xml><?xml version="1.0" encoding="utf-8"?>
<p:tagLst xmlns:a="http://schemas.openxmlformats.org/drawingml/2006/main" xmlns:r="http://schemas.openxmlformats.org/officeDocument/2006/relationships" xmlns:p="http://schemas.openxmlformats.org/presentationml/2006/main">
  <p:tag name="NUM" val="22"/>
</p:tagLst>
</file>

<file path=ppt/tags/tag65.xml><?xml version="1.0" encoding="utf-8"?>
<p:tagLst xmlns:a="http://schemas.openxmlformats.org/drawingml/2006/main" xmlns:r="http://schemas.openxmlformats.org/officeDocument/2006/relationships" xmlns:p="http://schemas.openxmlformats.org/presentationml/2006/main">
  <p:tag name="NUM" val="23"/>
</p:tagLst>
</file>

<file path=ppt/tags/tag66.xml><?xml version="1.0" encoding="utf-8"?>
<p:tagLst xmlns:a="http://schemas.openxmlformats.org/drawingml/2006/main" xmlns:r="http://schemas.openxmlformats.org/officeDocument/2006/relationships" xmlns:p="http://schemas.openxmlformats.org/presentationml/2006/main">
  <p:tag name="NUM" val="24"/>
</p:tagLst>
</file>

<file path=ppt/tags/tag67.xml><?xml version="1.0" encoding="utf-8"?>
<p:tagLst xmlns:a="http://schemas.openxmlformats.org/drawingml/2006/main" xmlns:r="http://schemas.openxmlformats.org/officeDocument/2006/relationships" xmlns:p="http://schemas.openxmlformats.org/presentationml/2006/main">
  <p:tag name="NUM" val="25"/>
</p:tagLst>
</file>

<file path=ppt/tags/tag68.xml><?xml version="1.0" encoding="utf-8"?>
<p:tagLst xmlns:a="http://schemas.openxmlformats.org/drawingml/2006/main" xmlns:r="http://schemas.openxmlformats.org/officeDocument/2006/relationships" xmlns:p="http://schemas.openxmlformats.org/presentationml/2006/main">
  <p:tag name="NUM" val="26"/>
</p:tagLst>
</file>

<file path=ppt/tags/tag69.xml><?xml version="1.0" encoding="utf-8"?>
<p:tagLst xmlns:a="http://schemas.openxmlformats.org/drawingml/2006/main" xmlns:r="http://schemas.openxmlformats.org/officeDocument/2006/relationships" xmlns:p="http://schemas.openxmlformats.org/presentationml/2006/main">
  <p:tag name="NUM" val="27"/>
</p:tagLst>
</file>

<file path=ppt/tags/tag7.xml><?xml version="1.0" encoding="utf-8"?>
<p:tagLst xmlns:a="http://schemas.openxmlformats.org/drawingml/2006/main" xmlns:r="http://schemas.openxmlformats.org/officeDocument/2006/relationships" xmlns:p="http://schemas.openxmlformats.org/presentationml/2006/main">
  <p:tag name="NUM" val="7"/>
</p:tagLst>
</file>

<file path=ppt/tags/tag70.xml><?xml version="1.0" encoding="utf-8"?>
<p:tagLst xmlns:a="http://schemas.openxmlformats.org/drawingml/2006/main" xmlns:r="http://schemas.openxmlformats.org/officeDocument/2006/relationships" xmlns:p="http://schemas.openxmlformats.org/presentationml/2006/main">
  <p:tag name="NUM" val="28"/>
</p:tagLst>
</file>

<file path=ppt/tags/tag71.xml><?xml version="1.0" encoding="utf-8"?>
<p:tagLst xmlns:a="http://schemas.openxmlformats.org/drawingml/2006/main" xmlns:r="http://schemas.openxmlformats.org/officeDocument/2006/relationships" xmlns:p="http://schemas.openxmlformats.org/presentationml/2006/main">
  <p:tag name="NUM" val="29"/>
</p:tagLst>
</file>

<file path=ppt/tags/tag72.xml><?xml version="1.0" encoding="utf-8"?>
<p:tagLst xmlns:a="http://schemas.openxmlformats.org/drawingml/2006/main" xmlns:r="http://schemas.openxmlformats.org/officeDocument/2006/relationships" xmlns:p="http://schemas.openxmlformats.org/presentationml/2006/main">
  <p:tag name="NUM" val="30"/>
</p:tagLst>
</file>

<file path=ppt/tags/tag73.xml><?xml version="1.0" encoding="utf-8"?>
<p:tagLst xmlns:a="http://schemas.openxmlformats.org/drawingml/2006/main" xmlns:r="http://schemas.openxmlformats.org/officeDocument/2006/relationships" xmlns:p="http://schemas.openxmlformats.org/presentationml/2006/main">
  <p:tag name="NUM" val="31"/>
</p:tagLst>
</file>

<file path=ppt/tags/tag74.xml><?xml version="1.0" encoding="utf-8"?>
<p:tagLst xmlns:a="http://schemas.openxmlformats.org/drawingml/2006/main" xmlns:r="http://schemas.openxmlformats.org/officeDocument/2006/relationships" xmlns:p="http://schemas.openxmlformats.org/presentationml/2006/main">
  <p:tag name="NUM" val="32"/>
</p:tagLst>
</file>

<file path=ppt/tags/tag75.xml><?xml version="1.0" encoding="utf-8"?>
<p:tagLst xmlns:a="http://schemas.openxmlformats.org/drawingml/2006/main" xmlns:r="http://schemas.openxmlformats.org/officeDocument/2006/relationships" xmlns:p="http://schemas.openxmlformats.org/presentationml/2006/main">
  <p:tag name="NUM" val="33"/>
</p:tagLst>
</file>

<file path=ppt/tags/tag76.xml><?xml version="1.0" encoding="utf-8"?>
<p:tagLst xmlns:a="http://schemas.openxmlformats.org/drawingml/2006/main" xmlns:r="http://schemas.openxmlformats.org/officeDocument/2006/relationships" xmlns:p="http://schemas.openxmlformats.org/presentationml/2006/main">
  <p:tag name="NUM" val="34"/>
</p:tagLst>
</file>

<file path=ppt/tags/tag77.xml><?xml version="1.0" encoding="utf-8"?>
<p:tagLst xmlns:a="http://schemas.openxmlformats.org/drawingml/2006/main" xmlns:r="http://schemas.openxmlformats.org/officeDocument/2006/relationships" xmlns:p="http://schemas.openxmlformats.org/presentationml/2006/main">
  <p:tag name="NUM" val="35"/>
</p:tagLst>
</file>

<file path=ppt/tags/tag78.xml><?xml version="1.0" encoding="utf-8"?>
<p:tagLst xmlns:a="http://schemas.openxmlformats.org/drawingml/2006/main" xmlns:r="http://schemas.openxmlformats.org/officeDocument/2006/relationships" xmlns:p="http://schemas.openxmlformats.org/presentationml/2006/main">
  <p:tag name="NUM" val="36"/>
</p:tagLst>
</file>

<file path=ppt/tags/tag79.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8"/>
</p:tagLst>
</file>

<file path=ppt/tags/tag80.xml><?xml version="1.0" encoding="utf-8"?>
<p:tagLst xmlns:a="http://schemas.openxmlformats.org/drawingml/2006/main" xmlns:r="http://schemas.openxmlformats.org/officeDocument/2006/relationships" xmlns:p="http://schemas.openxmlformats.org/presentationml/2006/main">
  <p:tag name="NUM" val="2"/>
</p:tagLst>
</file>

<file path=ppt/tags/tag81.xml><?xml version="1.0" encoding="utf-8"?>
<p:tagLst xmlns:a="http://schemas.openxmlformats.org/drawingml/2006/main" xmlns:r="http://schemas.openxmlformats.org/officeDocument/2006/relationships" xmlns:p="http://schemas.openxmlformats.org/presentationml/2006/main">
  <p:tag name="NUM" val="3"/>
</p:tagLst>
</file>

<file path=ppt/tags/tag82.xml><?xml version="1.0" encoding="utf-8"?>
<p:tagLst xmlns:a="http://schemas.openxmlformats.org/drawingml/2006/main" xmlns:r="http://schemas.openxmlformats.org/officeDocument/2006/relationships" xmlns:p="http://schemas.openxmlformats.org/presentationml/2006/main">
  <p:tag name="NUM" val="4"/>
</p:tagLst>
</file>

<file path=ppt/tags/tag83.xml><?xml version="1.0" encoding="utf-8"?>
<p:tagLst xmlns:a="http://schemas.openxmlformats.org/drawingml/2006/main" xmlns:r="http://schemas.openxmlformats.org/officeDocument/2006/relationships" xmlns:p="http://schemas.openxmlformats.org/presentationml/2006/main">
  <p:tag name="NUM" val="5"/>
</p:tagLst>
</file>

<file path=ppt/tags/tag84.xml><?xml version="1.0" encoding="utf-8"?>
<p:tagLst xmlns:a="http://schemas.openxmlformats.org/drawingml/2006/main" xmlns:r="http://schemas.openxmlformats.org/officeDocument/2006/relationships" xmlns:p="http://schemas.openxmlformats.org/presentationml/2006/main">
  <p:tag name="NUM" val="6"/>
</p:tagLst>
</file>

<file path=ppt/tags/tag85.xml><?xml version="1.0" encoding="utf-8"?>
<p:tagLst xmlns:a="http://schemas.openxmlformats.org/drawingml/2006/main" xmlns:r="http://schemas.openxmlformats.org/officeDocument/2006/relationships" xmlns:p="http://schemas.openxmlformats.org/presentationml/2006/main">
  <p:tag name="NUM" val="7"/>
</p:tagLst>
</file>

<file path=ppt/tags/tag86.xml><?xml version="1.0" encoding="utf-8"?>
<p:tagLst xmlns:a="http://schemas.openxmlformats.org/drawingml/2006/main" xmlns:r="http://schemas.openxmlformats.org/officeDocument/2006/relationships" xmlns:p="http://schemas.openxmlformats.org/presentationml/2006/main">
  <p:tag name="NUM" val="9"/>
</p:tagLst>
</file>

<file path=ppt/tags/tag87.xml><?xml version="1.0" encoding="utf-8"?>
<p:tagLst xmlns:a="http://schemas.openxmlformats.org/drawingml/2006/main" xmlns:r="http://schemas.openxmlformats.org/officeDocument/2006/relationships" xmlns:p="http://schemas.openxmlformats.org/presentationml/2006/main">
  <p:tag name="NUM" val="10"/>
</p:tagLst>
</file>

<file path=ppt/tags/tag88.xml><?xml version="1.0" encoding="utf-8"?>
<p:tagLst xmlns:a="http://schemas.openxmlformats.org/drawingml/2006/main" xmlns:r="http://schemas.openxmlformats.org/officeDocument/2006/relationships" xmlns:p="http://schemas.openxmlformats.org/presentationml/2006/main">
  <p:tag name="NUM" val="11"/>
</p:tagLst>
</file>

<file path=ppt/tags/tag89.xml><?xml version="1.0" encoding="utf-8"?>
<p:tagLst xmlns:a="http://schemas.openxmlformats.org/drawingml/2006/main" xmlns:r="http://schemas.openxmlformats.org/officeDocument/2006/relationships" xmlns:p="http://schemas.openxmlformats.org/presentationml/2006/main">
  <p:tag name="NUM" val="12"/>
</p:tagLst>
</file>

<file path=ppt/tags/tag9.xml><?xml version="1.0" encoding="utf-8"?>
<p:tagLst xmlns:a="http://schemas.openxmlformats.org/drawingml/2006/main" xmlns:r="http://schemas.openxmlformats.org/officeDocument/2006/relationships" xmlns:p="http://schemas.openxmlformats.org/presentationml/2006/main">
  <p:tag name="NUM" val="9"/>
</p:tagLst>
</file>

<file path=ppt/tags/tag90.xml><?xml version="1.0" encoding="utf-8"?>
<p:tagLst xmlns:a="http://schemas.openxmlformats.org/drawingml/2006/main" xmlns:r="http://schemas.openxmlformats.org/officeDocument/2006/relationships" xmlns:p="http://schemas.openxmlformats.org/presentationml/2006/main">
  <p:tag name="NUM" val="13"/>
</p:tagLst>
</file>

<file path=ppt/tags/tag91.xml><?xml version="1.0" encoding="utf-8"?>
<p:tagLst xmlns:a="http://schemas.openxmlformats.org/drawingml/2006/main" xmlns:r="http://schemas.openxmlformats.org/officeDocument/2006/relationships" xmlns:p="http://schemas.openxmlformats.org/presentationml/2006/main">
  <p:tag name="NUM" val="14"/>
</p:tagLst>
</file>

<file path=ppt/tags/tag92.xml><?xml version="1.0" encoding="utf-8"?>
<p:tagLst xmlns:a="http://schemas.openxmlformats.org/drawingml/2006/main" xmlns:r="http://schemas.openxmlformats.org/officeDocument/2006/relationships" xmlns:p="http://schemas.openxmlformats.org/presentationml/2006/main">
  <p:tag name="NUM" val="15"/>
</p:tagLst>
</file>

<file path=ppt/tags/tag93.xml><?xml version="1.0" encoding="utf-8"?>
<p:tagLst xmlns:a="http://schemas.openxmlformats.org/drawingml/2006/main" xmlns:r="http://schemas.openxmlformats.org/officeDocument/2006/relationships" xmlns:p="http://schemas.openxmlformats.org/presentationml/2006/main">
  <p:tag name="NUM" val="16"/>
</p:tagLst>
</file>

<file path=ppt/tags/tag94.xml><?xml version="1.0" encoding="utf-8"?>
<p:tagLst xmlns:a="http://schemas.openxmlformats.org/drawingml/2006/main" xmlns:r="http://schemas.openxmlformats.org/officeDocument/2006/relationships" xmlns:p="http://schemas.openxmlformats.org/presentationml/2006/main">
  <p:tag name="NUM" val="17"/>
</p:tagLst>
</file>

<file path=ppt/tags/tag95.xml><?xml version="1.0" encoding="utf-8"?>
<p:tagLst xmlns:a="http://schemas.openxmlformats.org/drawingml/2006/main" xmlns:r="http://schemas.openxmlformats.org/officeDocument/2006/relationships" xmlns:p="http://schemas.openxmlformats.org/presentationml/2006/main">
  <p:tag name="NUM" val="18"/>
</p:tagLst>
</file>

<file path=ppt/tags/tag96.xml><?xml version="1.0" encoding="utf-8"?>
<p:tagLst xmlns:a="http://schemas.openxmlformats.org/drawingml/2006/main" xmlns:r="http://schemas.openxmlformats.org/officeDocument/2006/relationships" xmlns:p="http://schemas.openxmlformats.org/presentationml/2006/main">
  <p:tag name="NUM" val="19"/>
</p:tagLst>
</file>

<file path=ppt/tags/tag97.xml><?xml version="1.0" encoding="utf-8"?>
<p:tagLst xmlns:a="http://schemas.openxmlformats.org/drawingml/2006/main" xmlns:r="http://schemas.openxmlformats.org/officeDocument/2006/relationships" xmlns:p="http://schemas.openxmlformats.org/presentationml/2006/main">
  <p:tag name="NUM" val="20"/>
</p:tagLst>
</file>

<file path=ppt/tags/tag98.xml><?xml version="1.0" encoding="utf-8"?>
<p:tagLst xmlns:a="http://schemas.openxmlformats.org/drawingml/2006/main" xmlns:r="http://schemas.openxmlformats.org/officeDocument/2006/relationships" xmlns:p="http://schemas.openxmlformats.org/presentationml/2006/main">
  <p:tag name="NUM" val="21"/>
</p:tagLst>
</file>

<file path=ppt/tags/tag99.xml><?xml version="1.0" encoding="utf-8"?>
<p:tagLst xmlns:a="http://schemas.openxmlformats.org/drawingml/2006/main" xmlns:r="http://schemas.openxmlformats.org/officeDocument/2006/relationships" xmlns:p="http://schemas.openxmlformats.org/presentationml/2006/main">
  <p:tag name="NUM" val="22"/>
</p:tagLst>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2822</TotalTime>
  <Words>7693</Words>
  <Application>Microsoft Office PowerPoint</Application>
  <PresentationFormat>Personnalisé</PresentationFormat>
  <Paragraphs>644</Paragraphs>
  <Slides>15</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15</vt:i4>
      </vt:variant>
    </vt:vector>
  </HeadingPairs>
  <TitlesOfParts>
    <vt:vector size="24" baseType="lpstr">
      <vt:lpstr>Arial</vt:lpstr>
      <vt:lpstr>Calibri</vt:lpstr>
      <vt:lpstr>Courier New</vt:lpstr>
      <vt:lpstr>Old Standard TT</vt:lpstr>
      <vt:lpstr>Roboto</vt:lpstr>
      <vt:lpstr>Roboto SemiBold</vt:lpstr>
      <vt:lpstr>Roboto Thin</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Manager/>
  <Company>CV MARKET ••• cv-market.fr</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Modele CV - Design VIERGE</dc:title>
  <dc:subject/>
  <dc:creator>CV MARKET ••• cv-market.fr</dc:creator>
  <cp:keywords/>
  <dc:description/>
  <cp:lastModifiedBy>Paul Flye Sainte Marie</cp:lastModifiedBy>
  <cp:revision>254</cp:revision>
  <cp:lastPrinted>2024-03-18T19:28:14Z</cp:lastPrinted>
  <dcterms:created xsi:type="dcterms:W3CDTF">2017-03-24T14:51:40Z</dcterms:created>
  <dcterms:modified xsi:type="dcterms:W3CDTF">2025-05-14T20:17:32Z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cdb6f0a-766a-440a-a3ab-e9891de0b484_Enabled">
    <vt:lpwstr>true</vt:lpwstr>
  </property>
  <property fmtid="{D5CDD505-2E9C-101B-9397-08002B2CF9AE}" pid="3" name="MSIP_Label_7cdb6f0a-766a-440a-a3ab-e9891de0b484_SetDate">
    <vt:lpwstr>2024-03-18T20:07:02Z</vt:lpwstr>
  </property>
  <property fmtid="{D5CDD505-2E9C-101B-9397-08002B2CF9AE}" pid="4" name="MSIP_Label_7cdb6f0a-766a-440a-a3ab-e9891de0b484_Method">
    <vt:lpwstr>Standard</vt:lpwstr>
  </property>
  <property fmtid="{D5CDD505-2E9C-101B-9397-08002B2CF9AE}" pid="5" name="MSIP_Label_7cdb6f0a-766a-440a-a3ab-e9891de0b484_Name">
    <vt:lpwstr>Internal_SensitivityLabel</vt:lpwstr>
  </property>
  <property fmtid="{D5CDD505-2E9C-101B-9397-08002B2CF9AE}" pid="6" name="MSIP_Label_7cdb6f0a-766a-440a-a3ab-e9891de0b484_SiteId">
    <vt:lpwstr>2ff06a03-1c24-40f5-9d3b-854d93aaed7f</vt:lpwstr>
  </property>
  <property fmtid="{D5CDD505-2E9C-101B-9397-08002B2CF9AE}" pid="7" name="MSIP_Label_7cdb6f0a-766a-440a-a3ab-e9891de0b484_ActionId">
    <vt:lpwstr>1ce07153-ff28-45fd-8a73-0998b5584ae2</vt:lpwstr>
  </property>
  <property fmtid="{D5CDD505-2E9C-101B-9397-08002B2CF9AE}" pid="8" name="MSIP_Label_7cdb6f0a-766a-440a-a3ab-e9891de0b484_ContentBits">
    <vt:lpwstr>0</vt:lpwstr>
  </property>
</Properties>
</file>